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11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15D16-1029-4475-83AB-7F738719C1CC}" type="datetimeFigureOut">
              <a:rPr kumimoji="1" lang="ja-JP" altLang="en-US" smtClean="0"/>
              <a:t>2011/12/14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6B64F-F32B-401D-8E41-AE1748C1FDA9}"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ja-JP" altLang="ja-JP" smtClean="0"/>
          </a:p>
        </p:txBody>
      </p:sp>
      <p:sp>
        <p:nvSpPr>
          <p:cNvPr id="121860" name="Slide Number Placeholder 3"/>
          <p:cNvSpPr>
            <a:spLocks noGrp="1"/>
          </p:cNvSpPr>
          <p:nvPr>
            <p:ph type="sldNum" sz="quarter" idx="5"/>
          </p:nvPr>
        </p:nvSpPr>
        <p:spPr bwMode="auto">
          <a:noFill/>
          <a:ln>
            <a:miter lim="800000"/>
            <a:headEnd/>
            <a:tailEnd/>
          </a:ln>
        </p:spPr>
        <p:txBody>
          <a:bodyPr/>
          <a:lstStyle/>
          <a:p>
            <a:fld id="{A714BA51-641C-4BE4-8409-4EF2789940C1}" type="slidenum">
              <a:rPr lang="en-US" altLang="ja-JP">
                <a:solidFill>
                  <a:prstClr val="black"/>
                </a:solidFill>
              </a:rPr>
              <a:pPr/>
              <a:t>1</a:t>
            </a:fld>
            <a:endParaRPr lang="en-US" altLang="ja-JP">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ja-JP" i="1" smtClean="0"/>
              <a:t>EVG, elvitegravir; RAL, raltegravir; TLOVR, time to loss of virologic response.</a:t>
            </a:r>
          </a:p>
        </p:txBody>
      </p:sp>
      <p:sp>
        <p:nvSpPr>
          <p:cNvPr id="122884" name="Slide Number Placeholder 3"/>
          <p:cNvSpPr>
            <a:spLocks noGrp="1"/>
          </p:cNvSpPr>
          <p:nvPr>
            <p:ph type="sldNum" sz="quarter" idx="5"/>
          </p:nvPr>
        </p:nvSpPr>
        <p:spPr bwMode="auto">
          <a:noFill/>
          <a:ln>
            <a:miter lim="800000"/>
            <a:headEnd/>
            <a:tailEnd/>
          </a:ln>
        </p:spPr>
        <p:txBody>
          <a:bodyPr/>
          <a:lstStyle/>
          <a:p>
            <a:fld id="{3D1F299B-BB65-44EE-8485-A835317DBC3A}" type="slidenum">
              <a:rPr lang="en-US" altLang="ja-JP">
                <a:solidFill>
                  <a:prstClr val="black"/>
                </a:solidFill>
                <a:latin typeface="Arial" pitchFamily="34" charset="0"/>
              </a:rPr>
              <a:pPr/>
              <a:t>3</a:t>
            </a:fld>
            <a:endParaRPr lang="en-US" altLang="ja-JP">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ja-JP" i="1" smtClean="0"/>
              <a:t>BL, baseline; EFV, efavirenz; FTC, emtricitabine; LRV, lersivirine; TDF, tenofovir; VL, viral load.</a:t>
            </a:r>
          </a:p>
        </p:txBody>
      </p:sp>
      <p:sp>
        <p:nvSpPr>
          <p:cNvPr id="123908" name="Slide Number Placeholder 3"/>
          <p:cNvSpPr>
            <a:spLocks noGrp="1"/>
          </p:cNvSpPr>
          <p:nvPr>
            <p:ph type="sldNum" sz="quarter" idx="5"/>
          </p:nvPr>
        </p:nvSpPr>
        <p:spPr bwMode="auto">
          <a:noFill/>
          <a:ln>
            <a:miter lim="800000"/>
            <a:headEnd/>
            <a:tailEnd/>
          </a:ln>
        </p:spPr>
        <p:txBody>
          <a:bodyPr/>
          <a:lstStyle/>
          <a:p>
            <a:fld id="{5F21BC04-9241-4CAA-B98E-83F863A0F43D}" type="slidenum">
              <a:rPr lang="en-US" altLang="ja-JP">
                <a:solidFill>
                  <a:prstClr val="black"/>
                </a:solidFill>
                <a:latin typeface="Arial" pitchFamily="34" charset="0"/>
              </a:rPr>
              <a:pPr/>
              <a:t>5</a:t>
            </a:fld>
            <a:endParaRPr lang="en-US" altLang="ja-JP">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ja-JP" i="1" smtClean="0"/>
              <a:t>ATV/RTV, atazanavir/ritonavir; DRV/RTV, darunavir/ritonavir; MVC, maraviroc; TDF/FTC, tenofovir/emtricitabine.</a:t>
            </a:r>
          </a:p>
        </p:txBody>
      </p:sp>
      <p:sp>
        <p:nvSpPr>
          <p:cNvPr id="124932" name="Slide Number Placeholder 3"/>
          <p:cNvSpPr>
            <a:spLocks noGrp="1"/>
          </p:cNvSpPr>
          <p:nvPr>
            <p:ph type="sldNum" sz="quarter" idx="5"/>
          </p:nvPr>
        </p:nvSpPr>
        <p:spPr bwMode="auto">
          <a:noFill/>
          <a:ln>
            <a:miter lim="800000"/>
            <a:headEnd/>
            <a:tailEnd/>
          </a:ln>
        </p:spPr>
        <p:txBody>
          <a:bodyPr/>
          <a:lstStyle/>
          <a:p>
            <a:fld id="{6BC03C71-31C1-451C-AB20-41DBBCF58318}" type="slidenum">
              <a:rPr lang="en-US" altLang="ja-JP">
                <a:solidFill>
                  <a:prstClr val="black"/>
                </a:solidFill>
                <a:latin typeface="Arial" pitchFamily="34" charset="0"/>
              </a:rPr>
              <a:pPr/>
              <a:t>9</a:t>
            </a:fld>
            <a:endParaRPr lang="en-US" altLang="ja-JP">
              <a:solidFill>
                <a:prstClr val="black"/>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a:lstStyle/>
          <a:p>
            <a:fld id="{E688FA04-E946-44C4-91AB-FD9AEFAC1A13}" type="slidenum">
              <a:rPr lang="en-US" altLang="ja-JP">
                <a:solidFill>
                  <a:prstClr val="black"/>
                </a:solidFill>
                <a:latin typeface="Arial" pitchFamily="34" charset="0"/>
              </a:rPr>
              <a:pPr/>
              <a:t>12</a:t>
            </a:fld>
            <a:endParaRPr lang="en-US" altLang="ja-JP">
              <a:solidFill>
                <a:prstClr val="black"/>
              </a:solidFill>
              <a:latin typeface="Arial" pitchFamily="34" charset="0"/>
            </a:endParaRPr>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zh-CN" smtClean="0"/>
              <a:t>The largest class of new antiretroviral medications is the entry inhibitor class, which comprises multiple subclasses of drugs that obstruct entry of HIV into the host cell. </a:t>
            </a:r>
          </a:p>
          <a:p>
            <a:r>
              <a:rPr lang="en-US" altLang="zh-CN" smtClean="0"/>
              <a:t>This multistep, complex process of entry provides multiple opportunities for drug intervention. Drugs like TNX-355 interfere with viral entry by preventing a conformation change in CD4 that allows fusion of viral gp120 to CXCR4 or CCR5 in the cell membrane. Other drugs act as chemokine receptor antagonists, blocking CCR5 and CXCR4. CCR5 antagonists currently in development include maraviroc and vicriviroc, but attempts to develop a CXCR4 antagonist have been met with frustration and there are currently no candidates in late development. Enfuvirtide is the only approved entry inhibitor. It targets the downstream membrane fusion event and acts by blocking rearrangement of the first and second heptad repeats of gp41 and prevents fusion of the viral membrane with the cell membrane. </a:t>
            </a:r>
            <a:endParaRPr lang="en-GB"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ja-JP" i="1" smtClean="0"/>
              <a:t>CI, confidence interval.</a:t>
            </a:r>
          </a:p>
        </p:txBody>
      </p:sp>
      <p:sp>
        <p:nvSpPr>
          <p:cNvPr id="126980" name="Slide Number Placeholder 3"/>
          <p:cNvSpPr>
            <a:spLocks noGrp="1"/>
          </p:cNvSpPr>
          <p:nvPr>
            <p:ph type="sldNum" sz="quarter" idx="5"/>
          </p:nvPr>
        </p:nvSpPr>
        <p:spPr bwMode="auto">
          <a:noFill/>
          <a:ln>
            <a:miter lim="800000"/>
            <a:headEnd/>
            <a:tailEnd/>
          </a:ln>
        </p:spPr>
        <p:txBody>
          <a:bodyPr/>
          <a:lstStyle/>
          <a:p>
            <a:fld id="{01E98BC9-9096-450E-86AA-B58C06699B49}" type="slidenum">
              <a:rPr lang="en-US" altLang="ja-JP">
                <a:solidFill>
                  <a:prstClr val="black"/>
                </a:solidFill>
                <a:latin typeface="Arial" pitchFamily="34" charset="0"/>
              </a:rPr>
              <a:pPr/>
              <a:t>18</a:t>
            </a:fld>
            <a:endParaRPr lang="en-US" altLang="ja-JP">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ja-JP" altLang="ja-JP" smtClean="0"/>
          </a:p>
        </p:txBody>
      </p:sp>
      <p:sp>
        <p:nvSpPr>
          <p:cNvPr id="128004" name="Slide Number Placeholder 3"/>
          <p:cNvSpPr>
            <a:spLocks noGrp="1"/>
          </p:cNvSpPr>
          <p:nvPr>
            <p:ph type="sldNum" sz="quarter" idx="5"/>
          </p:nvPr>
        </p:nvSpPr>
        <p:spPr bwMode="auto">
          <a:noFill/>
          <a:ln>
            <a:miter lim="800000"/>
            <a:headEnd/>
            <a:tailEnd/>
          </a:ln>
        </p:spPr>
        <p:txBody>
          <a:bodyPr/>
          <a:lstStyle/>
          <a:p>
            <a:fld id="{3DDD927B-ECBF-4BF1-AABB-5960C9D4204D}" type="slidenum">
              <a:rPr lang="en-US" altLang="ja-JP">
                <a:solidFill>
                  <a:prstClr val="black"/>
                </a:solidFill>
              </a:rPr>
              <a:pPr/>
              <a:t>28</a:t>
            </a:fld>
            <a:endParaRPr lang="en-US" altLang="ja-JP">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CCC86AE-E165-463D-B402-57EE1256D365}" type="datetimeFigureOut">
              <a:rPr kumimoji="1" lang="ja-JP" altLang="en-US" smtClean="0"/>
              <a:t>2011/12/14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5BD5D75-924B-4206-BF51-8BFBCF5B7627}" type="slidenum">
              <a:rPr kumimoji="1" lang="ja-JP" altLang="en-US" smtClean="0"/>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CC86AE-E165-463D-B402-57EE1256D365}" type="datetimeFigureOut">
              <a:rPr kumimoji="1" lang="ja-JP" altLang="en-US" smtClean="0"/>
              <a:t>2011/12/14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5BD5D75-924B-4206-BF51-8BFBCF5B7627}" type="slidenum">
              <a:rPr kumimoji="1" lang="ja-JP" altLang="en-US" smtClean="0"/>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CC86AE-E165-463D-B402-57EE1256D365}" type="datetimeFigureOut">
              <a:rPr kumimoji="1" lang="ja-JP" altLang="en-US" smtClean="0"/>
              <a:t>2011/12/14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5BD5D75-924B-4206-BF51-8BFBCF5B7627}" type="slidenum">
              <a:rPr kumimoji="1" lang="ja-JP" altLang="en-US" smtClean="0"/>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33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A14DE89-CA17-415A-A7A4-1A4B3CF6B50B}" type="datetimeFigureOut">
              <a:rPr lang="en-US" altLang="ja-JP"/>
              <a:pPr>
                <a:defRPr/>
              </a:pPr>
              <a:t>12/14/2011</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ja-JP" altLang="ja-JP"/>
          </a:p>
        </p:txBody>
      </p:sp>
      <p:sp>
        <p:nvSpPr>
          <p:cNvPr id="6" name="Slide Number Placeholder 5"/>
          <p:cNvSpPr>
            <a:spLocks noGrp="1"/>
          </p:cNvSpPr>
          <p:nvPr>
            <p:ph type="sldNum" sz="quarter" idx="12"/>
          </p:nvPr>
        </p:nvSpPr>
        <p:spPr/>
        <p:txBody>
          <a:bodyPr/>
          <a:lstStyle>
            <a:lvl1pPr>
              <a:defRPr/>
            </a:lvl1pPr>
          </a:lstStyle>
          <a:p>
            <a:pPr>
              <a:defRPr/>
            </a:pPr>
            <a:fld id="{928BFB8F-0AD7-4144-9782-54205BF3605A}"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1BF247-E853-44A8-BDC3-19D52BEA4CD7}" type="datetimeFigureOut">
              <a:rPr lang="en-US" altLang="ja-JP"/>
              <a:pPr>
                <a:defRPr/>
              </a:pPr>
              <a:t>12/14/2011</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ja-JP" altLang="ja-JP"/>
          </a:p>
        </p:txBody>
      </p:sp>
      <p:sp>
        <p:nvSpPr>
          <p:cNvPr id="6" name="Slide Number Placeholder 5"/>
          <p:cNvSpPr>
            <a:spLocks noGrp="1"/>
          </p:cNvSpPr>
          <p:nvPr>
            <p:ph type="sldNum" sz="quarter" idx="12"/>
          </p:nvPr>
        </p:nvSpPr>
        <p:spPr/>
        <p:txBody>
          <a:bodyPr/>
          <a:lstStyle>
            <a:lvl1pPr>
              <a:defRPr/>
            </a:lvl1pPr>
          </a:lstStyle>
          <a:p>
            <a:pPr>
              <a:defRPr/>
            </a:pPr>
            <a:fld id="{D7233DA3-C9DF-4302-ABD4-FFFB45B09E07}" type="slidenum">
              <a:rPr lang="en-US" altLang="ja-JP"/>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EC48FB-9B0F-431D-8AD7-EEA6BBC54231}" type="datetimeFigureOut">
              <a:rPr lang="en-US" altLang="ja-JP"/>
              <a:pPr>
                <a:defRPr/>
              </a:pPr>
              <a:t>12/14/2011</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ja-JP" altLang="ja-JP"/>
          </a:p>
        </p:txBody>
      </p:sp>
      <p:sp>
        <p:nvSpPr>
          <p:cNvPr id="6" name="Slide Number Placeholder 5"/>
          <p:cNvSpPr>
            <a:spLocks noGrp="1"/>
          </p:cNvSpPr>
          <p:nvPr>
            <p:ph type="sldNum" sz="quarter" idx="12"/>
          </p:nvPr>
        </p:nvSpPr>
        <p:spPr/>
        <p:txBody>
          <a:bodyPr/>
          <a:lstStyle>
            <a:lvl1pPr>
              <a:defRPr/>
            </a:lvl1pPr>
          </a:lstStyle>
          <a:p>
            <a:pPr>
              <a:defRPr/>
            </a:pPr>
            <a:fld id="{5843AC11-A7D0-48B5-B7E5-C84D773124EE}" type="slidenum">
              <a:rPr lang="en-US" altLang="ja-JP"/>
              <a:pPr>
                <a:defRPr/>
              </a:pPr>
              <a:t>&lt;#&gt;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BF2E66-BD5F-4BB4-BB31-83231D675DCA}" type="datetimeFigureOut">
              <a:rPr lang="en-US" altLang="ja-JP"/>
              <a:pPr>
                <a:defRPr/>
              </a:pPr>
              <a:t>12/14/2011</a:t>
            </a:fld>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ja-JP" altLang="ja-JP"/>
          </a:p>
        </p:txBody>
      </p:sp>
      <p:sp>
        <p:nvSpPr>
          <p:cNvPr id="7" name="Slide Number Placeholder 5"/>
          <p:cNvSpPr>
            <a:spLocks noGrp="1"/>
          </p:cNvSpPr>
          <p:nvPr>
            <p:ph type="sldNum" sz="quarter" idx="12"/>
          </p:nvPr>
        </p:nvSpPr>
        <p:spPr/>
        <p:txBody>
          <a:bodyPr/>
          <a:lstStyle>
            <a:lvl1pPr>
              <a:defRPr/>
            </a:lvl1pPr>
          </a:lstStyle>
          <a:p>
            <a:pPr>
              <a:defRPr/>
            </a:pPr>
            <a:fld id="{AA07AB2B-3CBE-4119-B9E5-9C14B6D95D64}" type="slidenum">
              <a:rPr lang="en-US" altLang="ja-JP"/>
              <a:pPr>
                <a:defRPr/>
              </a:pPr>
              <a:t>&lt;#&gt;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33C731-EBC8-444E-AB28-E11D7C53EBBA}" type="datetimeFigureOut">
              <a:rPr lang="en-US" altLang="ja-JP"/>
              <a:pPr>
                <a:defRPr/>
              </a:pPr>
              <a:t>12/14/2011</a:t>
            </a:fld>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ja-JP" altLang="ja-JP"/>
          </a:p>
        </p:txBody>
      </p:sp>
      <p:sp>
        <p:nvSpPr>
          <p:cNvPr id="9" name="Slide Number Placeholder 5"/>
          <p:cNvSpPr>
            <a:spLocks noGrp="1"/>
          </p:cNvSpPr>
          <p:nvPr>
            <p:ph type="sldNum" sz="quarter" idx="12"/>
          </p:nvPr>
        </p:nvSpPr>
        <p:spPr/>
        <p:txBody>
          <a:bodyPr/>
          <a:lstStyle>
            <a:lvl1pPr>
              <a:defRPr/>
            </a:lvl1pPr>
          </a:lstStyle>
          <a:p>
            <a:pPr>
              <a:defRPr/>
            </a:pPr>
            <a:fld id="{2DEE03DC-DA7E-4115-AE1A-27AD45B12A13}" type="slidenum">
              <a:rPr lang="en-US" altLang="ja-JP"/>
              <a:pPr>
                <a:defRPr/>
              </a:pPr>
              <a:t>&lt;#&gt;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677DCAB-E8D5-4CC8-B317-C8B33DBBFC8F}" type="datetimeFigureOut">
              <a:rPr lang="en-US" altLang="ja-JP"/>
              <a:pPr>
                <a:defRPr/>
              </a:pPr>
              <a:t>12/14/2011</a:t>
            </a:fld>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ja-JP" altLang="ja-JP"/>
          </a:p>
        </p:txBody>
      </p:sp>
      <p:sp>
        <p:nvSpPr>
          <p:cNvPr id="5" name="Slide Number Placeholder 5"/>
          <p:cNvSpPr>
            <a:spLocks noGrp="1"/>
          </p:cNvSpPr>
          <p:nvPr>
            <p:ph type="sldNum" sz="quarter" idx="12"/>
          </p:nvPr>
        </p:nvSpPr>
        <p:spPr/>
        <p:txBody>
          <a:bodyPr/>
          <a:lstStyle>
            <a:lvl1pPr>
              <a:defRPr/>
            </a:lvl1pPr>
          </a:lstStyle>
          <a:p>
            <a:pPr>
              <a:defRPr/>
            </a:pPr>
            <a:fld id="{5541E2C9-AEBB-4079-A9DF-3AFDA53EC4E3}" type="slidenum">
              <a:rPr lang="en-US" altLang="ja-JP"/>
              <a:pPr>
                <a:defRPr/>
              </a:pPr>
              <a:t>&lt;#&gt;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E2BBA2-64D3-498A-8A10-28A39E3E5EC9}" type="datetimeFigureOut">
              <a:rPr lang="en-US" altLang="ja-JP"/>
              <a:pPr>
                <a:defRPr/>
              </a:pPr>
              <a:t>12/14/2011</a:t>
            </a:fld>
            <a:endParaRPr lang="en-US" altLang="ja-JP"/>
          </a:p>
        </p:txBody>
      </p:sp>
      <p:sp>
        <p:nvSpPr>
          <p:cNvPr id="3" name="Footer Placeholder 4"/>
          <p:cNvSpPr>
            <a:spLocks noGrp="1"/>
          </p:cNvSpPr>
          <p:nvPr>
            <p:ph type="ftr" sz="quarter" idx="11"/>
          </p:nvPr>
        </p:nvSpPr>
        <p:spPr/>
        <p:txBody>
          <a:bodyPr/>
          <a:lstStyle>
            <a:lvl1pPr>
              <a:defRPr/>
            </a:lvl1pPr>
          </a:lstStyle>
          <a:p>
            <a:pPr>
              <a:defRPr/>
            </a:pPr>
            <a:endParaRPr lang="ja-JP" altLang="ja-JP"/>
          </a:p>
        </p:txBody>
      </p:sp>
      <p:sp>
        <p:nvSpPr>
          <p:cNvPr id="4" name="Slide Number Placeholder 5"/>
          <p:cNvSpPr>
            <a:spLocks noGrp="1"/>
          </p:cNvSpPr>
          <p:nvPr>
            <p:ph type="sldNum" sz="quarter" idx="12"/>
          </p:nvPr>
        </p:nvSpPr>
        <p:spPr/>
        <p:txBody>
          <a:bodyPr/>
          <a:lstStyle>
            <a:lvl1pPr>
              <a:defRPr/>
            </a:lvl1pPr>
          </a:lstStyle>
          <a:p>
            <a:pPr>
              <a:defRPr/>
            </a:pPr>
            <a:fld id="{D7373505-E192-49C2-A9EE-A824050B4AC7}" type="slidenum">
              <a:rPr lang="en-US" altLang="ja-JP"/>
              <a:pPr>
                <a:defRPr/>
              </a:pPr>
              <a:t>&lt;#&gt;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91D932-CCCD-44BE-B087-C532E0CE3C9D}" type="datetimeFigureOut">
              <a:rPr lang="en-US" altLang="ja-JP"/>
              <a:pPr>
                <a:defRPr/>
              </a:pPr>
              <a:t>12/14/2011</a:t>
            </a:fld>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ja-JP" altLang="ja-JP"/>
          </a:p>
        </p:txBody>
      </p:sp>
      <p:sp>
        <p:nvSpPr>
          <p:cNvPr id="7" name="Slide Number Placeholder 5"/>
          <p:cNvSpPr>
            <a:spLocks noGrp="1"/>
          </p:cNvSpPr>
          <p:nvPr>
            <p:ph type="sldNum" sz="quarter" idx="12"/>
          </p:nvPr>
        </p:nvSpPr>
        <p:spPr/>
        <p:txBody>
          <a:bodyPr/>
          <a:lstStyle>
            <a:lvl1pPr>
              <a:defRPr/>
            </a:lvl1pPr>
          </a:lstStyle>
          <a:p>
            <a:pPr>
              <a:defRPr/>
            </a:pPr>
            <a:fld id="{6CE33DC5-9E2B-45E0-9DF5-FB4F1AF62DF1}"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CC86AE-E165-463D-B402-57EE1256D365}" type="datetimeFigureOut">
              <a:rPr kumimoji="1" lang="ja-JP" altLang="en-US" smtClean="0"/>
              <a:t>2011/12/14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5BD5D75-924B-4206-BF51-8BFBCF5B7627}" type="slidenum">
              <a:rPr kumimoji="1" lang="ja-JP" altLang="en-US" smtClean="0"/>
              <a:t>&lt;#&gt;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B9F698-608A-46E4-B63C-8AD0FB07BBED}" type="datetimeFigureOut">
              <a:rPr lang="en-US" altLang="ja-JP"/>
              <a:pPr>
                <a:defRPr/>
              </a:pPr>
              <a:t>12/14/2011</a:t>
            </a:fld>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ja-JP" altLang="ja-JP"/>
          </a:p>
        </p:txBody>
      </p:sp>
      <p:sp>
        <p:nvSpPr>
          <p:cNvPr id="7" name="Slide Number Placeholder 5"/>
          <p:cNvSpPr>
            <a:spLocks noGrp="1"/>
          </p:cNvSpPr>
          <p:nvPr>
            <p:ph type="sldNum" sz="quarter" idx="12"/>
          </p:nvPr>
        </p:nvSpPr>
        <p:spPr/>
        <p:txBody>
          <a:bodyPr/>
          <a:lstStyle>
            <a:lvl1pPr>
              <a:defRPr/>
            </a:lvl1pPr>
          </a:lstStyle>
          <a:p>
            <a:pPr>
              <a:defRPr/>
            </a:pPr>
            <a:fld id="{C4666918-06FB-418E-A36E-053580BEA5C7}" type="slidenum">
              <a:rPr lang="en-US" altLang="ja-JP"/>
              <a:pPr>
                <a:defRPr/>
              </a:pPr>
              <a:t>&lt;#&gt;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BEA645-B26B-4F4E-B280-C08FCBA6DCBE}" type="datetimeFigureOut">
              <a:rPr lang="en-US" altLang="ja-JP"/>
              <a:pPr>
                <a:defRPr/>
              </a:pPr>
              <a:t>12/14/2011</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ja-JP" altLang="ja-JP"/>
          </a:p>
        </p:txBody>
      </p:sp>
      <p:sp>
        <p:nvSpPr>
          <p:cNvPr id="6" name="Slide Number Placeholder 5"/>
          <p:cNvSpPr>
            <a:spLocks noGrp="1"/>
          </p:cNvSpPr>
          <p:nvPr>
            <p:ph type="sldNum" sz="quarter" idx="12"/>
          </p:nvPr>
        </p:nvSpPr>
        <p:spPr/>
        <p:txBody>
          <a:bodyPr/>
          <a:lstStyle>
            <a:lvl1pPr>
              <a:defRPr/>
            </a:lvl1pPr>
          </a:lstStyle>
          <a:p>
            <a:pPr>
              <a:defRPr/>
            </a:pPr>
            <a:fld id="{31962153-B5AB-40DB-A974-F039F229541C}" type="slidenum">
              <a:rPr lang="en-US" altLang="ja-JP"/>
              <a:pPr>
                <a:defRPr/>
              </a:pPr>
              <a:t>&lt;#&gt;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C9BE32-7BC1-4516-8997-438F5B1CA0D2}" type="datetimeFigureOut">
              <a:rPr lang="en-US" altLang="ja-JP"/>
              <a:pPr>
                <a:defRPr/>
              </a:pPr>
              <a:t>12/14/2011</a:t>
            </a:fld>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ja-JP" altLang="ja-JP"/>
          </a:p>
        </p:txBody>
      </p:sp>
      <p:sp>
        <p:nvSpPr>
          <p:cNvPr id="6" name="Slide Number Placeholder 5"/>
          <p:cNvSpPr>
            <a:spLocks noGrp="1"/>
          </p:cNvSpPr>
          <p:nvPr>
            <p:ph type="sldNum" sz="quarter" idx="12"/>
          </p:nvPr>
        </p:nvSpPr>
        <p:spPr/>
        <p:txBody>
          <a:bodyPr/>
          <a:lstStyle>
            <a:lvl1pPr>
              <a:defRPr/>
            </a:lvl1pPr>
          </a:lstStyle>
          <a:p>
            <a:pPr>
              <a:defRPr/>
            </a:pPr>
            <a:fld id="{FDE894C6-284F-4C33-9ADA-6CA6ED933F16}"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CCC86AE-E165-463D-B402-57EE1256D365}" type="datetimeFigureOut">
              <a:rPr kumimoji="1" lang="ja-JP" altLang="en-US" smtClean="0"/>
              <a:t>2011/12/14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5BD5D75-924B-4206-BF51-8BFBCF5B7627}" type="slidenum">
              <a:rPr kumimoji="1" lang="ja-JP" altLang="en-US" smtClean="0"/>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CCC86AE-E165-463D-B402-57EE1256D365}" type="datetimeFigureOut">
              <a:rPr kumimoji="1" lang="ja-JP" altLang="en-US" smtClean="0"/>
              <a:t>2011/12/14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5BD5D75-924B-4206-BF51-8BFBCF5B7627}" type="slidenum">
              <a:rPr kumimoji="1" lang="ja-JP" altLang="en-US" smtClean="0"/>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CCC86AE-E165-463D-B402-57EE1256D365}" type="datetimeFigureOut">
              <a:rPr kumimoji="1" lang="ja-JP" altLang="en-US" smtClean="0"/>
              <a:t>2011/12/14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5BD5D75-924B-4206-BF51-8BFBCF5B7627}" type="slidenum">
              <a:rPr kumimoji="1" lang="ja-JP" altLang="en-US" smtClean="0"/>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CCC86AE-E165-463D-B402-57EE1256D365}" type="datetimeFigureOut">
              <a:rPr kumimoji="1" lang="ja-JP" altLang="en-US" smtClean="0"/>
              <a:t>2011/12/14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5BD5D75-924B-4206-BF51-8BFBCF5B7627}" type="slidenum">
              <a:rPr kumimoji="1" lang="ja-JP" altLang="en-US" smtClean="0"/>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CCC86AE-E165-463D-B402-57EE1256D365}" type="datetimeFigureOut">
              <a:rPr kumimoji="1" lang="ja-JP" altLang="en-US" smtClean="0"/>
              <a:t>2011/12/14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5BD5D75-924B-4206-BF51-8BFBCF5B7627}" type="slidenum">
              <a:rPr kumimoji="1" lang="ja-JP" altLang="en-US" smtClean="0"/>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CC86AE-E165-463D-B402-57EE1256D365}" type="datetimeFigureOut">
              <a:rPr kumimoji="1" lang="ja-JP" altLang="en-US" smtClean="0"/>
              <a:t>2011/12/14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5BD5D75-924B-4206-BF51-8BFBCF5B7627}" type="slidenum">
              <a:rPr kumimoji="1" lang="ja-JP" altLang="en-US" smtClean="0"/>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CC86AE-E165-463D-B402-57EE1256D365}" type="datetimeFigureOut">
              <a:rPr kumimoji="1" lang="ja-JP" altLang="en-US" smtClean="0"/>
              <a:t>2011/12/14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5BD5D75-924B-4206-BF51-8BFBCF5B7627}" type="slidenum">
              <a:rPr kumimoji="1" lang="ja-JP" altLang="en-US" smtClean="0"/>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C86AE-E165-463D-B402-57EE1256D365}" type="datetimeFigureOut">
              <a:rPr kumimoji="1" lang="ja-JP" altLang="en-US" smtClean="0"/>
              <a:t>2011/12/14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D5D75-924B-4206-BF51-8BFBCF5B7627}"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13" cstate="print">
            <a:lum bright="73000" contrast="-74000"/>
            <a:extLst/>
          </a:blip>
          <a:stretch>
            <a:fillRect/>
          </a:stretch>
        </p:blipFill>
        <p:spPr>
          <a:xfrm>
            <a:off x="381000" y="1066800"/>
            <a:ext cx="1676400" cy="4876800"/>
          </a:xfrm>
          <a:prstGeom prst="rect">
            <a:avLst/>
          </a:prstGeom>
          <a:solidFill>
            <a:srgbClr val="C0C0C0"/>
          </a:solidFill>
          <a:effectLst>
            <a:glow rad="127000">
              <a:srgbClr val="CBD9EB">
                <a:alpha val="0"/>
              </a:srgbClr>
            </a:glow>
          </a:effectLst>
        </p:spPr>
      </p:pic>
      <p:sp>
        <p:nvSpPr>
          <p:cNvPr id="1126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126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fontAlgn="base">
              <a:spcBef>
                <a:spcPct val="0"/>
              </a:spcBef>
              <a:spcAft>
                <a:spcPct val="0"/>
              </a:spcAft>
              <a:defRPr/>
            </a:pPr>
            <a:fld id="{F4F319E8-B788-4A83-ADC9-D8B7A1798119}" type="datetimeFigureOut">
              <a:rPr kumimoji="0" lang="en-US" altLang="ja-JP"/>
              <a:pPr fontAlgn="base">
                <a:spcBef>
                  <a:spcPct val="0"/>
                </a:spcBef>
                <a:spcAft>
                  <a:spcPct val="0"/>
                </a:spcAft>
                <a:defRPr/>
              </a:pPr>
              <a:t>12/14/2011</a:t>
            </a:fld>
            <a:endParaRPr kumimoji="0" lang="en-US" altLang="ja-JP"/>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charset="0"/>
              </a:defRPr>
            </a:lvl1pPr>
          </a:lstStyle>
          <a:p>
            <a:pPr fontAlgn="base">
              <a:spcBef>
                <a:spcPct val="0"/>
              </a:spcBef>
              <a:spcAft>
                <a:spcPct val="0"/>
              </a:spcAft>
              <a:defRPr/>
            </a:pPr>
            <a:endParaRPr kumimoji="0" lang="ja-JP" altLang="ja-JP"/>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fontAlgn="base">
              <a:spcBef>
                <a:spcPct val="0"/>
              </a:spcBef>
              <a:spcAft>
                <a:spcPct val="0"/>
              </a:spcAft>
              <a:defRPr/>
            </a:pPr>
            <a:fld id="{026CE263-1A04-4157-B687-3113BE7EEBB6}" type="slidenum">
              <a:rPr kumimoji="0" lang="en-US" altLang="ja-JP"/>
              <a:pPr fontAlgn="base">
                <a:spcBef>
                  <a:spcPct val="0"/>
                </a:spcBef>
                <a:spcAft>
                  <a:spcPct val="0"/>
                </a:spcAft>
                <a:defRPr/>
              </a:pPr>
              <a:t>&lt;#&gt;</a:t>
            </a:fld>
            <a:endParaRPr kumimoji="0"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rgbClr val="333399"/>
          </a:solidFill>
          <a:latin typeface="+mj-lt"/>
          <a:ea typeface="+mj-ea"/>
          <a:cs typeface="+mj-cs"/>
        </a:defRPr>
      </a:lvl1pPr>
      <a:lvl2pPr algn="ctr" rtl="0" eaLnBrk="0" fontAlgn="base" hangingPunct="0">
        <a:spcBef>
          <a:spcPct val="0"/>
        </a:spcBef>
        <a:spcAft>
          <a:spcPct val="0"/>
        </a:spcAft>
        <a:defRPr sz="4400">
          <a:solidFill>
            <a:srgbClr val="333399"/>
          </a:solidFill>
          <a:latin typeface="Calibri" pitchFamily="34" charset="0"/>
        </a:defRPr>
      </a:lvl2pPr>
      <a:lvl3pPr algn="ctr" rtl="0" eaLnBrk="0" fontAlgn="base" hangingPunct="0">
        <a:spcBef>
          <a:spcPct val="0"/>
        </a:spcBef>
        <a:spcAft>
          <a:spcPct val="0"/>
        </a:spcAft>
        <a:defRPr sz="4400">
          <a:solidFill>
            <a:srgbClr val="333399"/>
          </a:solidFill>
          <a:latin typeface="Calibri" pitchFamily="34" charset="0"/>
        </a:defRPr>
      </a:lvl3pPr>
      <a:lvl4pPr algn="ctr" rtl="0" eaLnBrk="0" fontAlgn="base" hangingPunct="0">
        <a:spcBef>
          <a:spcPct val="0"/>
        </a:spcBef>
        <a:spcAft>
          <a:spcPct val="0"/>
        </a:spcAft>
        <a:defRPr sz="4400">
          <a:solidFill>
            <a:srgbClr val="333399"/>
          </a:solidFill>
          <a:latin typeface="Calibri" pitchFamily="34" charset="0"/>
        </a:defRPr>
      </a:lvl4pPr>
      <a:lvl5pPr algn="ctr" rtl="0" eaLnBrk="0" fontAlgn="base" hangingPunct="0">
        <a:spcBef>
          <a:spcPct val="0"/>
        </a:spcBef>
        <a:spcAft>
          <a:spcPct val="0"/>
        </a:spcAft>
        <a:defRPr sz="4400">
          <a:solidFill>
            <a:srgbClr val="333399"/>
          </a:solidFill>
          <a:latin typeface="Calibri" pitchFamily="34" charset="0"/>
        </a:defRPr>
      </a:lvl5pPr>
      <a:lvl6pPr marL="457200" algn="ctr" rtl="0" fontAlgn="base">
        <a:spcBef>
          <a:spcPct val="0"/>
        </a:spcBef>
        <a:spcAft>
          <a:spcPct val="0"/>
        </a:spcAft>
        <a:defRPr sz="4400">
          <a:solidFill>
            <a:srgbClr val="6C6FB4"/>
          </a:solidFill>
          <a:latin typeface="Calibri" pitchFamily="34" charset="0"/>
        </a:defRPr>
      </a:lvl6pPr>
      <a:lvl7pPr marL="914400" algn="ctr" rtl="0" fontAlgn="base">
        <a:spcBef>
          <a:spcPct val="0"/>
        </a:spcBef>
        <a:spcAft>
          <a:spcPct val="0"/>
        </a:spcAft>
        <a:defRPr sz="4400">
          <a:solidFill>
            <a:srgbClr val="6C6FB4"/>
          </a:solidFill>
          <a:latin typeface="Calibri" pitchFamily="34" charset="0"/>
        </a:defRPr>
      </a:lvl7pPr>
      <a:lvl8pPr marL="1371600" algn="ctr" rtl="0" fontAlgn="base">
        <a:spcBef>
          <a:spcPct val="0"/>
        </a:spcBef>
        <a:spcAft>
          <a:spcPct val="0"/>
        </a:spcAft>
        <a:defRPr sz="4400">
          <a:solidFill>
            <a:srgbClr val="6C6FB4"/>
          </a:solidFill>
          <a:latin typeface="Calibri" pitchFamily="34" charset="0"/>
        </a:defRPr>
      </a:lvl8pPr>
      <a:lvl9pPr marL="1828800" algn="ctr" rtl="0" fontAlgn="base">
        <a:spcBef>
          <a:spcPct val="0"/>
        </a:spcBef>
        <a:spcAft>
          <a:spcPct val="0"/>
        </a:spcAft>
        <a:defRPr sz="4400">
          <a:solidFill>
            <a:srgbClr val="6C6FB4"/>
          </a:solidFill>
          <a:latin typeface="Calibri" pitchFamily="34" charset="0"/>
        </a:defRPr>
      </a:lvl9pPr>
    </p:titleStyle>
    <p:bodyStyle>
      <a:lvl1pPr marL="457200" indent="-457200" algn="l" rtl="0" eaLnBrk="0" fontAlgn="base" hangingPunct="0">
        <a:spcBef>
          <a:spcPct val="0"/>
        </a:spcBef>
        <a:spcAft>
          <a:spcPct val="0"/>
        </a:spcAft>
        <a:buClr>
          <a:srgbClr val="FFC000"/>
        </a:buClr>
        <a:buFont typeface="Wingdings" pitchFamily="2" charset="2"/>
        <a:buChar char="§"/>
        <a:defRPr lang="en-US" sz="3200" kern="1200" dirty="0">
          <a:solidFill>
            <a:srgbClr val="333399"/>
          </a:solidFill>
          <a:latin typeface="+mj-lt"/>
          <a:ea typeface="+mj-ea"/>
          <a:cs typeface="+mj-cs"/>
        </a:defRPr>
      </a:lvl1pPr>
      <a:lvl2pPr marL="1028700" indent="-571500" algn="l" rtl="0" eaLnBrk="0" fontAlgn="base" hangingPunct="0">
        <a:spcBef>
          <a:spcPct val="0"/>
        </a:spcBef>
        <a:spcAft>
          <a:spcPct val="0"/>
        </a:spcAft>
        <a:buFont typeface="Wingdings" pitchFamily="2" charset="2"/>
        <a:buChar char="§"/>
        <a:defRPr lang="en-US" sz="3000" kern="1200" dirty="0">
          <a:solidFill>
            <a:srgbClr val="333399"/>
          </a:solidFill>
          <a:latin typeface="+mj-lt"/>
          <a:ea typeface="+mj-ea"/>
          <a:cs typeface="+mj-cs"/>
        </a:defRPr>
      </a:lvl2pPr>
      <a:lvl3pPr marL="1485900" indent="-571500" algn="l" rtl="0" eaLnBrk="0" fontAlgn="base" hangingPunct="0">
        <a:spcBef>
          <a:spcPct val="0"/>
        </a:spcBef>
        <a:spcAft>
          <a:spcPct val="0"/>
        </a:spcAft>
        <a:buClr>
          <a:srgbClr val="FFC000"/>
        </a:buClr>
        <a:buFont typeface="Wingdings" pitchFamily="2" charset="2"/>
        <a:buChar char="§"/>
        <a:defRPr lang="en-US" sz="2800" kern="1200" dirty="0">
          <a:solidFill>
            <a:srgbClr val="333399"/>
          </a:solidFill>
          <a:latin typeface="+mj-lt"/>
          <a:ea typeface="+mj-ea"/>
          <a:cs typeface="+mj-cs"/>
        </a:defRPr>
      </a:lvl3pPr>
      <a:lvl4pPr marL="1943100" indent="-571500" algn="l" rtl="0" eaLnBrk="0" fontAlgn="base" hangingPunct="0">
        <a:spcBef>
          <a:spcPct val="0"/>
        </a:spcBef>
        <a:spcAft>
          <a:spcPct val="0"/>
        </a:spcAft>
        <a:buFont typeface="Wingdings" pitchFamily="2" charset="2"/>
        <a:buChar char="§"/>
        <a:defRPr lang="en-US" sz="2600" kern="1200" dirty="0">
          <a:solidFill>
            <a:srgbClr val="333399"/>
          </a:solidFill>
          <a:latin typeface="+mj-lt"/>
          <a:ea typeface="+mj-ea"/>
          <a:cs typeface="+mj-cs"/>
        </a:defRPr>
      </a:lvl4pPr>
      <a:lvl5pPr marL="2400300" indent="-571500" algn="l" rtl="0" eaLnBrk="0" fontAlgn="base" hangingPunct="0">
        <a:spcBef>
          <a:spcPct val="0"/>
        </a:spcBef>
        <a:spcAft>
          <a:spcPct val="0"/>
        </a:spcAft>
        <a:buClr>
          <a:srgbClr val="FFC000"/>
        </a:buClr>
        <a:buFont typeface="Wingdings" pitchFamily="2" charset="2"/>
        <a:buChar char="§"/>
        <a:defRPr lang="en-US" sz="2400" kern="1200" dirty="0">
          <a:solidFill>
            <a:srgbClr val="333399"/>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25.png"/><Relationship Id="rId21" Type="http://schemas.openxmlformats.org/officeDocument/2006/relationships/image" Target="../media/image20.jpeg"/><Relationship Id="rId34" Type="http://schemas.openxmlformats.org/officeDocument/2006/relationships/image" Target="../media/image33.jpeg"/><Relationship Id="rId42" Type="http://schemas.openxmlformats.org/officeDocument/2006/relationships/image" Target="../media/image41.jpeg"/><Relationship Id="rId47" Type="http://schemas.openxmlformats.org/officeDocument/2006/relationships/image" Target="../media/image46.png"/><Relationship Id="rId50" Type="http://schemas.openxmlformats.org/officeDocument/2006/relationships/image" Target="../media/image49.png"/><Relationship Id="rId55" Type="http://schemas.openxmlformats.org/officeDocument/2006/relationships/image" Target="../media/image54.png"/><Relationship Id="rId63" Type="http://schemas.openxmlformats.org/officeDocument/2006/relationships/image" Target="../media/image62.png"/><Relationship Id="rId68" Type="http://schemas.openxmlformats.org/officeDocument/2006/relationships/image" Target="../media/image67.png"/><Relationship Id="rId76" Type="http://schemas.openxmlformats.org/officeDocument/2006/relationships/image" Target="../media/image75.png"/><Relationship Id="rId84" Type="http://schemas.openxmlformats.org/officeDocument/2006/relationships/image" Target="../media/image83.png"/><Relationship Id="rId89" Type="http://schemas.openxmlformats.org/officeDocument/2006/relationships/image" Target="../media/image88.png"/><Relationship Id="rId97" Type="http://schemas.openxmlformats.org/officeDocument/2006/relationships/image" Target="../media/image96.png"/><Relationship Id="rId7" Type="http://schemas.openxmlformats.org/officeDocument/2006/relationships/image" Target="../media/image6.jpeg"/><Relationship Id="rId71" Type="http://schemas.openxmlformats.org/officeDocument/2006/relationships/image" Target="../media/image70.jpeg"/><Relationship Id="rId92" Type="http://schemas.openxmlformats.org/officeDocument/2006/relationships/image" Target="../media/image91.png"/><Relationship Id="rId2" Type="http://schemas.openxmlformats.org/officeDocument/2006/relationships/notesSlide" Target="../notesSlides/notesSlide1.xml"/><Relationship Id="rId16" Type="http://schemas.openxmlformats.org/officeDocument/2006/relationships/image" Target="../media/image15.jpeg"/><Relationship Id="rId29" Type="http://schemas.openxmlformats.org/officeDocument/2006/relationships/image" Target="../media/image28.png"/><Relationship Id="rId11" Type="http://schemas.openxmlformats.org/officeDocument/2006/relationships/image" Target="../media/image10.jpe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jpeg"/><Relationship Id="rId45" Type="http://schemas.openxmlformats.org/officeDocument/2006/relationships/image" Target="../media/image44.jpeg"/><Relationship Id="rId53" Type="http://schemas.openxmlformats.org/officeDocument/2006/relationships/image" Target="../media/image52.jpeg"/><Relationship Id="rId58" Type="http://schemas.openxmlformats.org/officeDocument/2006/relationships/image" Target="../media/image57.png"/><Relationship Id="rId66" Type="http://schemas.openxmlformats.org/officeDocument/2006/relationships/image" Target="../media/image65.png"/><Relationship Id="rId74" Type="http://schemas.openxmlformats.org/officeDocument/2006/relationships/image" Target="../media/image73.png"/><Relationship Id="rId79" Type="http://schemas.openxmlformats.org/officeDocument/2006/relationships/image" Target="../media/image78.png"/><Relationship Id="rId87" Type="http://schemas.openxmlformats.org/officeDocument/2006/relationships/image" Target="../media/image86.jpeg"/><Relationship Id="rId5" Type="http://schemas.openxmlformats.org/officeDocument/2006/relationships/image" Target="../media/image4.jpeg"/><Relationship Id="rId61" Type="http://schemas.openxmlformats.org/officeDocument/2006/relationships/image" Target="../media/image60.png"/><Relationship Id="rId82" Type="http://schemas.openxmlformats.org/officeDocument/2006/relationships/image" Target="../media/image81.png"/><Relationship Id="rId90" Type="http://schemas.openxmlformats.org/officeDocument/2006/relationships/image" Target="../media/image89.png"/><Relationship Id="rId95" Type="http://schemas.openxmlformats.org/officeDocument/2006/relationships/image" Target="../media/image94.png"/><Relationship Id="rId19" Type="http://schemas.openxmlformats.org/officeDocument/2006/relationships/image" Target="../media/image18.png"/><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jpe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55.jpeg"/><Relationship Id="rId64" Type="http://schemas.openxmlformats.org/officeDocument/2006/relationships/image" Target="../media/image63.png"/><Relationship Id="rId69" Type="http://schemas.openxmlformats.org/officeDocument/2006/relationships/image" Target="../media/image68.png"/><Relationship Id="rId77" Type="http://schemas.openxmlformats.org/officeDocument/2006/relationships/image" Target="../media/image76.png"/><Relationship Id="rId100" Type="http://schemas.openxmlformats.org/officeDocument/2006/relationships/image" Target="../media/image99.png"/><Relationship Id="rId8" Type="http://schemas.openxmlformats.org/officeDocument/2006/relationships/image" Target="../media/image7.jpeg"/><Relationship Id="rId51" Type="http://schemas.openxmlformats.org/officeDocument/2006/relationships/image" Target="../media/image50.png"/><Relationship Id="rId72" Type="http://schemas.openxmlformats.org/officeDocument/2006/relationships/image" Target="../media/image71.png"/><Relationship Id="rId80" Type="http://schemas.openxmlformats.org/officeDocument/2006/relationships/image" Target="../media/image79.png"/><Relationship Id="rId85" Type="http://schemas.openxmlformats.org/officeDocument/2006/relationships/image" Target="../media/image84.png"/><Relationship Id="rId93" Type="http://schemas.openxmlformats.org/officeDocument/2006/relationships/image" Target="../media/image92.jpeg"/><Relationship Id="rId98" Type="http://schemas.openxmlformats.org/officeDocument/2006/relationships/image" Target="../media/image97.png"/><Relationship Id="rId3" Type="http://schemas.openxmlformats.org/officeDocument/2006/relationships/image" Target="../media/image2.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33" Type="http://schemas.openxmlformats.org/officeDocument/2006/relationships/image" Target="../media/image32.jpe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jpeg"/><Relationship Id="rId67" Type="http://schemas.openxmlformats.org/officeDocument/2006/relationships/image" Target="../media/image66.png"/><Relationship Id="rId20" Type="http://schemas.openxmlformats.org/officeDocument/2006/relationships/image" Target="../media/image19.jpeg"/><Relationship Id="rId41" Type="http://schemas.openxmlformats.org/officeDocument/2006/relationships/image" Target="../media/image40.jpeg"/><Relationship Id="rId54" Type="http://schemas.openxmlformats.org/officeDocument/2006/relationships/image" Target="../media/image53.png"/><Relationship Id="rId62" Type="http://schemas.openxmlformats.org/officeDocument/2006/relationships/image" Target="../media/image61.png"/><Relationship Id="rId70" Type="http://schemas.openxmlformats.org/officeDocument/2006/relationships/image" Target="../media/image69.png"/><Relationship Id="rId75" Type="http://schemas.openxmlformats.org/officeDocument/2006/relationships/image" Target="../media/image74.png"/><Relationship Id="rId83" Type="http://schemas.openxmlformats.org/officeDocument/2006/relationships/image" Target="../media/image82.jpeg"/><Relationship Id="rId88" Type="http://schemas.openxmlformats.org/officeDocument/2006/relationships/image" Target="../media/image87.png"/><Relationship Id="rId91" Type="http://schemas.openxmlformats.org/officeDocument/2006/relationships/image" Target="../media/image90.png"/><Relationship Id="rId96" Type="http://schemas.openxmlformats.org/officeDocument/2006/relationships/image" Target="../media/image95.png"/><Relationship Id="rId1" Type="http://schemas.openxmlformats.org/officeDocument/2006/relationships/slideLayout" Target="../slideLayouts/slideLayout18.xml"/><Relationship Id="rId6" Type="http://schemas.openxmlformats.org/officeDocument/2006/relationships/image" Target="../media/image5.jpeg"/><Relationship Id="rId15" Type="http://schemas.openxmlformats.org/officeDocument/2006/relationships/image" Target="../media/image14.jpe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jpeg"/><Relationship Id="rId10" Type="http://schemas.openxmlformats.org/officeDocument/2006/relationships/image" Target="../media/image9.jpeg"/><Relationship Id="rId31" Type="http://schemas.openxmlformats.org/officeDocument/2006/relationships/image" Target="../media/image30.jpe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jpeg"/><Relationship Id="rId73" Type="http://schemas.openxmlformats.org/officeDocument/2006/relationships/image" Target="../media/image72.png"/><Relationship Id="rId78" Type="http://schemas.openxmlformats.org/officeDocument/2006/relationships/image" Target="../media/image77.png"/><Relationship Id="rId81" Type="http://schemas.openxmlformats.org/officeDocument/2006/relationships/image" Target="../media/image80.png"/><Relationship Id="rId86" Type="http://schemas.openxmlformats.org/officeDocument/2006/relationships/image" Target="../media/image85.jpeg"/><Relationship Id="rId94" Type="http://schemas.openxmlformats.org/officeDocument/2006/relationships/image" Target="../media/image93.jpeg"/><Relationship Id="rId99" Type="http://schemas.openxmlformats.org/officeDocument/2006/relationships/image" Target="../media/image98.png"/><Relationship Id="rId101" Type="http://schemas.openxmlformats.org/officeDocument/2006/relationships/image" Target="../media/image100.png"/><Relationship Id="rId4" Type="http://schemas.openxmlformats.org/officeDocument/2006/relationships/image" Target="../media/image3.jpeg"/><Relationship Id="rId9" Type="http://schemas.openxmlformats.org/officeDocument/2006/relationships/image" Target="../media/image8.jpeg"/><Relationship Id="rId13" Type="http://schemas.openxmlformats.org/officeDocument/2006/relationships/image" Target="../media/image12.jpeg"/><Relationship Id="rId18" Type="http://schemas.openxmlformats.org/officeDocument/2006/relationships/image" Target="../media/image17.jpeg"/><Relationship Id="rId39" Type="http://schemas.openxmlformats.org/officeDocument/2006/relationships/image" Target="../media/image38.png"/></Relationships>
</file>

<file path=ppt/slides/_rels/slide1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jpeg"/><Relationship Id="rId1" Type="http://schemas.openxmlformats.org/officeDocument/2006/relationships/slideLayout" Target="../slideLayouts/slideLayout18.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18.xml"/><Relationship Id="rId5" Type="http://schemas.openxmlformats.org/officeDocument/2006/relationships/image" Target="../media/image114.jpeg"/><Relationship Id="rId4" Type="http://schemas.openxmlformats.org/officeDocument/2006/relationships/image" Target="../media/image1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18.x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8.xml"/><Relationship Id="rId4" Type="http://schemas.openxmlformats.org/officeDocument/2006/relationships/hyperlink" Target="http://www.unaids.org/en/media/unaids/contentassets/documents/unaidspublication/2011/20110607_JC2069_30Outlook_en.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unaids.org/en/media/unaids/contentassets/documents/unaidspublication/2011/20110607_JC2069_30Outlook_en.pdf" TargetMode="External"/><Relationship Id="rId2" Type="http://schemas.openxmlformats.org/officeDocument/2006/relationships/image" Target="../media/image12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www.unaids.org/en/media/unaids/contentassets/documents/unaidspublication/2011/20110607_JC2069_30Outlook_en.pdf" TargetMode="External"/><Relationship Id="rId2" Type="http://schemas.openxmlformats.org/officeDocument/2006/relationships/image" Target="../media/image12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25.jpeg"/><Relationship Id="rId7" Type="http://schemas.openxmlformats.org/officeDocument/2006/relationships/image" Target="../media/image129.jpeg"/><Relationship Id="rId2" Type="http://schemas.openxmlformats.org/officeDocument/2006/relationships/image" Target="../media/image124.jpeg"/><Relationship Id="rId1" Type="http://schemas.openxmlformats.org/officeDocument/2006/relationships/slideLayout" Target="../slideLayouts/slideLayout18.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18.xml"/><Relationship Id="rId4" Type="http://schemas.openxmlformats.org/officeDocument/2006/relationships/image" Target="../media/image1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6" Type="http://schemas.openxmlformats.org/officeDocument/2006/relationships/image" Target="../media/image25.png"/><Relationship Id="rId117" Type="http://schemas.openxmlformats.org/officeDocument/2006/relationships/image" Target="../media/image149.png"/><Relationship Id="rId21" Type="http://schemas.openxmlformats.org/officeDocument/2006/relationships/image" Target="../media/image20.jpeg"/><Relationship Id="rId42" Type="http://schemas.openxmlformats.org/officeDocument/2006/relationships/image" Target="../media/image41.jpeg"/><Relationship Id="rId47" Type="http://schemas.openxmlformats.org/officeDocument/2006/relationships/image" Target="../media/image46.png"/><Relationship Id="rId63" Type="http://schemas.openxmlformats.org/officeDocument/2006/relationships/image" Target="../media/image62.png"/><Relationship Id="rId68" Type="http://schemas.openxmlformats.org/officeDocument/2006/relationships/image" Target="../media/image67.png"/><Relationship Id="rId84" Type="http://schemas.openxmlformats.org/officeDocument/2006/relationships/image" Target="../media/image83.png"/><Relationship Id="rId89" Type="http://schemas.openxmlformats.org/officeDocument/2006/relationships/image" Target="../media/image88.png"/><Relationship Id="rId112" Type="http://schemas.openxmlformats.org/officeDocument/2006/relationships/image" Target="../media/image105.jpeg"/><Relationship Id="rId16" Type="http://schemas.openxmlformats.org/officeDocument/2006/relationships/image" Target="../media/image15.jpeg"/><Relationship Id="rId107" Type="http://schemas.openxmlformats.org/officeDocument/2006/relationships/image" Target="../media/image140.png"/><Relationship Id="rId11" Type="http://schemas.openxmlformats.org/officeDocument/2006/relationships/image" Target="../media/image10.jpe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jpeg"/><Relationship Id="rId45" Type="http://schemas.openxmlformats.org/officeDocument/2006/relationships/image" Target="../media/image44.jpeg"/><Relationship Id="rId53" Type="http://schemas.openxmlformats.org/officeDocument/2006/relationships/image" Target="../media/image52.jpeg"/><Relationship Id="rId58" Type="http://schemas.openxmlformats.org/officeDocument/2006/relationships/image" Target="../media/image57.png"/><Relationship Id="rId66" Type="http://schemas.openxmlformats.org/officeDocument/2006/relationships/image" Target="../media/image65.png"/><Relationship Id="rId74" Type="http://schemas.openxmlformats.org/officeDocument/2006/relationships/image" Target="../media/image73.png"/><Relationship Id="rId79" Type="http://schemas.openxmlformats.org/officeDocument/2006/relationships/image" Target="../media/image78.png"/><Relationship Id="rId87" Type="http://schemas.openxmlformats.org/officeDocument/2006/relationships/image" Target="../media/image86.jpeg"/><Relationship Id="rId102" Type="http://schemas.openxmlformats.org/officeDocument/2006/relationships/image" Target="../media/image135.png"/><Relationship Id="rId110" Type="http://schemas.openxmlformats.org/officeDocument/2006/relationships/image" Target="../media/image143.png"/><Relationship Id="rId115" Type="http://schemas.openxmlformats.org/officeDocument/2006/relationships/image" Target="../media/image147.png"/><Relationship Id="rId5" Type="http://schemas.openxmlformats.org/officeDocument/2006/relationships/image" Target="../media/image4.jpeg"/><Relationship Id="rId61" Type="http://schemas.openxmlformats.org/officeDocument/2006/relationships/image" Target="../media/image60.png"/><Relationship Id="rId82" Type="http://schemas.openxmlformats.org/officeDocument/2006/relationships/image" Target="../media/image81.png"/><Relationship Id="rId90" Type="http://schemas.openxmlformats.org/officeDocument/2006/relationships/image" Target="../media/image89.png"/><Relationship Id="rId95" Type="http://schemas.openxmlformats.org/officeDocument/2006/relationships/image" Target="../media/image94.png"/><Relationship Id="rId19" Type="http://schemas.openxmlformats.org/officeDocument/2006/relationships/image" Target="../media/image18.png"/><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jpe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55.jpeg"/><Relationship Id="rId64" Type="http://schemas.openxmlformats.org/officeDocument/2006/relationships/image" Target="../media/image63.png"/><Relationship Id="rId69" Type="http://schemas.openxmlformats.org/officeDocument/2006/relationships/image" Target="../media/image68.png"/><Relationship Id="rId77" Type="http://schemas.openxmlformats.org/officeDocument/2006/relationships/image" Target="../media/image76.png"/><Relationship Id="rId100" Type="http://schemas.openxmlformats.org/officeDocument/2006/relationships/image" Target="../media/image99.png"/><Relationship Id="rId105" Type="http://schemas.openxmlformats.org/officeDocument/2006/relationships/image" Target="../media/image138.png"/><Relationship Id="rId113" Type="http://schemas.openxmlformats.org/officeDocument/2006/relationships/image" Target="../media/image145.png"/><Relationship Id="rId118" Type="http://schemas.openxmlformats.org/officeDocument/2006/relationships/image" Target="../media/image150.jpeg"/><Relationship Id="rId8" Type="http://schemas.openxmlformats.org/officeDocument/2006/relationships/image" Target="../media/image7.jpeg"/><Relationship Id="rId51" Type="http://schemas.openxmlformats.org/officeDocument/2006/relationships/image" Target="../media/image50.png"/><Relationship Id="rId72" Type="http://schemas.openxmlformats.org/officeDocument/2006/relationships/image" Target="../media/image71.png"/><Relationship Id="rId80" Type="http://schemas.openxmlformats.org/officeDocument/2006/relationships/image" Target="../media/image79.png"/><Relationship Id="rId85" Type="http://schemas.openxmlformats.org/officeDocument/2006/relationships/image" Target="../media/image84.png"/><Relationship Id="rId93" Type="http://schemas.openxmlformats.org/officeDocument/2006/relationships/image" Target="../media/image92.jpeg"/><Relationship Id="rId98" Type="http://schemas.openxmlformats.org/officeDocument/2006/relationships/image" Target="../media/image97.png"/><Relationship Id="rId3" Type="http://schemas.openxmlformats.org/officeDocument/2006/relationships/image" Target="../media/image2.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33" Type="http://schemas.openxmlformats.org/officeDocument/2006/relationships/image" Target="../media/image32.jpeg"/><Relationship Id="rId38" Type="http://schemas.openxmlformats.org/officeDocument/2006/relationships/image" Target="../media/image37.png"/><Relationship Id="rId46" Type="http://schemas.openxmlformats.org/officeDocument/2006/relationships/image" Target="../media/image45.png"/><Relationship Id="rId59" Type="http://schemas.openxmlformats.org/officeDocument/2006/relationships/image" Target="../media/image58.jpeg"/><Relationship Id="rId67" Type="http://schemas.openxmlformats.org/officeDocument/2006/relationships/image" Target="../media/image66.png"/><Relationship Id="rId103" Type="http://schemas.openxmlformats.org/officeDocument/2006/relationships/image" Target="../media/image136.png"/><Relationship Id="rId108" Type="http://schemas.openxmlformats.org/officeDocument/2006/relationships/image" Target="../media/image141.png"/><Relationship Id="rId116" Type="http://schemas.openxmlformats.org/officeDocument/2006/relationships/image" Target="../media/image148.jpeg"/><Relationship Id="rId20" Type="http://schemas.openxmlformats.org/officeDocument/2006/relationships/image" Target="../media/image19.jpeg"/><Relationship Id="rId41" Type="http://schemas.openxmlformats.org/officeDocument/2006/relationships/image" Target="../media/image40.jpeg"/><Relationship Id="rId54" Type="http://schemas.openxmlformats.org/officeDocument/2006/relationships/image" Target="../media/image53.png"/><Relationship Id="rId62" Type="http://schemas.openxmlformats.org/officeDocument/2006/relationships/image" Target="../media/image61.png"/><Relationship Id="rId70" Type="http://schemas.openxmlformats.org/officeDocument/2006/relationships/image" Target="../media/image69.png"/><Relationship Id="rId75" Type="http://schemas.openxmlformats.org/officeDocument/2006/relationships/image" Target="../media/image74.png"/><Relationship Id="rId83" Type="http://schemas.openxmlformats.org/officeDocument/2006/relationships/image" Target="../media/image82.jpeg"/><Relationship Id="rId88" Type="http://schemas.openxmlformats.org/officeDocument/2006/relationships/image" Target="../media/image87.png"/><Relationship Id="rId91" Type="http://schemas.openxmlformats.org/officeDocument/2006/relationships/image" Target="../media/image90.png"/><Relationship Id="rId96" Type="http://schemas.openxmlformats.org/officeDocument/2006/relationships/image" Target="../media/image95.png"/><Relationship Id="rId111" Type="http://schemas.openxmlformats.org/officeDocument/2006/relationships/image" Target="../media/image144.png"/><Relationship Id="rId1" Type="http://schemas.openxmlformats.org/officeDocument/2006/relationships/slideLayout" Target="../slideLayouts/slideLayout18.xml"/><Relationship Id="rId6" Type="http://schemas.openxmlformats.org/officeDocument/2006/relationships/image" Target="../media/image5.jpeg"/><Relationship Id="rId15" Type="http://schemas.openxmlformats.org/officeDocument/2006/relationships/image" Target="../media/image14.jpe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49" Type="http://schemas.openxmlformats.org/officeDocument/2006/relationships/image" Target="../media/image48.png"/><Relationship Id="rId57" Type="http://schemas.openxmlformats.org/officeDocument/2006/relationships/image" Target="../media/image56.jpeg"/><Relationship Id="rId106" Type="http://schemas.openxmlformats.org/officeDocument/2006/relationships/image" Target="../media/image139.png"/><Relationship Id="rId114" Type="http://schemas.openxmlformats.org/officeDocument/2006/relationships/image" Target="../media/image146.jpeg"/><Relationship Id="rId119" Type="http://schemas.openxmlformats.org/officeDocument/2006/relationships/image" Target="../media/image151.jpeg"/><Relationship Id="rId10" Type="http://schemas.openxmlformats.org/officeDocument/2006/relationships/image" Target="../media/image9.jpeg"/><Relationship Id="rId31" Type="http://schemas.openxmlformats.org/officeDocument/2006/relationships/image" Target="../media/image30.jpeg"/><Relationship Id="rId44" Type="http://schemas.openxmlformats.org/officeDocument/2006/relationships/image" Target="../media/image43.png"/><Relationship Id="rId52" Type="http://schemas.openxmlformats.org/officeDocument/2006/relationships/image" Target="../media/image51.png"/><Relationship Id="rId60" Type="http://schemas.openxmlformats.org/officeDocument/2006/relationships/image" Target="../media/image59.png"/><Relationship Id="rId65" Type="http://schemas.openxmlformats.org/officeDocument/2006/relationships/image" Target="../media/image64.jpeg"/><Relationship Id="rId73" Type="http://schemas.openxmlformats.org/officeDocument/2006/relationships/image" Target="../media/image72.png"/><Relationship Id="rId78" Type="http://schemas.openxmlformats.org/officeDocument/2006/relationships/image" Target="../media/image77.png"/><Relationship Id="rId81" Type="http://schemas.openxmlformats.org/officeDocument/2006/relationships/image" Target="../media/image80.png"/><Relationship Id="rId86" Type="http://schemas.openxmlformats.org/officeDocument/2006/relationships/image" Target="../media/image134.png"/><Relationship Id="rId94" Type="http://schemas.openxmlformats.org/officeDocument/2006/relationships/image" Target="../media/image93.jpeg"/><Relationship Id="rId99" Type="http://schemas.openxmlformats.org/officeDocument/2006/relationships/image" Target="../media/image98.png"/><Relationship Id="rId101" Type="http://schemas.openxmlformats.org/officeDocument/2006/relationships/image" Target="../media/image100.png"/><Relationship Id="rId4" Type="http://schemas.openxmlformats.org/officeDocument/2006/relationships/image" Target="../media/image3.jpeg"/><Relationship Id="rId9" Type="http://schemas.openxmlformats.org/officeDocument/2006/relationships/image" Target="../media/image8.jpeg"/><Relationship Id="rId13" Type="http://schemas.openxmlformats.org/officeDocument/2006/relationships/image" Target="../media/image12.jpeg"/><Relationship Id="rId18" Type="http://schemas.openxmlformats.org/officeDocument/2006/relationships/image" Target="../media/image17.jpeg"/><Relationship Id="rId39" Type="http://schemas.openxmlformats.org/officeDocument/2006/relationships/image" Target="../media/image38.png"/><Relationship Id="rId109" Type="http://schemas.openxmlformats.org/officeDocument/2006/relationships/image" Target="../media/image142.png"/><Relationship Id="rId34" Type="http://schemas.openxmlformats.org/officeDocument/2006/relationships/image" Target="../media/image33.jpeg"/><Relationship Id="rId50" Type="http://schemas.openxmlformats.org/officeDocument/2006/relationships/image" Target="../media/image49.png"/><Relationship Id="rId55" Type="http://schemas.openxmlformats.org/officeDocument/2006/relationships/image" Target="../media/image54.png"/><Relationship Id="rId76" Type="http://schemas.openxmlformats.org/officeDocument/2006/relationships/image" Target="../media/image75.png"/><Relationship Id="rId97" Type="http://schemas.openxmlformats.org/officeDocument/2006/relationships/image" Target="../media/image96.png"/><Relationship Id="rId104" Type="http://schemas.openxmlformats.org/officeDocument/2006/relationships/image" Target="../media/image137.png"/><Relationship Id="rId120" Type="http://schemas.openxmlformats.org/officeDocument/2006/relationships/image" Target="../media/image152.jpeg"/><Relationship Id="rId7" Type="http://schemas.openxmlformats.org/officeDocument/2006/relationships/image" Target="../media/image6.jpeg"/><Relationship Id="rId71" Type="http://schemas.openxmlformats.org/officeDocument/2006/relationships/image" Target="../media/image70.jpeg"/><Relationship Id="rId92" Type="http://schemas.openxmlformats.org/officeDocument/2006/relationships/image" Target="../media/image91.png"/><Relationship Id="rId2" Type="http://schemas.openxmlformats.org/officeDocument/2006/relationships/notesSlide" Target="../notesSlides/notesSlide7.xml"/><Relationship Id="rId2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Chart2.xls"/><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Box 12"/>
          <p:cNvSpPr txBox="1">
            <a:spLocks noChangeArrowheads="1"/>
          </p:cNvSpPr>
          <p:nvPr/>
        </p:nvSpPr>
        <p:spPr bwMode="auto">
          <a:xfrm>
            <a:off x="838200" y="206375"/>
            <a:ext cx="7467600" cy="70802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kumimoji="0" lang="en-US" altLang="ja-JP" sz="4000" b="1">
                <a:solidFill>
                  <a:srgbClr val="333399"/>
                </a:solidFill>
                <a:latin typeface="Arial" pitchFamily="34" charset="0"/>
                <a:cs typeface="Arial" pitchFamily="34" charset="0"/>
              </a:rPr>
              <a:t>The Eras of the HIV Epidemic</a:t>
            </a:r>
          </a:p>
        </p:txBody>
      </p:sp>
      <p:grpSp>
        <p:nvGrpSpPr>
          <p:cNvPr id="2" name="Group 38"/>
          <p:cNvGrpSpPr>
            <a:grpSpLocks/>
          </p:cNvGrpSpPr>
          <p:nvPr/>
        </p:nvGrpSpPr>
        <p:grpSpPr bwMode="auto">
          <a:xfrm>
            <a:off x="152400" y="762000"/>
            <a:ext cx="8839200" cy="457200"/>
            <a:chOff x="152400" y="3276600"/>
            <a:chExt cx="8839200" cy="457200"/>
          </a:xfrm>
        </p:grpSpPr>
        <p:sp>
          <p:nvSpPr>
            <p:cNvPr id="82066" name="AutoShape 29"/>
            <p:cNvSpPr>
              <a:spLocks noChangeArrowheads="1"/>
            </p:cNvSpPr>
            <p:nvPr/>
          </p:nvSpPr>
          <p:spPr bwMode="auto">
            <a:xfrm>
              <a:off x="152400" y="3276600"/>
              <a:ext cx="13716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2067" name="AutoShape 37"/>
            <p:cNvSpPr>
              <a:spLocks noChangeArrowheads="1"/>
            </p:cNvSpPr>
            <p:nvPr/>
          </p:nvSpPr>
          <p:spPr bwMode="auto">
            <a:xfrm>
              <a:off x="7467600" y="3276600"/>
              <a:ext cx="1524000" cy="457200"/>
            </a:xfrm>
            <a:prstGeom prst="rightArrow">
              <a:avLst>
                <a:gd name="adj1" fmla="val 37981"/>
                <a:gd name="adj2" fmla="val 47469"/>
              </a:avLst>
            </a:prstGeom>
            <a:gradFill rotWithShape="0">
              <a:gsLst>
                <a:gs pos="0">
                  <a:srgbClr val="FF66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2068" name="AutoShape 29"/>
            <p:cNvSpPr>
              <a:spLocks noChangeArrowheads="1"/>
            </p:cNvSpPr>
            <p:nvPr/>
          </p:nvSpPr>
          <p:spPr bwMode="auto">
            <a:xfrm>
              <a:off x="1447800" y="3276600"/>
              <a:ext cx="1447800"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2069" name="AutoShape 29"/>
            <p:cNvSpPr>
              <a:spLocks noChangeArrowheads="1"/>
            </p:cNvSpPr>
            <p:nvPr/>
          </p:nvSpPr>
          <p:spPr bwMode="auto">
            <a:xfrm>
              <a:off x="2895600" y="3276600"/>
              <a:ext cx="1676400"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2070" name="AutoShape 29"/>
            <p:cNvSpPr>
              <a:spLocks noChangeArrowheads="1"/>
            </p:cNvSpPr>
            <p:nvPr/>
          </p:nvSpPr>
          <p:spPr bwMode="auto">
            <a:xfrm>
              <a:off x="4572000" y="3276600"/>
              <a:ext cx="1524000"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2071" name="AutoShape 29"/>
            <p:cNvSpPr>
              <a:spLocks noChangeArrowheads="1"/>
            </p:cNvSpPr>
            <p:nvPr/>
          </p:nvSpPr>
          <p:spPr bwMode="auto">
            <a:xfrm>
              <a:off x="6096000" y="3276600"/>
              <a:ext cx="1371600" cy="457200"/>
            </a:xfrm>
            <a:prstGeom prst="rightArrow">
              <a:avLst>
                <a:gd name="adj1" fmla="val 39046"/>
                <a:gd name="adj2" fmla="val 0"/>
              </a:avLst>
            </a:prstGeom>
            <a:gradFill rotWithShape="0">
              <a:gsLst>
                <a:gs pos="0">
                  <a:srgbClr val="FFFF00"/>
                </a:gs>
                <a:gs pos="100000">
                  <a:srgbClr val="FF66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grpSp>
        <p:nvGrpSpPr>
          <p:cNvPr id="3" name="Group 3"/>
          <p:cNvGrpSpPr>
            <a:grpSpLocks/>
          </p:cNvGrpSpPr>
          <p:nvPr/>
        </p:nvGrpSpPr>
        <p:grpSpPr bwMode="auto">
          <a:xfrm>
            <a:off x="1828800" y="1143000"/>
            <a:ext cx="1444625" cy="5562600"/>
            <a:chOff x="1828800" y="1142226"/>
            <a:chExt cx="1323976" cy="5506284"/>
          </a:xfrm>
        </p:grpSpPr>
        <p:grpSp>
          <p:nvGrpSpPr>
            <p:cNvPr id="4" name="Group 91"/>
            <p:cNvGrpSpPr>
              <a:grpSpLocks/>
            </p:cNvGrpSpPr>
            <p:nvPr/>
          </p:nvGrpSpPr>
          <p:grpSpPr bwMode="auto">
            <a:xfrm>
              <a:off x="1828800" y="1142226"/>
              <a:ext cx="1323976" cy="5506284"/>
              <a:chOff x="217502" y="1275516"/>
              <a:chExt cx="1324779" cy="5506285"/>
            </a:xfrm>
          </p:grpSpPr>
          <p:pic>
            <p:nvPicPr>
              <p:cNvPr id="82044" name="Picture 36" descr="http://img.webmd.com/dtmcms/live/webmd/consumer_assets/site_images/articles/health_tools/AIDS_retrospective_slideshow/corbis_rm_photo_of_man_with_aids_ks.jpg">
                <a:hlinkClick r:id=""/>
              </p:cNvPr>
              <p:cNvPicPr>
                <a:picLocks noChangeAspect="1" noChangeArrowheads="1"/>
              </p:cNvPicPr>
              <p:nvPr/>
            </p:nvPicPr>
            <p:blipFill>
              <a:blip r:embed="rId3" cstate="print"/>
              <a:srcRect l="14604" r="9128"/>
              <a:stretch>
                <a:fillRect/>
              </a:stretch>
            </p:blipFill>
            <p:spPr bwMode="auto">
              <a:xfrm>
                <a:off x="903319" y="4880596"/>
                <a:ext cx="638961" cy="609600"/>
              </a:xfrm>
              <a:prstGeom prst="rect">
                <a:avLst/>
              </a:prstGeom>
              <a:noFill/>
              <a:ln w="9525">
                <a:noFill/>
                <a:miter lim="800000"/>
                <a:headEnd/>
                <a:tailEnd/>
              </a:ln>
            </p:spPr>
          </p:pic>
          <p:grpSp>
            <p:nvGrpSpPr>
              <p:cNvPr id="5" name="Group 42"/>
              <p:cNvGrpSpPr>
                <a:grpSpLocks/>
              </p:cNvGrpSpPr>
              <p:nvPr/>
            </p:nvGrpSpPr>
            <p:grpSpPr bwMode="auto">
              <a:xfrm>
                <a:off x="217502" y="1275516"/>
                <a:ext cx="1324779" cy="5506285"/>
                <a:chOff x="217502" y="1275516"/>
                <a:chExt cx="1324779" cy="5506285"/>
              </a:xfrm>
            </p:grpSpPr>
            <p:grpSp>
              <p:nvGrpSpPr>
                <p:cNvPr id="6" name="Group 84"/>
                <p:cNvGrpSpPr>
                  <a:grpSpLocks/>
                </p:cNvGrpSpPr>
                <p:nvPr/>
              </p:nvGrpSpPr>
              <p:grpSpPr bwMode="auto">
                <a:xfrm>
                  <a:off x="217502" y="1275516"/>
                  <a:ext cx="1324779" cy="5506285"/>
                  <a:chOff x="217502" y="1275516"/>
                  <a:chExt cx="1324779" cy="5506285"/>
                </a:xfrm>
              </p:grpSpPr>
              <p:pic>
                <p:nvPicPr>
                  <p:cNvPr id="82049" name="Picture 62" descr="http://visitbulgaria.info/files/who2_0.JPG"/>
                  <p:cNvPicPr>
                    <a:picLocks noChangeAspect="1" noChangeArrowheads="1"/>
                  </p:cNvPicPr>
                  <p:nvPr/>
                </p:nvPicPr>
                <p:blipFill>
                  <a:blip r:embed="rId4" cstate="print"/>
                  <a:srcRect/>
                  <a:stretch>
                    <a:fillRect/>
                  </a:stretch>
                </p:blipFill>
                <p:spPr bwMode="auto">
                  <a:xfrm>
                    <a:off x="904689" y="4194796"/>
                    <a:ext cx="629068" cy="613395"/>
                  </a:xfrm>
                  <a:prstGeom prst="rect">
                    <a:avLst/>
                  </a:prstGeom>
                  <a:noFill/>
                  <a:ln w="9525">
                    <a:noFill/>
                    <a:miter lim="800000"/>
                    <a:headEnd/>
                    <a:tailEnd/>
                  </a:ln>
                </p:spPr>
              </p:pic>
              <p:grpSp>
                <p:nvGrpSpPr>
                  <p:cNvPr id="7" name="Group 53"/>
                  <p:cNvGrpSpPr>
                    <a:grpSpLocks/>
                  </p:cNvGrpSpPr>
                  <p:nvPr/>
                </p:nvGrpSpPr>
                <p:grpSpPr bwMode="auto">
                  <a:xfrm>
                    <a:off x="217502" y="1275516"/>
                    <a:ext cx="1280994" cy="3680660"/>
                    <a:chOff x="217502" y="1332606"/>
                    <a:chExt cx="1280994" cy="3680660"/>
                  </a:xfrm>
                </p:grpSpPr>
                <p:grpSp>
                  <p:nvGrpSpPr>
                    <p:cNvPr id="8" name="Group 52"/>
                    <p:cNvGrpSpPr>
                      <a:grpSpLocks/>
                    </p:cNvGrpSpPr>
                    <p:nvPr/>
                  </p:nvGrpSpPr>
                  <p:grpSpPr bwMode="auto">
                    <a:xfrm>
                      <a:off x="217502" y="1332606"/>
                      <a:ext cx="1280994" cy="2993856"/>
                      <a:chOff x="217502" y="1332606"/>
                      <a:chExt cx="1280994" cy="2993856"/>
                    </a:xfrm>
                  </p:grpSpPr>
                  <p:grpSp>
                    <p:nvGrpSpPr>
                      <p:cNvPr id="9" name="Group 28"/>
                      <p:cNvGrpSpPr>
                        <a:grpSpLocks/>
                      </p:cNvGrpSpPr>
                      <p:nvPr/>
                    </p:nvGrpSpPr>
                    <p:grpSpPr bwMode="auto">
                      <a:xfrm>
                        <a:off x="217502" y="1332606"/>
                        <a:ext cx="1280994" cy="2537660"/>
                        <a:chOff x="217502" y="1332606"/>
                        <a:chExt cx="1280994" cy="2537660"/>
                      </a:xfrm>
                    </p:grpSpPr>
                    <p:grpSp>
                      <p:nvGrpSpPr>
                        <p:cNvPr id="10" name="Group 66"/>
                        <p:cNvGrpSpPr>
                          <a:grpSpLocks/>
                        </p:cNvGrpSpPr>
                        <p:nvPr/>
                      </p:nvGrpSpPr>
                      <p:grpSpPr bwMode="auto">
                        <a:xfrm>
                          <a:off x="226661" y="2854733"/>
                          <a:ext cx="694242" cy="1015533"/>
                          <a:chOff x="226661" y="2854733"/>
                          <a:chExt cx="694242" cy="1015533"/>
                        </a:xfrm>
                      </p:grpSpPr>
                      <p:pic>
                        <p:nvPicPr>
                          <p:cNvPr id="82064" name="Picture 30" descr="http://medicalpicturesinfo.com/wp-content/uploads/2011/08/Blood-Transfusion-2.jpg"/>
                          <p:cNvPicPr>
                            <a:picLocks noChangeAspect="1" noChangeArrowheads="1"/>
                          </p:cNvPicPr>
                          <p:nvPr/>
                        </p:nvPicPr>
                        <p:blipFill>
                          <a:blip r:embed="rId5" cstate="print"/>
                          <a:srcRect/>
                          <a:stretch>
                            <a:fillRect/>
                          </a:stretch>
                        </p:blipFill>
                        <p:spPr bwMode="auto">
                          <a:xfrm>
                            <a:off x="228600" y="2854733"/>
                            <a:ext cx="692303" cy="555157"/>
                          </a:xfrm>
                          <a:prstGeom prst="rect">
                            <a:avLst/>
                          </a:prstGeom>
                          <a:noFill/>
                          <a:ln w="9525">
                            <a:noFill/>
                            <a:miter lim="800000"/>
                            <a:headEnd/>
                            <a:tailEnd/>
                          </a:ln>
                        </p:spPr>
                      </p:pic>
                      <p:pic>
                        <p:nvPicPr>
                          <p:cNvPr id="82065" name="Picture 2" descr="http://scrapetv.com/News/News%20Pages/Health/Images/african-aids-patient.jpg"/>
                          <p:cNvPicPr>
                            <a:picLocks noChangeAspect="1" noChangeArrowheads="1"/>
                          </p:cNvPicPr>
                          <p:nvPr/>
                        </p:nvPicPr>
                        <p:blipFill>
                          <a:blip r:embed="rId6" cstate="print"/>
                          <a:srcRect t="27614"/>
                          <a:stretch>
                            <a:fillRect/>
                          </a:stretch>
                        </p:blipFill>
                        <p:spPr bwMode="auto">
                          <a:xfrm>
                            <a:off x="226661" y="3325024"/>
                            <a:ext cx="685816" cy="545242"/>
                          </a:xfrm>
                          <a:prstGeom prst="rect">
                            <a:avLst/>
                          </a:prstGeom>
                          <a:noFill/>
                          <a:ln w="9525">
                            <a:noFill/>
                            <a:miter lim="800000"/>
                            <a:headEnd/>
                            <a:tailEnd/>
                          </a:ln>
                        </p:spPr>
                      </p:pic>
                    </p:grpSp>
                    <p:grpSp>
                      <p:nvGrpSpPr>
                        <p:cNvPr id="11" name="Group 37"/>
                        <p:cNvGrpSpPr>
                          <a:grpSpLocks/>
                        </p:cNvGrpSpPr>
                        <p:nvPr/>
                      </p:nvGrpSpPr>
                      <p:grpSpPr bwMode="auto">
                        <a:xfrm>
                          <a:off x="217502" y="1332606"/>
                          <a:ext cx="1280994" cy="934282"/>
                          <a:chOff x="-2500373" y="3245767"/>
                          <a:chExt cx="7153718" cy="5104677"/>
                        </a:xfrm>
                      </p:grpSpPr>
                      <p:sp>
                        <p:nvSpPr>
                          <p:cNvPr id="82062" name="TextBox 20"/>
                          <p:cNvSpPr txBox="1">
                            <a:spLocks noChangeArrowheads="1"/>
                          </p:cNvSpPr>
                          <p:nvPr/>
                        </p:nvSpPr>
                        <p:spPr bwMode="auto">
                          <a:xfrm>
                            <a:off x="-2500373" y="3245767"/>
                            <a:ext cx="7153718" cy="2297131"/>
                          </a:xfrm>
                          <a:prstGeom prst="rect">
                            <a:avLst/>
                          </a:prstGeom>
                          <a:noFill/>
                          <a:ln w="9525">
                            <a:noFill/>
                            <a:miter lim="800000"/>
                            <a:headEnd/>
                            <a:tailEnd/>
                          </a:ln>
                        </p:spPr>
                        <p:txBody>
                          <a:bodyPr wrap="none">
                            <a:spAutoFit/>
                          </a:bodyPr>
                          <a:lstStyle/>
                          <a:p>
                            <a:pPr fontAlgn="base">
                              <a:lnSpc>
                                <a:spcPct val="90000"/>
                              </a:lnSpc>
                              <a:spcBef>
                                <a:spcPct val="0"/>
                              </a:spcBef>
                              <a:spcAft>
                                <a:spcPct val="0"/>
                              </a:spcAft>
                            </a:pPr>
                            <a:r>
                              <a:rPr kumimoji="0" lang="en-US" altLang="ja-JP" sz="2400" b="1">
                                <a:solidFill>
                                  <a:srgbClr val="0000CC"/>
                                </a:solidFill>
                                <a:latin typeface="Arial Narrow" pitchFamily="34" charset="0"/>
                                <a:cs typeface="Arial" pitchFamily="34" charset="0"/>
                              </a:rPr>
                              <a:t>1981-1986</a:t>
                            </a:r>
                          </a:p>
                        </p:txBody>
                      </p:sp>
                      <p:pic>
                        <p:nvPicPr>
                          <p:cNvPr id="82063" name="Picture 16" descr="http://www.cdc.gov/nchhstp/newsroom/images/1981-AIDS-MMWR.jpg"/>
                          <p:cNvPicPr>
                            <a:picLocks noChangeAspect="1" noChangeArrowheads="1"/>
                          </p:cNvPicPr>
                          <p:nvPr/>
                        </p:nvPicPr>
                        <p:blipFill>
                          <a:blip r:embed="rId7" cstate="print"/>
                          <a:srcRect/>
                          <a:stretch>
                            <a:fillRect/>
                          </a:stretch>
                        </p:blipFill>
                        <p:spPr bwMode="auto">
                          <a:xfrm>
                            <a:off x="-2438398" y="5436084"/>
                            <a:ext cx="3829947" cy="2914360"/>
                          </a:xfrm>
                          <a:prstGeom prst="rect">
                            <a:avLst/>
                          </a:prstGeom>
                          <a:noFill/>
                          <a:ln w="9525">
                            <a:noFill/>
                            <a:miter lim="800000"/>
                            <a:headEnd/>
                            <a:tailEnd/>
                          </a:ln>
                        </p:spPr>
                      </p:pic>
                    </p:grpSp>
                  </p:grpSp>
                  <p:pic>
                    <p:nvPicPr>
                      <p:cNvPr id="82059" name="Picture 2" descr="http://www.borderstan.com/wp-content/uploads/2010/12/Vigil-550x392.jpg"/>
                      <p:cNvPicPr>
                        <a:picLocks noChangeAspect="1" noChangeArrowheads="1"/>
                      </p:cNvPicPr>
                      <p:nvPr/>
                    </p:nvPicPr>
                    <p:blipFill>
                      <a:blip r:embed="rId8" cstate="print"/>
                      <a:srcRect/>
                      <a:stretch>
                        <a:fillRect/>
                      </a:stretch>
                    </p:blipFill>
                    <p:spPr bwMode="auto">
                      <a:xfrm>
                        <a:off x="228600" y="3794066"/>
                        <a:ext cx="676089" cy="532396"/>
                      </a:xfrm>
                      <a:prstGeom prst="rect">
                        <a:avLst/>
                      </a:prstGeom>
                      <a:noFill/>
                      <a:ln w="9525">
                        <a:noFill/>
                        <a:miter lim="800000"/>
                        <a:headEnd/>
                        <a:tailEnd/>
                      </a:ln>
                    </p:spPr>
                  </p:pic>
                </p:grpSp>
                <p:pic>
                  <p:nvPicPr>
                    <p:cNvPr id="82057" name="Picture 18" descr="http://ts3.mm.bing.net/images/thumbnail.aspx?q=1177314603446&amp;id=2e09ab8b6077248768d162f6d2cfa3a2&amp;url=http%3a%2f%2fimages.lightstalkers.org%2fimages%2f830805%2f015_The__Kiss_large.JPG"/>
                    <p:cNvPicPr>
                      <a:picLocks noChangeAspect="1" noChangeArrowheads="1"/>
                    </p:cNvPicPr>
                    <p:nvPr/>
                  </p:nvPicPr>
                  <p:blipFill>
                    <a:blip r:embed="rId9" cstate="print"/>
                    <a:srcRect/>
                    <a:stretch>
                      <a:fillRect/>
                    </a:stretch>
                  </p:blipFill>
                  <p:spPr bwMode="auto">
                    <a:xfrm>
                      <a:off x="228602" y="4326462"/>
                      <a:ext cx="674717" cy="686804"/>
                    </a:xfrm>
                    <a:prstGeom prst="rect">
                      <a:avLst/>
                    </a:prstGeom>
                    <a:noFill/>
                    <a:ln w="9525">
                      <a:noFill/>
                      <a:miter lim="800000"/>
                      <a:headEnd/>
                      <a:tailEnd/>
                    </a:ln>
                  </p:spPr>
                </p:pic>
              </p:grpSp>
              <p:pic>
                <p:nvPicPr>
                  <p:cNvPr id="82051" name="Picture 64" descr="http://elev8.com/files/2011/04/cdc_logo.jpg"/>
                  <p:cNvPicPr>
                    <a:picLocks noChangeAspect="1" noChangeArrowheads="1"/>
                  </p:cNvPicPr>
                  <p:nvPr/>
                </p:nvPicPr>
                <p:blipFill>
                  <a:blip r:embed="rId10" cstate="print"/>
                  <a:srcRect/>
                  <a:stretch>
                    <a:fillRect/>
                  </a:stretch>
                </p:blipFill>
                <p:spPr bwMode="auto">
                  <a:xfrm>
                    <a:off x="919293" y="3567004"/>
                    <a:ext cx="614463" cy="627792"/>
                  </a:xfrm>
                  <a:prstGeom prst="rect">
                    <a:avLst/>
                  </a:prstGeom>
                  <a:noFill/>
                  <a:ln w="9525">
                    <a:noFill/>
                    <a:miter lim="800000"/>
                    <a:headEnd/>
                    <a:tailEnd/>
                  </a:ln>
                </p:spPr>
              </p:pic>
              <p:pic>
                <p:nvPicPr>
                  <p:cNvPr id="82052" name="Picture 6" descr="http://blu.stb.s-msn.com/i/41/148FD4E0905DFDF61B1520A9E04A2.jpg"/>
                  <p:cNvPicPr>
                    <a:picLocks noChangeAspect="1" noChangeArrowheads="1"/>
                  </p:cNvPicPr>
                  <p:nvPr/>
                </p:nvPicPr>
                <p:blipFill>
                  <a:blip r:embed="rId11" cstate="print"/>
                  <a:srcRect/>
                  <a:stretch>
                    <a:fillRect/>
                  </a:stretch>
                </p:blipFill>
                <p:spPr bwMode="auto">
                  <a:xfrm>
                    <a:off x="914416" y="1676401"/>
                    <a:ext cx="609615" cy="609854"/>
                  </a:xfrm>
                  <a:prstGeom prst="rect">
                    <a:avLst/>
                  </a:prstGeom>
                  <a:noFill/>
                  <a:ln w="9525">
                    <a:noFill/>
                    <a:miter lim="800000"/>
                    <a:headEnd/>
                    <a:tailEnd/>
                  </a:ln>
                </p:spPr>
              </p:pic>
              <p:pic>
                <p:nvPicPr>
                  <p:cNvPr id="82053" name="Picture 42" descr="http://img.webmd.com/dtmcms/live/webmd/consumer_assets/site_images/articles/health_tools/AIDS_retrospective_slideshow/ap_rm_photo_of_burk_family_1985.jpg">
                    <a:hlinkClick r:id=""/>
                  </p:cNvPr>
                  <p:cNvPicPr>
                    <a:picLocks noChangeAspect="1" noChangeArrowheads="1"/>
                  </p:cNvPicPr>
                  <p:nvPr/>
                </p:nvPicPr>
                <p:blipFill>
                  <a:blip r:embed="rId12" cstate="print"/>
                  <a:srcRect l="24442" r="25253"/>
                  <a:stretch>
                    <a:fillRect/>
                  </a:stretch>
                </p:blipFill>
                <p:spPr bwMode="auto">
                  <a:xfrm>
                    <a:off x="904689" y="2263940"/>
                    <a:ext cx="637592" cy="863435"/>
                  </a:xfrm>
                  <a:prstGeom prst="rect">
                    <a:avLst/>
                  </a:prstGeom>
                  <a:noFill/>
                  <a:ln w="9525">
                    <a:noFill/>
                    <a:miter lim="800000"/>
                    <a:headEnd/>
                    <a:tailEnd/>
                  </a:ln>
                </p:spPr>
              </p:pic>
              <p:pic>
                <p:nvPicPr>
                  <p:cNvPr id="82054" name="Picture 32" descr="http://www.freemilitaryphotos.com/files/342364%20(Large).jpg"/>
                  <p:cNvPicPr>
                    <a:picLocks noChangeAspect="1" noChangeArrowheads="1"/>
                  </p:cNvPicPr>
                  <p:nvPr/>
                </p:nvPicPr>
                <p:blipFill>
                  <a:blip r:embed="rId13" cstate="print"/>
                  <a:srcRect/>
                  <a:stretch>
                    <a:fillRect/>
                  </a:stretch>
                </p:blipFill>
                <p:spPr bwMode="auto">
                  <a:xfrm>
                    <a:off x="903319" y="3051175"/>
                    <a:ext cx="625591" cy="515828"/>
                  </a:xfrm>
                  <a:prstGeom prst="rect">
                    <a:avLst/>
                  </a:prstGeom>
                  <a:solidFill>
                    <a:schemeClr val="bg1"/>
                  </a:solidFill>
                  <a:ln w="9525">
                    <a:noFill/>
                    <a:miter lim="800000"/>
                    <a:headEnd/>
                    <a:tailEnd/>
                  </a:ln>
                </p:spPr>
              </p:pic>
              <p:pic>
                <p:nvPicPr>
                  <p:cNvPr id="82055" name="Picture 8" descr="http://ak.imgfarm.com/images/fwp/myfuncards/Everyday/lg/AIDSmap.jpg"/>
                  <p:cNvPicPr>
                    <a:picLocks noChangeAspect="1" noChangeArrowheads="1"/>
                  </p:cNvPicPr>
                  <p:nvPr/>
                </p:nvPicPr>
                <p:blipFill>
                  <a:blip r:embed="rId14" cstate="print"/>
                  <a:srcRect b="28416"/>
                  <a:stretch>
                    <a:fillRect/>
                  </a:stretch>
                </p:blipFill>
                <p:spPr bwMode="auto">
                  <a:xfrm>
                    <a:off x="217502" y="6107391"/>
                    <a:ext cx="1295431" cy="674410"/>
                  </a:xfrm>
                  <a:prstGeom prst="rect">
                    <a:avLst/>
                  </a:prstGeom>
                  <a:noFill/>
                  <a:ln w="9525">
                    <a:noFill/>
                    <a:miter lim="800000"/>
                    <a:headEnd/>
                    <a:tailEnd/>
                  </a:ln>
                </p:spPr>
              </p:pic>
            </p:grpSp>
            <p:pic>
              <p:nvPicPr>
                <p:cNvPr id="82048" name="Picture 2" descr="http://www.revolutionp.com/wp-content/uploads/2010/10/aids-cbc.jpg"/>
                <p:cNvPicPr>
                  <a:picLocks noChangeAspect="1" noChangeArrowheads="1"/>
                </p:cNvPicPr>
                <p:nvPr/>
              </p:nvPicPr>
              <p:blipFill>
                <a:blip r:embed="rId15" cstate="print"/>
                <a:srcRect l="39680"/>
                <a:stretch>
                  <a:fillRect/>
                </a:stretch>
              </p:blipFill>
              <p:spPr bwMode="auto">
                <a:xfrm>
                  <a:off x="228601" y="2209800"/>
                  <a:ext cx="685815" cy="587842"/>
                </a:xfrm>
                <a:prstGeom prst="rect">
                  <a:avLst/>
                </a:prstGeom>
                <a:noFill/>
                <a:ln w="9525">
                  <a:noFill/>
                  <a:miter lim="800000"/>
                  <a:headEnd/>
                  <a:tailEnd/>
                </a:ln>
              </p:spPr>
            </p:pic>
          </p:grpSp>
          <p:pic>
            <p:nvPicPr>
              <p:cNvPr id="82046" name="Picture 34" descr="http://img.webmd.com/dtmcms/live/webmd/consumer_assets/site_images/articles/health_tools/AIDS_retrospective_slideshow/corbis_rm_photo_of_AIDS_quilt_on_mall.jpg">
                <a:hlinkClick r:id=""/>
              </p:cNvPr>
              <p:cNvPicPr>
                <a:picLocks noChangeAspect="1" noChangeArrowheads="1"/>
              </p:cNvPicPr>
              <p:nvPr/>
            </p:nvPicPr>
            <p:blipFill>
              <a:blip r:embed="rId16" cstate="print"/>
              <a:srcRect/>
              <a:stretch>
                <a:fillRect/>
              </a:stretch>
            </p:blipFill>
            <p:spPr bwMode="auto">
              <a:xfrm>
                <a:off x="840671" y="5467290"/>
                <a:ext cx="701609" cy="701789"/>
              </a:xfrm>
              <a:prstGeom prst="rect">
                <a:avLst/>
              </a:prstGeom>
              <a:noFill/>
              <a:ln w="9525">
                <a:noFill/>
                <a:miter lim="800000"/>
                <a:headEnd/>
                <a:tailEnd/>
              </a:ln>
            </p:spPr>
          </p:pic>
        </p:grpSp>
        <p:pic>
          <p:nvPicPr>
            <p:cNvPr id="82043" name="Picture 13" descr="http://pittmensstudy.files.wordpress.com/2010/04/macs_logo.jpg?w=121&amp;h=150"/>
            <p:cNvPicPr>
              <a:picLocks noChangeAspect="1" noChangeArrowheads="1"/>
            </p:cNvPicPr>
            <p:nvPr/>
          </p:nvPicPr>
          <p:blipFill>
            <a:blip r:embed="rId17" cstate="print"/>
            <a:srcRect/>
            <a:stretch>
              <a:fillRect/>
            </a:stretch>
          </p:blipFill>
          <p:spPr bwMode="auto">
            <a:xfrm>
              <a:off x="1853232" y="4788971"/>
              <a:ext cx="661367" cy="675318"/>
            </a:xfrm>
            <a:prstGeom prst="rect">
              <a:avLst/>
            </a:prstGeom>
            <a:noFill/>
            <a:ln w="9525">
              <a:noFill/>
              <a:miter lim="800000"/>
              <a:headEnd/>
              <a:tailEnd/>
            </a:ln>
          </p:spPr>
        </p:pic>
      </p:grpSp>
      <p:grpSp>
        <p:nvGrpSpPr>
          <p:cNvPr id="12" name="Group 2"/>
          <p:cNvGrpSpPr>
            <a:grpSpLocks/>
          </p:cNvGrpSpPr>
          <p:nvPr/>
        </p:nvGrpSpPr>
        <p:grpSpPr bwMode="auto">
          <a:xfrm>
            <a:off x="3140075" y="990600"/>
            <a:ext cx="1593850" cy="5605463"/>
            <a:chOff x="3336116" y="990607"/>
            <a:chExt cx="1397303" cy="5604934"/>
          </a:xfrm>
        </p:grpSpPr>
        <p:grpSp>
          <p:nvGrpSpPr>
            <p:cNvPr id="13" name="Group 1"/>
            <p:cNvGrpSpPr>
              <a:grpSpLocks/>
            </p:cNvGrpSpPr>
            <p:nvPr/>
          </p:nvGrpSpPr>
          <p:grpSpPr bwMode="auto">
            <a:xfrm>
              <a:off x="3336116" y="990607"/>
              <a:ext cx="1397303" cy="5604934"/>
              <a:chOff x="3173625" y="1143007"/>
              <a:chExt cx="1397303" cy="5604934"/>
            </a:xfrm>
          </p:grpSpPr>
          <p:grpSp>
            <p:nvGrpSpPr>
              <p:cNvPr id="14" name="Group 42"/>
              <p:cNvGrpSpPr>
                <a:grpSpLocks/>
              </p:cNvGrpSpPr>
              <p:nvPr/>
            </p:nvGrpSpPr>
            <p:grpSpPr bwMode="auto">
              <a:xfrm>
                <a:off x="3270564" y="1700996"/>
                <a:ext cx="1291345" cy="5046945"/>
                <a:chOff x="792143" y="1865718"/>
                <a:chExt cx="1169218" cy="5046945"/>
              </a:xfrm>
            </p:grpSpPr>
            <p:grpSp>
              <p:nvGrpSpPr>
                <p:cNvPr id="15" name="Group 2"/>
                <p:cNvGrpSpPr>
                  <a:grpSpLocks/>
                </p:cNvGrpSpPr>
                <p:nvPr/>
              </p:nvGrpSpPr>
              <p:grpSpPr bwMode="auto">
                <a:xfrm>
                  <a:off x="792143" y="1865718"/>
                  <a:ext cx="1169218" cy="4665943"/>
                  <a:chOff x="792143" y="1865718"/>
                  <a:chExt cx="1169218" cy="4665943"/>
                </a:xfrm>
              </p:grpSpPr>
              <p:grpSp>
                <p:nvGrpSpPr>
                  <p:cNvPr id="16" name="Group 1"/>
                  <p:cNvGrpSpPr>
                    <a:grpSpLocks/>
                  </p:cNvGrpSpPr>
                  <p:nvPr/>
                </p:nvGrpSpPr>
                <p:grpSpPr bwMode="auto">
                  <a:xfrm>
                    <a:off x="792143" y="1865718"/>
                    <a:ext cx="1169218" cy="4665943"/>
                    <a:chOff x="792143" y="1865718"/>
                    <a:chExt cx="1169218" cy="4665943"/>
                  </a:xfrm>
                </p:grpSpPr>
                <p:grpSp>
                  <p:nvGrpSpPr>
                    <p:cNvPr id="17" name="Group 3"/>
                    <p:cNvGrpSpPr>
                      <a:grpSpLocks/>
                    </p:cNvGrpSpPr>
                    <p:nvPr/>
                  </p:nvGrpSpPr>
                  <p:grpSpPr bwMode="auto">
                    <a:xfrm>
                      <a:off x="792143" y="1865718"/>
                      <a:ext cx="1113833" cy="4665943"/>
                      <a:chOff x="792149" y="1865718"/>
                      <a:chExt cx="1113843" cy="4665943"/>
                    </a:xfrm>
                  </p:grpSpPr>
                  <p:grpSp>
                    <p:nvGrpSpPr>
                      <p:cNvPr id="18" name="Group 113"/>
                      <p:cNvGrpSpPr>
                        <a:grpSpLocks/>
                      </p:cNvGrpSpPr>
                      <p:nvPr/>
                    </p:nvGrpSpPr>
                    <p:grpSpPr bwMode="auto">
                      <a:xfrm>
                        <a:off x="792153" y="1865718"/>
                        <a:ext cx="1113839" cy="4665943"/>
                        <a:chOff x="-8132576" y="1843947"/>
                        <a:chExt cx="1113839" cy="4665943"/>
                      </a:xfrm>
                    </p:grpSpPr>
                    <p:grpSp>
                      <p:nvGrpSpPr>
                        <p:cNvPr id="19" name="Group 114"/>
                        <p:cNvGrpSpPr>
                          <a:grpSpLocks/>
                        </p:cNvGrpSpPr>
                        <p:nvPr/>
                      </p:nvGrpSpPr>
                      <p:grpSpPr bwMode="auto">
                        <a:xfrm>
                          <a:off x="-8132576" y="1843947"/>
                          <a:ext cx="566610" cy="4665943"/>
                          <a:chOff x="1020752" y="8534049"/>
                          <a:chExt cx="566610" cy="4665943"/>
                        </a:xfrm>
                      </p:grpSpPr>
                      <p:grpSp>
                        <p:nvGrpSpPr>
                          <p:cNvPr id="20" name="Group 129"/>
                          <p:cNvGrpSpPr>
                            <a:grpSpLocks/>
                          </p:cNvGrpSpPr>
                          <p:nvPr/>
                        </p:nvGrpSpPr>
                        <p:grpSpPr bwMode="auto">
                          <a:xfrm>
                            <a:off x="1020756" y="8534049"/>
                            <a:ext cx="566606" cy="4665943"/>
                            <a:chOff x="10810449" y="445200"/>
                            <a:chExt cx="1151752" cy="8159996"/>
                          </a:xfrm>
                        </p:grpSpPr>
                        <p:grpSp>
                          <p:nvGrpSpPr>
                            <p:cNvPr id="21" name="Group 131"/>
                            <p:cNvGrpSpPr>
                              <a:grpSpLocks/>
                            </p:cNvGrpSpPr>
                            <p:nvPr/>
                          </p:nvGrpSpPr>
                          <p:grpSpPr bwMode="auto">
                            <a:xfrm>
                              <a:off x="10810449" y="445200"/>
                              <a:ext cx="1151752" cy="4103846"/>
                              <a:chOff x="9732353" y="4116478"/>
                              <a:chExt cx="1151752" cy="4103846"/>
                            </a:xfrm>
                          </p:grpSpPr>
                          <p:grpSp>
                            <p:nvGrpSpPr>
                              <p:cNvPr id="22" name="Group 134"/>
                              <p:cNvGrpSpPr>
                                <a:grpSpLocks/>
                              </p:cNvGrpSpPr>
                              <p:nvPr/>
                            </p:nvGrpSpPr>
                            <p:grpSpPr bwMode="auto">
                              <a:xfrm>
                                <a:off x="9732353" y="4116478"/>
                                <a:ext cx="1111538" cy="3338713"/>
                                <a:chOff x="9541703" y="7255944"/>
                                <a:chExt cx="1111538" cy="3338713"/>
                              </a:xfrm>
                            </p:grpSpPr>
                            <p:pic>
                              <p:nvPicPr>
                                <p:cNvPr id="82039" name="Picture 21" descr="http://profile.ak.fbcdn.net/hprofile-ak-snc4/71139_143448682418_4324991_n.jpg"/>
                                <p:cNvPicPr>
                                  <a:picLocks noChangeAspect="1" noChangeArrowheads="1"/>
                                </p:cNvPicPr>
                                <p:nvPr/>
                              </p:nvPicPr>
                              <p:blipFill>
                                <a:blip r:embed="rId18" cstate="print"/>
                                <a:srcRect/>
                                <a:stretch>
                                  <a:fillRect/>
                                </a:stretch>
                              </p:blipFill>
                              <p:spPr bwMode="auto">
                                <a:xfrm>
                                  <a:off x="9541703" y="9627387"/>
                                  <a:ext cx="1082244" cy="967270"/>
                                </a:xfrm>
                                <a:prstGeom prst="rect">
                                  <a:avLst/>
                                </a:prstGeom>
                                <a:noFill/>
                                <a:ln w="9525">
                                  <a:noFill/>
                                  <a:miter lim="800000"/>
                                  <a:headEnd/>
                                  <a:tailEnd/>
                                </a:ln>
                              </p:spPr>
                            </p:pic>
                            <p:pic>
                              <p:nvPicPr>
                                <p:cNvPr id="82040" name="Picture 4" descr="ACT UP logo"/>
                                <p:cNvPicPr>
                                  <a:picLocks noChangeAspect="1" noChangeArrowheads="1"/>
                                </p:cNvPicPr>
                                <p:nvPr/>
                              </p:nvPicPr>
                              <p:blipFill>
                                <a:blip r:embed="rId19" cstate="print"/>
                                <a:srcRect/>
                                <a:stretch>
                                  <a:fillRect/>
                                </a:stretch>
                              </p:blipFill>
                              <p:spPr bwMode="auto">
                                <a:xfrm>
                                  <a:off x="9541708" y="8878202"/>
                                  <a:ext cx="1111532" cy="746402"/>
                                </a:xfrm>
                                <a:prstGeom prst="rect">
                                  <a:avLst/>
                                </a:prstGeom>
                                <a:noFill/>
                                <a:ln w="9525">
                                  <a:noFill/>
                                  <a:miter lim="800000"/>
                                  <a:headEnd/>
                                  <a:tailEnd/>
                                </a:ln>
                              </p:spPr>
                            </p:pic>
                            <p:pic>
                              <p:nvPicPr>
                                <p:cNvPr id="82041" name="Picture 50" descr="http://cdn.mojocincy.com/files/2010/04/azt_aids_drug-300x234.jpg"/>
                                <p:cNvPicPr>
                                  <a:picLocks noChangeAspect="1" noChangeArrowheads="1"/>
                                </p:cNvPicPr>
                                <p:nvPr/>
                              </p:nvPicPr>
                              <p:blipFill>
                                <a:blip r:embed="rId20" cstate="print"/>
                                <a:srcRect/>
                                <a:stretch>
                                  <a:fillRect/>
                                </a:stretch>
                              </p:blipFill>
                              <p:spPr bwMode="auto">
                                <a:xfrm>
                                  <a:off x="9541711" y="7255944"/>
                                  <a:ext cx="1111530" cy="949285"/>
                                </a:xfrm>
                                <a:prstGeom prst="rect">
                                  <a:avLst/>
                                </a:prstGeom>
                                <a:noFill/>
                                <a:ln w="9525">
                                  <a:noFill/>
                                  <a:miter lim="800000"/>
                                  <a:headEnd/>
                                  <a:tailEnd/>
                                </a:ln>
                              </p:spPr>
                            </p:pic>
                          </p:grpSp>
                          <p:pic>
                            <p:nvPicPr>
                              <p:cNvPr id="82038" name="Picture 58" descr="http://apps.nlm.nih.gov/againsttheodds/images/exhibit/OB1111_lg.jpg"/>
                              <p:cNvPicPr>
                                <a:picLocks noChangeAspect="1" noChangeArrowheads="1"/>
                              </p:cNvPicPr>
                              <p:nvPr/>
                            </p:nvPicPr>
                            <p:blipFill>
                              <a:blip r:embed="rId21" cstate="print"/>
                              <a:srcRect/>
                              <a:stretch>
                                <a:fillRect/>
                              </a:stretch>
                            </p:blipFill>
                            <p:spPr bwMode="auto">
                              <a:xfrm>
                                <a:off x="9732359" y="7455192"/>
                                <a:ext cx="1151746" cy="765132"/>
                              </a:xfrm>
                              <a:prstGeom prst="rect">
                                <a:avLst/>
                              </a:prstGeom>
                              <a:noFill/>
                              <a:ln w="9525">
                                <a:noFill/>
                                <a:miter lim="800000"/>
                                <a:headEnd/>
                                <a:tailEnd/>
                              </a:ln>
                            </p:spPr>
                          </p:pic>
                        </p:grpSp>
                        <p:pic>
                          <p:nvPicPr>
                            <p:cNvPr id="82036" name="Picture 17"/>
                            <p:cNvPicPr>
                              <a:picLocks noChangeAspect="1" noChangeArrowheads="1"/>
                            </p:cNvPicPr>
                            <p:nvPr/>
                          </p:nvPicPr>
                          <p:blipFill>
                            <a:blip r:embed="rId22" cstate="print"/>
                            <a:srcRect/>
                            <a:stretch>
                              <a:fillRect/>
                            </a:stretch>
                          </p:blipFill>
                          <p:spPr bwMode="auto">
                            <a:xfrm>
                              <a:off x="10813977" y="7427199"/>
                              <a:ext cx="1124429" cy="1177997"/>
                            </a:xfrm>
                            <a:prstGeom prst="rect">
                              <a:avLst/>
                            </a:prstGeom>
                            <a:noFill/>
                            <a:ln w="9525">
                              <a:noFill/>
                              <a:miter lim="800000"/>
                              <a:headEnd/>
                              <a:tailEnd/>
                            </a:ln>
                          </p:spPr>
                        </p:pic>
                      </p:grpSp>
                      <p:pic>
                        <p:nvPicPr>
                          <p:cNvPr id="82034" name="Picture 27"/>
                          <p:cNvPicPr>
                            <a:picLocks noChangeAspect="1" noChangeArrowheads="1"/>
                          </p:cNvPicPr>
                          <p:nvPr/>
                        </p:nvPicPr>
                        <p:blipFill>
                          <a:blip r:embed="rId23" cstate="print"/>
                          <a:srcRect/>
                          <a:stretch>
                            <a:fillRect/>
                          </a:stretch>
                        </p:blipFill>
                        <p:spPr bwMode="auto">
                          <a:xfrm>
                            <a:off x="1020752" y="9051101"/>
                            <a:ext cx="546819" cy="410566"/>
                          </a:xfrm>
                          <a:prstGeom prst="rect">
                            <a:avLst/>
                          </a:prstGeom>
                          <a:noFill/>
                          <a:ln w="9525">
                            <a:noFill/>
                            <a:miter lim="800000"/>
                            <a:headEnd/>
                            <a:tailEnd/>
                          </a:ln>
                        </p:spPr>
                      </p:pic>
                    </p:grpSp>
                    <p:pic>
                      <p:nvPicPr>
                        <p:cNvPr id="82032" name="Picture 21"/>
                        <p:cNvPicPr>
                          <a:picLocks noChangeAspect="1" noChangeArrowheads="1"/>
                        </p:cNvPicPr>
                        <p:nvPr/>
                      </p:nvPicPr>
                      <p:blipFill>
                        <a:blip r:embed="rId24" cstate="print"/>
                        <a:srcRect l="7500" t="66737" r="75581" b="11874"/>
                        <a:stretch>
                          <a:fillRect/>
                        </a:stretch>
                      </p:blipFill>
                      <p:spPr bwMode="auto">
                        <a:xfrm>
                          <a:off x="-7600168" y="2569248"/>
                          <a:ext cx="581431" cy="435442"/>
                        </a:xfrm>
                        <a:prstGeom prst="rect">
                          <a:avLst/>
                        </a:prstGeom>
                        <a:noFill/>
                        <a:ln w="9525">
                          <a:noFill/>
                          <a:miter lim="800000"/>
                          <a:headEnd/>
                          <a:tailEnd/>
                        </a:ln>
                      </p:spPr>
                    </p:pic>
                  </p:grpSp>
                  <p:grpSp>
                    <p:nvGrpSpPr>
                      <p:cNvPr id="23" name="Group 2"/>
                      <p:cNvGrpSpPr>
                        <a:grpSpLocks/>
                      </p:cNvGrpSpPr>
                      <p:nvPr/>
                    </p:nvGrpSpPr>
                    <p:grpSpPr bwMode="auto">
                      <a:xfrm>
                        <a:off x="792149" y="1871668"/>
                        <a:ext cx="1095164" cy="3986406"/>
                        <a:chOff x="10215549" y="1157667"/>
                        <a:chExt cx="1095164" cy="3986406"/>
                      </a:xfrm>
                    </p:grpSpPr>
                    <p:grpSp>
                      <p:nvGrpSpPr>
                        <p:cNvPr id="24" name="Group 58"/>
                        <p:cNvGrpSpPr>
                          <a:grpSpLocks/>
                        </p:cNvGrpSpPr>
                        <p:nvPr/>
                      </p:nvGrpSpPr>
                      <p:grpSpPr bwMode="auto">
                        <a:xfrm>
                          <a:off x="10215549" y="3826040"/>
                          <a:ext cx="572918" cy="1318033"/>
                          <a:chOff x="-6258990" y="2271431"/>
                          <a:chExt cx="572918" cy="1318033"/>
                        </a:xfrm>
                      </p:grpSpPr>
                      <p:grpSp>
                        <p:nvGrpSpPr>
                          <p:cNvPr id="25" name="Group 59"/>
                          <p:cNvGrpSpPr>
                            <a:grpSpLocks/>
                          </p:cNvGrpSpPr>
                          <p:nvPr/>
                        </p:nvGrpSpPr>
                        <p:grpSpPr bwMode="auto">
                          <a:xfrm>
                            <a:off x="-6258990" y="2271431"/>
                            <a:ext cx="572918" cy="858666"/>
                            <a:chOff x="-8224851" y="4610864"/>
                            <a:chExt cx="572918" cy="858666"/>
                          </a:xfrm>
                        </p:grpSpPr>
                        <p:pic>
                          <p:nvPicPr>
                            <p:cNvPr id="82028" name="Picture 25" descr="Girls in Thailand participating in an AIDS education project"/>
                            <p:cNvPicPr>
                              <a:picLocks noChangeAspect="1" noChangeArrowheads="1"/>
                            </p:cNvPicPr>
                            <p:nvPr/>
                          </p:nvPicPr>
                          <p:blipFill>
                            <a:blip r:embed="rId25" cstate="print"/>
                            <a:srcRect/>
                            <a:stretch>
                              <a:fillRect/>
                            </a:stretch>
                          </p:blipFill>
                          <p:spPr bwMode="auto">
                            <a:xfrm>
                              <a:off x="-8224851" y="4618392"/>
                              <a:ext cx="410118" cy="311484"/>
                            </a:xfrm>
                            <a:prstGeom prst="rect">
                              <a:avLst/>
                            </a:prstGeom>
                            <a:noFill/>
                            <a:ln w="9525">
                              <a:noFill/>
                              <a:miter lim="800000"/>
                              <a:headEnd/>
                              <a:tailEnd/>
                            </a:ln>
                          </p:spPr>
                        </p:pic>
                        <p:pic>
                          <p:nvPicPr>
                            <p:cNvPr id="82029" name="Picture 26"/>
                            <p:cNvPicPr>
                              <a:picLocks noChangeAspect="1" noChangeArrowheads="1"/>
                            </p:cNvPicPr>
                            <p:nvPr/>
                          </p:nvPicPr>
                          <p:blipFill>
                            <a:blip r:embed="rId26" cstate="print"/>
                            <a:srcRect/>
                            <a:stretch>
                              <a:fillRect/>
                            </a:stretch>
                          </p:blipFill>
                          <p:spPr bwMode="auto">
                            <a:xfrm>
                              <a:off x="-7990336" y="4610864"/>
                              <a:ext cx="332092" cy="319012"/>
                            </a:xfrm>
                            <a:prstGeom prst="rect">
                              <a:avLst/>
                            </a:prstGeom>
                            <a:noFill/>
                            <a:ln w="9525">
                              <a:noFill/>
                              <a:miter lim="800000"/>
                              <a:headEnd/>
                              <a:tailEnd/>
                            </a:ln>
                          </p:spPr>
                        </p:pic>
                        <p:pic>
                          <p:nvPicPr>
                            <p:cNvPr id="82030" name="Picture 20" descr="http://ijsa.rsmjournals.com/misc/eacs_logo.gif"/>
                            <p:cNvPicPr>
                              <a:picLocks noChangeAspect="1" noChangeArrowheads="1"/>
                            </p:cNvPicPr>
                            <p:nvPr/>
                          </p:nvPicPr>
                          <p:blipFill>
                            <a:blip r:embed="rId27" cstate="print"/>
                            <a:srcRect/>
                            <a:stretch>
                              <a:fillRect/>
                            </a:stretch>
                          </p:blipFill>
                          <p:spPr bwMode="auto">
                            <a:xfrm>
                              <a:off x="-8223114" y="5183254"/>
                              <a:ext cx="571181" cy="286276"/>
                            </a:xfrm>
                            <a:prstGeom prst="rect">
                              <a:avLst/>
                            </a:prstGeom>
                            <a:noFill/>
                            <a:ln w="9525">
                              <a:noFill/>
                              <a:miter lim="800000"/>
                              <a:headEnd/>
                              <a:tailEnd/>
                            </a:ln>
                          </p:spPr>
                        </p:pic>
                      </p:grpSp>
                      <p:pic>
                        <p:nvPicPr>
                          <p:cNvPr id="82027" name="Picture 4"/>
                          <p:cNvPicPr>
                            <a:picLocks noChangeAspect="1" noChangeArrowheads="1"/>
                          </p:cNvPicPr>
                          <p:nvPr/>
                        </p:nvPicPr>
                        <p:blipFill>
                          <a:blip r:embed="rId28" cstate="print"/>
                          <a:srcRect/>
                          <a:stretch>
                            <a:fillRect/>
                          </a:stretch>
                        </p:blipFill>
                        <p:spPr bwMode="auto">
                          <a:xfrm>
                            <a:off x="-6258989" y="3120050"/>
                            <a:ext cx="554907" cy="469414"/>
                          </a:xfrm>
                          <a:prstGeom prst="rect">
                            <a:avLst/>
                          </a:prstGeom>
                          <a:noFill/>
                          <a:ln w="9525">
                            <a:noFill/>
                            <a:miter lim="800000"/>
                            <a:headEnd/>
                            <a:tailEnd/>
                          </a:ln>
                        </p:spPr>
                      </p:pic>
                    </p:grpSp>
                    <p:pic>
                      <p:nvPicPr>
                        <p:cNvPr id="82025" name="Picture 22" descr="http://www.dbmathews.com/images/red_aids_ribbon_hi-res.png"/>
                        <p:cNvPicPr>
                          <a:picLocks noChangeAspect="1" noChangeArrowheads="1"/>
                        </p:cNvPicPr>
                        <p:nvPr/>
                      </p:nvPicPr>
                      <p:blipFill>
                        <a:blip r:embed="rId29" cstate="print"/>
                        <a:srcRect/>
                        <a:stretch>
                          <a:fillRect/>
                        </a:stretch>
                      </p:blipFill>
                      <p:spPr bwMode="auto">
                        <a:xfrm>
                          <a:off x="10762372" y="1157667"/>
                          <a:ext cx="548341" cy="719352"/>
                        </a:xfrm>
                        <a:prstGeom prst="rect">
                          <a:avLst/>
                        </a:prstGeom>
                        <a:noFill/>
                        <a:ln w="9525">
                          <a:noFill/>
                          <a:miter lim="800000"/>
                          <a:headEnd/>
                          <a:tailEnd/>
                        </a:ln>
                      </p:spPr>
                    </p:pic>
                  </p:grpSp>
                  <p:pic>
                    <p:nvPicPr>
                      <p:cNvPr id="82023" name="Picture 2" descr="http://static.howstuffworks.com/gif/10-worst-epidemics-8.jpg"/>
                      <p:cNvPicPr>
                        <a:picLocks noChangeAspect="1" noChangeArrowheads="1"/>
                      </p:cNvPicPr>
                      <p:nvPr/>
                    </p:nvPicPr>
                    <p:blipFill>
                      <a:blip r:embed="rId30" cstate="print"/>
                      <a:srcRect/>
                      <a:stretch>
                        <a:fillRect/>
                      </a:stretch>
                    </p:blipFill>
                    <p:spPr bwMode="auto">
                      <a:xfrm>
                        <a:off x="793887" y="4212326"/>
                        <a:ext cx="564869" cy="337367"/>
                      </a:xfrm>
                      <a:prstGeom prst="rect">
                        <a:avLst/>
                      </a:prstGeom>
                      <a:noFill/>
                      <a:ln w="9525">
                        <a:noFill/>
                        <a:miter lim="800000"/>
                        <a:headEnd/>
                        <a:tailEnd/>
                      </a:ln>
                    </p:spPr>
                  </p:pic>
                </p:grpSp>
                <p:grpSp>
                  <p:nvGrpSpPr>
                    <p:cNvPr id="26" name="Group 97"/>
                    <p:cNvGrpSpPr>
                      <a:grpSpLocks/>
                    </p:cNvGrpSpPr>
                    <p:nvPr/>
                  </p:nvGrpSpPr>
                  <p:grpSpPr bwMode="auto">
                    <a:xfrm>
                      <a:off x="792144" y="3026460"/>
                      <a:ext cx="1169217" cy="2311420"/>
                      <a:chOff x="-11869897" y="-1027808"/>
                      <a:chExt cx="1656391" cy="3375208"/>
                    </a:xfrm>
                  </p:grpSpPr>
                  <p:pic>
                    <p:nvPicPr>
                      <p:cNvPr id="82018" name="Picture 7" descr="http://blog.bioethics.net/female_condom.jpg"/>
                      <p:cNvPicPr>
                        <a:picLocks noChangeAspect="1" noChangeArrowheads="1"/>
                      </p:cNvPicPr>
                      <p:nvPr/>
                    </p:nvPicPr>
                    <p:blipFill>
                      <a:blip r:embed="rId31" cstate="print"/>
                      <a:srcRect/>
                      <a:stretch>
                        <a:fillRect/>
                      </a:stretch>
                    </p:blipFill>
                    <p:spPr bwMode="auto">
                      <a:xfrm>
                        <a:off x="-11093085" y="1531395"/>
                        <a:ext cx="879579" cy="816005"/>
                      </a:xfrm>
                      <a:prstGeom prst="rect">
                        <a:avLst/>
                      </a:prstGeom>
                      <a:noFill/>
                      <a:ln w="9525">
                        <a:noFill/>
                        <a:miter lim="800000"/>
                        <a:headEnd/>
                        <a:tailEnd/>
                      </a:ln>
                    </p:spPr>
                  </p:pic>
                  <p:pic>
                    <p:nvPicPr>
                      <p:cNvPr id="82019" name="Picture 16"/>
                      <p:cNvPicPr>
                        <a:picLocks noChangeAspect="1" noChangeArrowheads="1"/>
                      </p:cNvPicPr>
                      <p:nvPr/>
                    </p:nvPicPr>
                    <p:blipFill>
                      <a:blip r:embed="rId32" cstate="print"/>
                      <a:srcRect l="23660" t="37117" r="43727" b="12756"/>
                      <a:stretch>
                        <a:fillRect/>
                      </a:stretch>
                    </p:blipFill>
                    <p:spPr bwMode="auto">
                      <a:xfrm>
                        <a:off x="-11115654" y="-1027808"/>
                        <a:ext cx="869823" cy="778887"/>
                      </a:xfrm>
                      <a:prstGeom prst="rect">
                        <a:avLst/>
                      </a:prstGeom>
                      <a:noFill/>
                      <a:ln w="9525">
                        <a:noFill/>
                        <a:miter lim="800000"/>
                        <a:headEnd/>
                        <a:tailEnd/>
                      </a:ln>
                    </p:spPr>
                  </p:pic>
                  <p:pic>
                    <p:nvPicPr>
                      <p:cNvPr id="82020" name="Picture 9" descr="http://t0.gstatic.com/images?q=tbn:ANd9GcTtGR9JDvv4mSjOprA1gi4J7vRWBpyIZr195hQzuPSgcLRyamCA"/>
                      <p:cNvPicPr>
                        <a:picLocks noChangeAspect="1" noChangeArrowheads="1"/>
                      </p:cNvPicPr>
                      <p:nvPr/>
                    </p:nvPicPr>
                    <p:blipFill>
                      <a:blip r:embed="rId33" cstate="print"/>
                      <a:srcRect/>
                      <a:stretch>
                        <a:fillRect/>
                      </a:stretch>
                    </p:blipFill>
                    <p:spPr bwMode="auto">
                      <a:xfrm>
                        <a:off x="-11869897" y="1647012"/>
                        <a:ext cx="786104" cy="371182"/>
                      </a:xfrm>
                      <a:prstGeom prst="rect">
                        <a:avLst/>
                      </a:prstGeom>
                      <a:noFill/>
                      <a:ln w="9525">
                        <a:noFill/>
                        <a:miter lim="800000"/>
                        <a:headEnd/>
                        <a:tailEnd/>
                      </a:ln>
                    </p:spPr>
                  </p:pic>
                </p:grpSp>
              </p:grpSp>
              <p:grpSp>
                <p:nvGrpSpPr>
                  <p:cNvPr id="27" name="Group 111"/>
                  <p:cNvGrpSpPr>
                    <a:grpSpLocks/>
                  </p:cNvGrpSpPr>
                  <p:nvPr/>
                </p:nvGrpSpPr>
                <p:grpSpPr bwMode="auto">
                  <a:xfrm>
                    <a:off x="1333664" y="3606643"/>
                    <a:ext cx="619683" cy="1172418"/>
                    <a:chOff x="-25898562" y="4619212"/>
                    <a:chExt cx="1651456" cy="2298397"/>
                  </a:xfrm>
                </p:grpSpPr>
                <p:pic>
                  <p:nvPicPr>
                    <p:cNvPr id="82014" name="Picture 7" descr="http://www.iacr.org/workshops/ches/ches2006/2006_Yokohama.jpg"/>
                    <p:cNvPicPr>
                      <a:picLocks noChangeAspect="1" noChangeArrowheads="1"/>
                    </p:cNvPicPr>
                    <p:nvPr/>
                  </p:nvPicPr>
                  <p:blipFill>
                    <a:blip r:embed="rId34" cstate="print"/>
                    <a:srcRect/>
                    <a:stretch>
                      <a:fillRect/>
                    </a:stretch>
                  </p:blipFill>
                  <p:spPr bwMode="auto">
                    <a:xfrm>
                      <a:off x="-25898562" y="5855944"/>
                      <a:ext cx="1651456" cy="1061665"/>
                    </a:xfrm>
                    <a:prstGeom prst="rect">
                      <a:avLst/>
                    </a:prstGeom>
                    <a:noFill/>
                    <a:ln w="9525">
                      <a:noFill/>
                      <a:miter lim="800000"/>
                      <a:headEnd/>
                      <a:tailEnd/>
                    </a:ln>
                  </p:spPr>
                </p:pic>
                <p:pic>
                  <p:nvPicPr>
                    <p:cNvPr id="82015" name="Picture 41" descr="http://www.citizen.org/hrg/images/Chart2.gif"/>
                    <p:cNvPicPr>
                      <a:picLocks noChangeAspect="1" noChangeArrowheads="1"/>
                    </p:cNvPicPr>
                    <p:nvPr/>
                  </p:nvPicPr>
                  <p:blipFill>
                    <a:blip r:embed="rId35" cstate="print"/>
                    <a:srcRect/>
                    <a:stretch>
                      <a:fillRect/>
                    </a:stretch>
                  </p:blipFill>
                  <p:spPr bwMode="auto">
                    <a:xfrm>
                      <a:off x="-25862886" y="4619212"/>
                      <a:ext cx="1576343" cy="1252725"/>
                    </a:xfrm>
                    <a:prstGeom prst="rect">
                      <a:avLst/>
                    </a:prstGeom>
                    <a:noFill/>
                    <a:ln w="9525">
                      <a:noFill/>
                      <a:miter lim="800000"/>
                      <a:headEnd/>
                      <a:tailEnd/>
                    </a:ln>
                  </p:spPr>
                </p:pic>
              </p:grpSp>
            </p:grpSp>
            <p:grpSp>
              <p:nvGrpSpPr>
                <p:cNvPr id="28" name="Group 44"/>
                <p:cNvGrpSpPr>
                  <a:grpSpLocks/>
                </p:cNvGrpSpPr>
                <p:nvPr/>
              </p:nvGrpSpPr>
              <p:grpSpPr bwMode="auto">
                <a:xfrm>
                  <a:off x="1357334" y="5358532"/>
                  <a:ext cx="596000" cy="1554131"/>
                  <a:chOff x="-12774050" y="6440231"/>
                  <a:chExt cx="877286" cy="2349123"/>
                </a:xfrm>
              </p:grpSpPr>
              <p:pic>
                <p:nvPicPr>
                  <p:cNvPr id="82009" name="Picture 24"/>
                  <p:cNvPicPr>
                    <a:picLocks noChangeAspect="1" noChangeArrowheads="1"/>
                  </p:cNvPicPr>
                  <p:nvPr/>
                </p:nvPicPr>
                <p:blipFill>
                  <a:blip r:embed="rId36" cstate="print"/>
                  <a:srcRect/>
                  <a:stretch>
                    <a:fillRect/>
                  </a:stretch>
                </p:blipFill>
                <p:spPr bwMode="auto">
                  <a:xfrm>
                    <a:off x="-12771989" y="8098280"/>
                    <a:ext cx="875225" cy="691074"/>
                  </a:xfrm>
                  <a:prstGeom prst="rect">
                    <a:avLst/>
                  </a:prstGeom>
                  <a:noFill/>
                  <a:ln w="9525">
                    <a:noFill/>
                    <a:miter lim="800000"/>
                    <a:headEnd/>
                    <a:tailEnd/>
                  </a:ln>
                </p:spPr>
              </p:pic>
              <p:pic>
                <p:nvPicPr>
                  <p:cNvPr id="82010" name="Picture 39"/>
                  <p:cNvPicPr>
                    <a:picLocks noChangeAspect="1" noChangeArrowheads="1"/>
                  </p:cNvPicPr>
                  <p:nvPr/>
                </p:nvPicPr>
                <p:blipFill>
                  <a:blip r:embed="rId37" cstate="print"/>
                  <a:srcRect/>
                  <a:stretch>
                    <a:fillRect/>
                  </a:stretch>
                </p:blipFill>
                <p:spPr bwMode="auto">
                  <a:xfrm>
                    <a:off x="-12771968" y="7030842"/>
                    <a:ext cx="853430" cy="1067437"/>
                  </a:xfrm>
                  <a:prstGeom prst="rect">
                    <a:avLst/>
                  </a:prstGeom>
                  <a:noFill/>
                  <a:ln w="9525">
                    <a:noFill/>
                    <a:miter lim="800000"/>
                    <a:headEnd/>
                    <a:tailEnd/>
                  </a:ln>
                </p:spPr>
              </p:pic>
              <p:pic>
                <p:nvPicPr>
                  <p:cNvPr id="82011" name="Picture 39" descr="http://www.cdc.gov/mmwr/preview/mmwrhtml/figures/00001688.gif"/>
                  <p:cNvPicPr>
                    <a:picLocks noChangeAspect="1" noChangeArrowheads="1"/>
                  </p:cNvPicPr>
                  <p:nvPr/>
                </p:nvPicPr>
                <p:blipFill>
                  <a:blip r:embed="rId38" cstate="print"/>
                  <a:srcRect/>
                  <a:stretch>
                    <a:fillRect/>
                  </a:stretch>
                </p:blipFill>
                <p:spPr bwMode="auto">
                  <a:xfrm>
                    <a:off x="-12774050" y="6440231"/>
                    <a:ext cx="855512" cy="621437"/>
                  </a:xfrm>
                  <a:prstGeom prst="rect">
                    <a:avLst/>
                  </a:prstGeom>
                  <a:noFill/>
                  <a:ln w="9525">
                    <a:noFill/>
                    <a:miter lim="800000"/>
                    <a:headEnd/>
                    <a:tailEnd/>
                  </a:ln>
                </p:spPr>
              </p:pic>
            </p:grpSp>
          </p:grpSp>
          <p:sp>
            <p:nvSpPr>
              <p:cNvPr id="82006" name="TextBox 20"/>
              <p:cNvSpPr txBox="1">
                <a:spLocks noChangeArrowheads="1"/>
              </p:cNvSpPr>
              <p:nvPr/>
            </p:nvSpPr>
            <p:spPr bwMode="auto">
              <a:xfrm>
                <a:off x="3173625" y="1143007"/>
                <a:ext cx="1397303" cy="575745"/>
              </a:xfrm>
              <a:prstGeom prst="rect">
                <a:avLst/>
              </a:prstGeom>
              <a:noFill/>
              <a:ln w="9525">
                <a:noFill/>
                <a:miter lim="800000"/>
                <a:headEnd/>
                <a:tailEnd/>
              </a:ln>
            </p:spPr>
            <p:txBody>
              <a:bodyPr wrap="none">
                <a:spAutoFit/>
              </a:bodyPr>
              <a:lstStyle/>
              <a:p>
                <a:pPr algn="ctr" fontAlgn="base">
                  <a:lnSpc>
                    <a:spcPct val="150000"/>
                  </a:lnSpc>
                  <a:spcBef>
                    <a:spcPct val="0"/>
                  </a:spcBef>
                  <a:spcAft>
                    <a:spcPct val="0"/>
                  </a:spcAft>
                </a:pPr>
                <a:r>
                  <a:rPr kumimoji="0" lang="en-US" altLang="ja-JP" sz="2400" b="1">
                    <a:solidFill>
                      <a:srgbClr val="008080"/>
                    </a:solidFill>
                    <a:latin typeface="Arial Narrow" pitchFamily="34" charset="0"/>
                    <a:cs typeface="Arial" pitchFamily="34" charset="0"/>
                  </a:rPr>
                  <a:t>1987-1995</a:t>
                </a:r>
                <a:endParaRPr kumimoji="0" lang="en-US" altLang="ja-JP" sz="2000" b="1">
                  <a:solidFill>
                    <a:srgbClr val="008080"/>
                  </a:solidFill>
                  <a:latin typeface="Arial Narrow" pitchFamily="34" charset="0"/>
                  <a:cs typeface="Arial" pitchFamily="34" charset="0"/>
                </a:endParaRPr>
              </a:p>
            </p:txBody>
          </p:sp>
        </p:grpSp>
        <p:pic>
          <p:nvPicPr>
            <p:cNvPr id="82004" name="Picture 51"/>
            <p:cNvPicPr>
              <a:picLocks noChangeAspect="1" noChangeArrowheads="1"/>
            </p:cNvPicPr>
            <p:nvPr/>
          </p:nvPicPr>
          <p:blipFill>
            <a:blip r:embed="rId39" cstate="print"/>
            <a:srcRect l="13641" t="15187" r="45612" b="18677"/>
            <a:stretch>
              <a:fillRect/>
            </a:stretch>
          </p:blipFill>
          <p:spPr bwMode="auto">
            <a:xfrm>
              <a:off x="3433055" y="6138341"/>
              <a:ext cx="624226" cy="457200"/>
            </a:xfrm>
            <a:prstGeom prst="rect">
              <a:avLst/>
            </a:prstGeom>
            <a:noFill/>
            <a:ln w="9525">
              <a:noFill/>
              <a:miter lim="800000"/>
              <a:headEnd/>
              <a:tailEnd/>
            </a:ln>
          </p:spPr>
        </p:pic>
      </p:grpSp>
      <p:pic>
        <p:nvPicPr>
          <p:cNvPr id="81926" name="Picture 14" descr="http://upload.wikimedia.org/wikipedia/commons/2/2f/HTLV-1_and_HIV-1_EM_8241_lores.jpg"/>
          <p:cNvPicPr>
            <a:picLocks noChangeAspect="1" noChangeArrowheads="1"/>
          </p:cNvPicPr>
          <p:nvPr/>
        </p:nvPicPr>
        <p:blipFill>
          <a:blip r:embed="rId40" cstate="print"/>
          <a:srcRect/>
          <a:stretch>
            <a:fillRect/>
          </a:stretch>
        </p:blipFill>
        <p:spPr bwMode="auto">
          <a:xfrm>
            <a:off x="1822450" y="5464175"/>
            <a:ext cx="754063" cy="628650"/>
          </a:xfrm>
          <a:prstGeom prst="rect">
            <a:avLst/>
          </a:prstGeom>
          <a:noFill/>
          <a:ln w="9525">
            <a:noFill/>
            <a:miter lim="800000"/>
            <a:headEnd/>
            <a:tailEnd/>
          </a:ln>
        </p:spPr>
      </p:pic>
      <p:sp>
        <p:nvSpPr>
          <p:cNvPr id="81927" name="TextBox 23"/>
          <p:cNvSpPr txBox="1">
            <a:spLocks noChangeArrowheads="1"/>
          </p:cNvSpPr>
          <p:nvPr/>
        </p:nvSpPr>
        <p:spPr bwMode="auto">
          <a:xfrm>
            <a:off x="4752975" y="990600"/>
            <a:ext cx="1452563" cy="646113"/>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2400" b="1">
                <a:solidFill>
                  <a:srgbClr val="009900"/>
                </a:solidFill>
                <a:latin typeface="Arial Narrow" pitchFamily="34" charset="0"/>
                <a:cs typeface="Arial" pitchFamily="34" charset="0"/>
              </a:rPr>
              <a:t>1996-2005</a:t>
            </a:r>
          </a:p>
        </p:txBody>
      </p:sp>
      <p:grpSp>
        <p:nvGrpSpPr>
          <p:cNvPr id="29" name="Group 78"/>
          <p:cNvGrpSpPr>
            <a:grpSpLocks/>
          </p:cNvGrpSpPr>
          <p:nvPr/>
        </p:nvGrpSpPr>
        <p:grpSpPr bwMode="auto">
          <a:xfrm>
            <a:off x="4694238" y="1547813"/>
            <a:ext cx="1481137" cy="5048250"/>
            <a:chOff x="-1530763" y="2327609"/>
            <a:chExt cx="1483767" cy="5031272"/>
          </a:xfrm>
        </p:grpSpPr>
        <p:pic>
          <p:nvPicPr>
            <p:cNvPr id="81985" name="Picture 30"/>
            <p:cNvPicPr>
              <a:picLocks noChangeAspect="1" noChangeArrowheads="1"/>
            </p:cNvPicPr>
            <p:nvPr/>
          </p:nvPicPr>
          <p:blipFill>
            <a:blip r:embed="rId41" cstate="print"/>
            <a:srcRect/>
            <a:stretch>
              <a:fillRect/>
            </a:stretch>
          </p:blipFill>
          <p:spPr bwMode="auto">
            <a:xfrm>
              <a:off x="-791611" y="6220238"/>
              <a:ext cx="744613" cy="561561"/>
            </a:xfrm>
            <a:prstGeom prst="rect">
              <a:avLst/>
            </a:prstGeom>
            <a:noFill/>
            <a:ln w="9525">
              <a:noFill/>
              <a:miter lim="800000"/>
              <a:headEnd/>
              <a:tailEnd/>
            </a:ln>
          </p:spPr>
        </p:pic>
        <p:pic>
          <p:nvPicPr>
            <p:cNvPr id="81986" name="Picture 53" descr="http://www.facingthefuture.org/Portals/0/Resources/Global%20Health%20and%20Quality%20of%20Life/UN%20Aids.jpg"/>
            <p:cNvPicPr>
              <a:picLocks noChangeAspect="1" noChangeArrowheads="1"/>
            </p:cNvPicPr>
            <p:nvPr/>
          </p:nvPicPr>
          <p:blipFill>
            <a:blip r:embed="rId42" cstate="print"/>
            <a:srcRect/>
            <a:stretch>
              <a:fillRect/>
            </a:stretch>
          </p:blipFill>
          <p:spPr bwMode="auto">
            <a:xfrm>
              <a:off x="-1530762" y="3258572"/>
              <a:ext cx="744614" cy="904563"/>
            </a:xfrm>
            <a:prstGeom prst="rect">
              <a:avLst/>
            </a:prstGeom>
            <a:noFill/>
            <a:ln w="9525">
              <a:noFill/>
              <a:miter lim="800000"/>
              <a:headEnd/>
              <a:tailEnd/>
            </a:ln>
          </p:spPr>
        </p:pic>
        <p:pic>
          <p:nvPicPr>
            <p:cNvPr id="81987" name="Picture 35"/>
            <p:cNvPicPr>
              <a:picLocks noChangeAspect="1" noChangeArrowheads="1"/>
            </p:cNvPicPr>
            <p:nvPr/>
          </p:nvPicPr>
          <p:blipFill>
            <a:blip r:embed="rId43" cstate="print"/>
            <a:srcRect l="30571" t="17815" r="32857" b="7030"/>
            <a:stretch>
              <a:fillRect/>
            </a:stretch>
          </p:blipFill>
          <p:spPr bwMode="auto">
            <a:xfrm>
              <a:off x="-1530762" y="2327609"/>
              <a:ext cx="744614" cy="479090"/>
            </a:xfrm>
            <a:prstGeom prst="rect">
              <a:avLst/>
            </a:prstGeom>
            <a:noFill/>
            <a:ln w="9525">
              <a:noFill/>
              <a:miter lim="800000"/>
              <a:headEnd/>
              <a:tailEnd/>
            </a:ln>
          </p:spPr>
        </p:pic>
        <p:pic>
          <p:nvPicPr>
            <p:cNvPr id="81988" name="Picture 39" descr="http://www.annualreviews.org/na101/home/literatum/publisher/ar/journals/content/immunol/1999/immunol.1999.17.issue-1/annurev.immunol.17.1.657/production/images/medium/iy17_0657_1.gif"/>
            <p:cNvPicPr>
              <a:picLocks noChangeAspect="1" noChangeArrowheads="1"/>
            </p:cNvPicPr>
            <p:nvPr/>
          </p:nvPicPr>
          <p:blipFill>
            <a:blip r:embed="rId44" cstate="print"/>
            <a:srcRect/>
            <a:stretch>
              <a:fillRect/>
            </a:stretch>
          </p:blipFill>
          <p:spPr bwMode="auto">
            <a:xfrm>
              <a:off x="-1530762" y="2796754"/>
              <a:ext cx="744615" cy="464821"/>
            </a:xfrm>
            <a:prstGeom prst="rect">
              <a:avLst/>
            </a:prstGeom>
            <a:noFill/>
            <a:ln w="9525">
              <a:noFill/>
              <a:miter lim="800000"/>
              <a:headEnd/>
              <a:tailEnd/>
            </a:ln>
          </p:spPr>
        </p:pic>
        <p:pic>
          <p:nvPicPr>
            <p:cNvPr id="81989" name="Picture 8" descr="http://img.webmd.com/dtmcms/live/webmd/consumer_assets/site_images/articles/health_tools/AIDS_retrospective_slideshow/ap_rm_photo_of_AIDS_patient_sorting_medicine.jpg">
              <a:hlinkClick r:id=""/>
            </p:cNvPr>
            <p:cNvPicPr>
              <a:picLocks noChangeAspect="1" noChangeArrowheads="1"/>
            </p:cNvPicPr>
            <p:nvPr/>
          </p:nvPicPr>
          <p:blipFill>
            <a:blip r:embed="rId45" cstate="print"/>
            <a:srcRect/>
            <a:stretch>
              <a:fillRect/>
            </a:stretch>
          </p:blipFill>
          <p:spPr bwMode="auto">
            <a:xfrm>
              <a:off x="-1530762" y="4163136"/>
              <a:ext cx="744614" cy="570948"/>
            </a:xfrm>
            <a:prstGeom prst="rect">
              <a:avLst/>
            </a:prstGeom>
            <a:noFill/>
            <a:ln w="9525">
              <a:noFill/>
              <a:miter lim="800000"/>
              <a:headEnd/>
              <a:tailEnd/>
            </a:ln>
          </p:spPr>
        </p:pic>
        <p:pic>
          <p:nvPicPr>
            <p:cNvPr id="81990" name="Picture 37"/>
            <p:cNvPicPr>
              <a:picLocks noChangeAspect="1" noChangeArrowheads="1"/>
            </p:cNvPicPr>
            <p:nvPr/>
          </p:nvPicPr>
          <p:blipFill>
            <a:blip r:embed="rId46" cstate="print"/>
            <a:srcRect l="11316" t="45833" r="53648" b="26888"/>
            <a:stretch>
              <a:fillRect/>
            </a:stretch>
          </p:blipFill>
          <p:spPr bwMode="auto">
            <a:xfrm>
              <a:off x="-1529340" y="4734084"/>
              <a:ext cx="744615" cy="372451"/>
            </a:xfrm>
            <a:prstGeom prst="rect">
              <a:avLst/>
            </a:prstGeom>
            <a:noFill/>
            <a:ln w="9525">
              <a:noFill/>
              <a:miter lim="800000"/>
              <a:headEnd/>
              <a:tailEnd/>
            </a:ln>
          </p:spPr>
        </p:pic>
        <p:pic>
          <p:nvPicPr>
            <p:cNvPr id="81991" name="Picture 34"/>
            <p:cNvPicPr>
              <a:picLocks noChangeAspect="1" noChangeArrowheads="1"/>
            </p:cNvPicPr>
            <p:nvPr/>
          </p:nvPicPr>
          <p:blipFill>
            <a:blip r:embed="rId47" cstate="print"/>
            <a:srcRect l="32344" t="17815" r="35143" b="7715"/>
            <a:stretch>
              <a:fillRect/>
            </a:stretch>
          </p:blipFill>
          <p:spPr bwMode="auto">
            <a:xfrm>
              <a:off x="-1530761" y="5106535"/>
              <a:ext cx="744614" cy="707005"/>
            </a:xfrm>
            <a:prstGeom prst="rect">
              <a:avLst/>
            </a:prstGeom>
            <a:noFill/>
            <a:ln w="9525">
              <a:noFill/>
              <a:miter lim="800000"/>
              <a:headEnd/>
              <a:tailEnd/>
            </a:ln>
          </p:spPr>
        </p:pic>
        <p:pic>
          <p:nvPicPr>
            <p:cNvPr id="81992" name="Picture 16"/>
            <p:cNvPicPr>
              <a:picLocks noChangeAspect="1" noChangeArrowheads="1"/>
            </p:cNvPicPr>
            <p:nvPr/>
          </p:nvPicPr>
          <p:blipFill>
            <a:blip r:embed="rId48" cstate="print"/>
            <a:srcRect l="23660" t="30736" r="26981" b="9634"/>
            <a:stretch>
              <a:fillRect/>
            </a:stretch>
          </p:blipFill>
          <p:spPr bwMode="auto">
            <a:xfrm>
              <a:off x="-1530763" y="5802169"/>
              <a:ext cx="744615" cy="460971"/>
            </a:xfrm>
            <a:prstGeom prst="rect">
              <a:avLst/>
            </a:prstGeom>
            <a:noFill/>
            <a:ln w="9525">
              <a:noFill/>
              <a:miter lim="800000"/>
              <a:headEnd/>
              <a:tailEnd/>
            </a:ln>
          </p:spPr>
        </p:pic>
        <p:pic>
          <p:nvPicPr>
            <p:cNvPr id="81993" name="Picture 2"/>
            <p:cNvPicPr>
              <a:picLocks noChangeAspect="1" noChangeArrowheads="1"/>
            </p:cNvPicPr>
            <p:nvPr/>
          </p:nvPicPr>
          <p:blipFill>
            <a:blip r:embed="rId49" cstate="print"/>
            <a:srcRect/>
            <a:stretch>
              <a:fillRect/>
            </a:stretch>
          </p:blipFill>
          <p:spPr bwMode="auto">
            <a:xfrm>
              <a:off x="-1530763" y="6254906"/>
              <a:ext cx="739153" cy="544023"/>
            </a:xfrm>
            <a:prstGeom prst="rect">
              <a:avLst/>
            </a:prstGeom>
            <a:noFill/>
            <a:ln w="9525">
              <a:noFill/>
              <a:miter lim="800000"/>
              <a:headEnd/>
              <a:tailEnd/>
            </a:ln>
          </p:spPr>
        </p:pic>
        <p:pic>
          <p:nvPicPr>
            <p:cNvPr id="81994" name="Picture 2"/>
            <p:cNvPicPr>
              <a:picLocks noChangeAspect="1" noChangeArrowheads="1"/>
            </p:cNvPicPr>
            <p:nvPr/>
          </p:nvPicPr>
          <p:blipFill>
            <a:blip r:embed="rId50" cstate="print"/>
            <a:srcRect/>
            <a:stretch>
              <a:fillRect/>
            </a:stretch>
          </p:blipFill>
          <p:spPr bwMode="auto">
            <a:xfrm>
              <a:off x="-1530763" y="6798929"/>
              <a:ext cx="739152" cy="559952"/>
            </a:xfrm>
            <a:prstGeom prst="rect">
              <a:avLst/>
            </a:prstGeom>
            <a:noFill/>
            <a:ln w="9525">
              <a:noFill/>
              <a:miter lim="800000"/>
              <a:headEnd/>
              <a:tailEnd/>
            </a:ln>
          </p:spPr>
        </p:pic>
        <p:pic>
          <p:nvPicPr>
            <p:cNvPr id="81995" name="Picture 19"/>
            <p:cNvPicPr>
              <a:picLocks noChangeAspect="1" noChangeArrowheads="1"/>
            </p:cNvPicPr>
            <p:nvPr/>
          </p:nvPicPr>
          <p:blipFill>
            <a:blip r:embed="rId51" cstate="print"/>
            <a:srcRect/>
            <a:stretch>
              <a:fillRect/>
            </a:stretch>
          </p:blipFill>
          <p:spPr bwMode="auto">
            <a:xfrm>
              <a:off x="-784725" y="4589436"/>
              <a:ext cx="737728" cy="576845"/>
            </a:xfrm>
            <a:prstGeom prst="rect">
              <a:avLst/>
            </a:prstGeom>
            <a:noFill/>
            <a:ln w="9525">
              <a:noFill/>
              <a:miter lim="800000"/>
              <a:headEnd/>
              <a:tailEnd/>
            </a:ln>
          </p:spPr>
        </p:pic>
        <p:pic>
          <p:nvPicPr>
            <p:cNvPr id="81996" name="Picture 2"/>
            <p:cNvPicPr>
              <a:picLocks noChangeAspect="1" noChangeArrowheads="1"/>
            </p:cNvPicPr>
            <p:nvPr/>
          </p:nvPicPr>
          <p:blipFill>
            <a:blip r:embed="rId52" cstate="print"/>
            <a:srcRect/>
            <a:stretch>
              <a:fillRect/>
            </a:stretch>
          </p:blipFill>
          <p:spPr bwMode="auto">
            <a:xfrm>
              <a:off x="-784725" y="5661463"/>
              <a:ext cx="737728" cy="558776"/>
            </a:xfrm>
            <a:prstGeom prst="rect">
              <a:avLst/>
            </a:prstGeom>
            <a:noFill/>
            <a:ln w="9525">
              <a:noFill/>
              <a:miter lim="800000"/>
              <a:headEnd/>
              <a:tailEnd/>
            </a:ln>
          </p:spPr>
        </p:pic>
        <p:pic>
          <p:nvPicPr>
            <p:cNvPr id="81997" name="Picture 2" descr="http://www.positiveside.ca/images/V8I1/power.jpg"/>
            <p:cNvPicPr>
              <a:picLocks noChangeAspect="1" noChangeArrowheads="1"/>
            </p:cNvPicPr>
            <p:nvPr/>
          </p:nvPicPr>
          <p:blipFill>
            <a:blip r:embed="rId53" cstate="print"/>
            <a:srcRect/>
            <a:stretch>
              <a:fillRect/>
            </a:stretch>
          </p:blipFill>
          <p:spPr bwMode="auto">
            <a:xfrm>
              <a:off x="-786147" y="3426557"/>
              <a:ext cx="739151" cy="576717"/>
            </a:xfrm>
            <a:prstGeom prst="rect">
              <a:avLst/>
            </a:prstGeom>
            <a:noFill/>
            <a:ln w="9525">
              <a:noFill/>
              <a:miter lim="800000"/>
              <a:headEnd/>
              <a:tailEnd/>
            </a:ln>
          </p:spPr>
        </p:pic>
        <p:pic>
          <p:nvPicPr>
            <p:cNvPr id="81998" name="Picture 153"/>
            <p:cNvPicPr>
              <a:picLocks noChangeAspect="1"/>
            </p:cNvPicPr>
            <p:nvPr/>
          </p:nvPicPr>
          <p:blipFill>
            <a:blip r:embed="rId54" cstate="print"/>
            <a:srcRect/>
            <a:stretch>
              <a:fillRect/>
            </a:stretch>
          </p:blipFill>
          <p:spPr bwMode="auto">
            <a:xfrm>
              <a:off x="-791610" y="2327610"/>
              <a:ext cx="744614" cy="479090"/>
            </a:xfrm>
            <a:prstGeom prst="rect">
              <a:avLst/>
            </a:prstGeom>
            <a:noFill/>
            <a:ln w="9525">
              <a:noFill/>
              <a:miter lim="800000"/>
              <a:headEnd/>
              <a:tailEnd/>
            </a:ln>
          </p:spPr>
        </p:pic>
        <p:pic>
          <p:nvPicPr>
            <p:cNvPr id="81999" name="Picture 55"/>
            <p:cNvPicPr>
              <a:picLocks noChangeAspect="1" noChangeArrowheads="1"/>
            </p:cNvPicPr>
            <p:nvPr/>
          </p:nvPicPr>
          <p:blipFill>
            <a:blip r:embed="rId55" cstate="print"/>
            <a:srcRect/>
            <a:stretch>
              <a:fillRect/>
            </a:stretch>
          </p:blipFill>
          <p:spPr bwMode="auto">
            <a:xfrm>
              <a:off x="-786148" y="2796754"/>
              <a:ext cx="739151" cy="635874"/>
            </a:xfrm>
            <a:prstGeom prst="rect">
              <a:avLst/>
            </a:prstGeom>
            <a:noFill/>
            <a:ln w="9525">
              <a:noFill/>
              <a:miter lim="800000"/>
              <a:headEnd/>
              <a:tailEnd/>
            </a:ln>
          </p:spPr>
        </p:pic>
        <p:pic>
          <p:nvPicPr>
            <p:cNvPr id="82000" name="Picture 4" descr="http://img.webmd.com/dtmcms/live/webmd/consumer_assets/site_images/articles/health_tools/AIDS_retrospective_slideshow/getty_rm_photo_of_free_HIV_testing_in_LA.jpg">
              <a:hlinkClick r:id=""/>
            </p:cNvPr>
            <p:cNvPicPr>
              <a:picLocks noChangeAspect="1" noChangeArrowheads="1"/>
            </p:cNvPicPr>
            <p:nvPr/>
          </p:nvPicPr>
          <p:blipFill>
            <a:blip r:embed="rId56" cstate="print"/>
            <a:srcRect/>
            <a:stretch>
              <a:fillRect/>
            </a:stretch>
          </p:blipFill>
          <p:spPr bwMode="auto">
            <a:xfrm>
              <a:off x="-784725" y="5167562"/>
              <a:ext cx="737729" cy="494404"/>
            </a:xfrm>
            <a:prstGeom prst="rect">
              <a:avLst/>
            </a:prstGeom>
            <a:noFill/>
            <a:ln w="9525">
              <a:noFill/>
              <a:miter lim="800000"/>
              <a:headEnd/>
              <a:tailEnd/>
            </a:ln>
          </p:spPr>
        </p:pic>
        <p:pic>
          <p:nvPicPr>
            <p:cNvPr id="82001" name="Picture 57" descr="http://www.newscientist.com/data/images/ns/cms/dn9244/dn9244-1_700.jpg"/>
            <p:cNvPicPr>
              <a:picLocks noChangeAspect="1" noChangeArrowheads="1"/>
            </p:cNvPicPr>
            <p:nvPr/>
          </p:nvPicPr>
          <p:blipFill>
            <a:blip r:embed="rId57" cstate="print"/>
            <a:srcRect/>
            <a:stretch>
              <a:fillRect/>
            </a:stretch>
          </p:blipFill>
          <p:spPr bwMode="auto">
            <a:xfrm>
              <a:off x="-791611" y="6781800"/>
              <a:ext cx="744613" cy="574120"/>
            </a:xfrm>
            <a:prstGeom prst="rect">
              <a:avLst/>
            </a:prstGeom>
            <a:noFill/>
            <a:ln w="9525">
              <a:noFill/>
              <a:miter lim="800000"/>
              <a:headEnd/>
              <a:tailEnd/>
            </a:ln>
          </p:spPr>
        </p:pic>
        <p:pic>
          <p:nvPicPr>
            <p:cNvPr id="82002" name="Picture 30"/>
            <p:cNvPicPr>
              <a:picLocks noChangeAspect="1" noChangeArrowheads="1"/>
            </p:cNvPicPr>
            <p:nvPr/>
          </p:nvPicPr>
          <p:blipFill>
            <a:blip r:embed="rId58" cstate="print"/>
            <a:srcRect/>
            <a:stretch>
              <a:fillRect/>
            </a:stretch>
          </p:blipFill>
          <p:spPr bwMode="auto">
            <a:xfrm>
              <a:off x="-786148" y="4003275"/>
              <a:ext cx="739151" cy="586162"/>
            </a:xfrm>
            <a:prstGeom prst="rect">
              <a:avLst/>
            </a:prstGeom>
            <a:noFill/>
            <a:ln w="9525">
              <a:noFill/>
              <a:miter lim="800000"/>
              <a:headEnd/>
              <a:tailEnd/>
            </a:ln>
          </p:spPr>
        </p:pic>
      </p:grpSp>
      <p:grpSp>
        <p:nvGrpSpPr>
          <p:cNvPr id="30" name="Group 1"/>
          <p:cNvGrpSpPr>
            <a:grpSpLocks/>
          </p:cNvGrpSpPr>
          <p:nvPr/>
        </p:nvGrpSpPr>
        <p:grpSpPr bwMode="auto">
          <a:xfrm>
            <a:off x="6180138" y="990600"/>
            <a:ext cx="1527175" cy="5605463"/>
            <a:chOff x="6179716" y="990600"/>
            <a:chExt cx="1585167" cy="5817333"/>
          </a:xfrm>
        </p:grpSpPr>
        <p:sp>
          <p:nvSpPr>
            <p:cNvPr id="81955" name="TextBox 23"/>
            <p:cNvSpPr txBox="1">
              <a:spLocks noChangeArrowheads="1"/>
            </p:cNvSpPr>
            <p:nvPr/>
          </p:nvSpPr>
          <p:spPr bwMode="auto">
            <a:xfrm>
              <a:off x="6248400" y="990600"/>
              <a:ext cx="1447800" cy="575799"/>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2400" b="1">
                  <a:solidFill>
                    <a:srgbClr val="FF6600"/>
                  </a:solidFill>
                  <a:latin typeface="Arial Narrow" pitchFamily="34" charset="0"/>
                  <a:cs typeface="Arial" pitchFamily="34" charset="0"/>
                </a:rPr>
                <a:t>2006-2011</a:t>
              </a:r>
            </a:p>
          </p:txBody>
        </p:sp>
        <p:grpSp>
          <p:nvGrpSpPr>
            <p:cNvPr id="31" name="Group 97"/>
            <p:cNvGrpSpPr>
              <a:grpSpLocks/>
            </p:cNvGrpSpPr>
            <p:nvPr/>
          </p:nvGrpSpPr>
          <p:grpSpPr bwMode="auto">
            <a:xfrm>
              <a:off x="6179716" y="1560413"/>
              <a:ext cx="1585167" cy="5247520"/>
              <a:chOff x="-1007931" y="1293730"/>
              <a:chExt cx="1585167" cy="5247520"/>
            </a:xfrm>
          </p:grpSpPr>
          <p:pic>
            <p:nvPicPr>
              <p:cNvPr id="81957" name="Picture 3" descr="FDR5 2hand many Pills_PMS 185"/>
              <p:cNvPicPr>
                <a:picLocks noChangeAspect="1" noChangeArrowheads="1"/>
              </p:cNvPicPr>
              <p:nvPr/>
            </p:nvPicPr>
            <p:blipFill>
              <a:blip r:embed="rId59" cstate="print"/>
              <a:srcRect b="7529"/>
              <a:stretch>
                <a:fillRect/>
              </a:stretch>
            </p:blipFill>
            <p:spPr bwMode="auto">
              <a:xfrm>
                <a:off x="-990600" y="1827097"/>
                <a:ext cx="754153" cy="496054"/>
              </a:xfrm>
              <a:prstGeom prst="rect">
                <a:avLst/>
              </a:prstGeom>
              <a:noFill/>
              <a:ln w="38100">
                <a:noFill/>
                <a:miter lim="800000"/>
                <a:headEnd/>
                <a:tailEnd/>
              </a:ln>
            </p:spPr>
          </p:pic>
          <p:pic>
            <p:nvPicPr>
              <p:cNvPr id="81958" name="Picture 16"/>
              <p:cNvPicPr>
                <a:picLocks noChangeAspect="1" noChangeArrowheads="1"/>
              </p:cNvPicPr>
              <p:nvPr/>
            </p:nvPicPr>
            <p:blipFill>
              <a:blip r:embed="rId60" cstate="print"/>
              <a:srcRect/>
              <a:stretch>
                <a:fillRect/>
              </a:stretch>
            </p:blipFill>
            <p:spPr bwMode="auto">
              <a:xfrm>
                <a:off x="-980751" y="1293730"/>
                <a:ext cx="742959" cy="533367"/>
              </a:xfrm>
              <a:prstGeom prst="rect">
                <a:avLst/>
              </a:prstGeom>
              <a:noFill/>
              <a:ln w="9525">
                <a:noFill/>
                <a:miter lim="800000"/>
                <a:headEnd/>
                <a:tailEnd/>
              </a:ln>
            </p:spPr>
          </p:pic>
          <p:pic>
            <p:nvPicPr>
              <p:cNvPr id="81959" name="Picture 53" descr="http://img.medscape.com/fullsize/migrated/576/105/fht576105.fig2.gif"/>
              <p:cNvPicPr>
                <a:picLocks noChangeAspect="1" noChangeArrowheads="1"/>
              </p:cNvPicPr>
              <p:nvPr/>
            </p:nvPicPr>
            <p:blipFill>
              <a:blip r:embed="rId61" cstate="print"/>
              <a:srcRect l="3523" t="50960" b="2879"/>
              <a:stretch>
                <a:fillRect/>
              </a:stretch>
            </p:blipFill>
            <p:spPr bwMode="auto">
              <a:xfrm>
                <a:off x="-994604" y="2324209"/>
                <a:ext cx="754153" cy="485030"/>
              </a:xfrm>
              <a:prstGeom prst="rect">
                <a:avLst/>
              </a:prstGeom>
              <a:noFill/>
              <a:ln w="9525">
                <a:noFill/>
                <a:miter lim="800000"/>
                <a:headEnd/>
                <a:tailEnd/>
              </a:ln>
            </p:spPr>
          </p:pic>
          <p:pic>
            <p:nvPicPr>
              <p:cNvPr id="81960" name="Picture 9"/>
              <p:cNvPicPr>
                <a:picLocks noChangeAspect="1" noChangeArrowheads="1"/>
              </p:cNvPicPr>
              <p:nvPr/>
            </p:nvPicPr>
            <p:blipFill>
              <a:blip r:embed="rId62" cstate="print"/>
              <a:srcRect/>
              <a:stretch>
                <a:fillRect/>
              </a:stretch>
            </p:blipFill>
            <p:spPr bwMode="auto">
              <a:xfrm>
                <a:off x="-996020" y="2809239"/>
                <a:ext cx="749721" cy="371108"/>
              </a:xfrm>
              <a:prstGeom prst="rect">
                <a:avLst/>
              </a:prstGeom>
              <a:noFill/>
              <a:ln w="9525">
                <a:noFill/>
                <a:miter lim="800000"/>
                <a:headEnd/>
                <a:tailEnd/>
              </a:ln>
            </p:spPr>
          </p:pic>
          <p:pic>
            <p:nvPicPr>
              <p:cNvPr id="81961" name="Picture 44"/>
              <p:cNvPicPr>
                <a:picLocks noChangeAspect="1" noChangeArrowheads="1"/>
              </p:cNvPicPr>
              <p:nvPr/>
            </p:nvPicPr>
            <p:blipFill>
              <a:blip r:embed="rId63" cstate="print"/>
              <a:srcRect/>
              <a:stretch>
                <a:fillRect/>
              </a:stretch>
            </p:blipFill>
            <p:spPr bwMode="auto">
              <a:xfrm>
                <a:off x="-996019" y="3180347"/>
                <a:ext cx="749340" cy="441588"/>
              </a:xfrm>
              <a:prstGeom prst="rect">
                <a:avLst/>
              </a:prstGeom>
              <a:noFill/>
              <a:ln w="9525">
                <a:noFill/>
                <a:miter lim="800000"/>
                <a:headEnd/>
                <a:tailEnd/>
              </a:ln>
            </p:spPr>
          </p:pic>
          <p:pic>
            <p:nvPicPr>
              <p:cNvPr id="81962" name="Picture 61"/>
              <p:cNvPicPr>
                <a:picLocks noChangeAspect="1" noChangeArrowheads="1"/>
              </p:cNvPicPr>
              <p:nvPr/>
            </p:nvPicPr>
            <p:blipFill>
              <a:blip r:embed="rId64" cstate="print"/>
              <a:srcRect b="5211"/>
              <a:stretch>
                <a:fillRect/>
              </a:stretch>
            </p:blipFill>
            <p:spPr bwMode="auto">
              <a:xfrm>
                <a:off x="-1007931" y="3619088"/>
                <a:ext cx="760891" cy="355030"/>
              </a:xfrm>
              <a:prstGeom prst="rect">
                <a:avLst/>
              </a:prstGeom>
              <a:noFill/>
              <a:ln w="9525">
                <a:noFill/>
                <a:miter lim="800000"/>
                <a:headEnd/>
                <a:tailEnd/>
              </a:ln>
            </p:spPr>
          </p:pic>
          <p:pic>
            <p:nvPicPr>
              <p:cNvPr id="81963" name="Picture 25"/>
              <p:cNvPicPr>
                <a:picLocks noChangeAspect="1" noChangeArrowheads="1"/>
              </p:cNvPicPr>
              <p:nvPr/>
            </p:nvPicPr>
            <p:blipFill>
              <a:blip r:embed="rId65" cstate="print"/>
              <a:srcRect l="37625" t="32222" r="19049" b="18445"/>
              <a:stretch>
                <a:fillRect/>
              </a:stretch>
            </p:blipFill>
            <p:spPr bwMode="auto">
              <a:xfrm>
                <a:off x="-1006679" y="3975459"/>
                <a:ext cx="766228" cy="412750"/>
              </a:xfrm>
              <a:prstGeom prst="rect">
                <a:avLst/>
              </a:prstGeom>
              <a:noFill/>
              <a:ln w="9525">
                <a:noFill/>
                <a:miter lim="800000"/>
                <a:headEnd/>
                <a:tailEnd/>
              </a:ln>
            </p:spPr>
          </p:pic>
          <p:pic>
            <p:nvPicPr>
              <p:cNvPr id="81964" name="Picture 69"/>
              <p:cNvPicPr>
                <a:picLocks noChangeAspect="1" noChangeArrowheads="1"/>
              </p:cNvPicPr>
              <p:nvPr/>
            </p:nvPicPr>
            <p:blipFill>
              <a:blip r:embed="rId66" cstate="print"/>
              <a:srcRect/>
              <a:stretch>
                <a:fillRect/>
              </a:stretch>
            </p:blipFill>
            <p:spPr bwMode="auto">
              <a:xfrm>
                <a:off x="-1007930" y="4382920"/>
                <a:ext cx="758716" cy="458903"/>
              </a:xfrm>
              <a:prstGeom prst="rect">
                <a:avLst/>
              </a:prstGeom>
              <a:noFill/>
              <a:ln w="9525">
                <a:noFill/>
                <a:miter lim="800000"/>
                <a:headEnd/>
                <a:tailEnd/>
              </a:ln>
            </p:spPr>
          </p:pic>
          <p:pic>
            <p:nvPicPr>
              <p:cNvPr id="81965" name="Picture 16"/>
              <p:cNvPicPr>
                <a:picLocks noChangeAspect="1" noChangeArrowheads="1"/>
              </p:cNvPicPr>
              <p:nvPr/>
            </p:nvPicPr>
            <p:blipFill>
              <a:blip r:embed="rId67" cstate="print"/>
              <a:srcRect l="23660" t="16829" r="9888" b="9634"/>
              <a:stretch>
                <a:fillRect/>
              </a:stretch>
            </p:blipFill>
            <p:spPr bwMode="auto">
              <a:xfrm>
                <a:off x="-1005987" y="4840634"/>
                <a:ext cx="748703" cy="401582"/>
              </a:xfrm>
              <a:prstGeom prst="rect">
                <a:avLst/>
              </a:prstGeom>
              <a:noFill/>
              <a:ln w="9525">
                <a:noFill/>
                <a:miter lim="800000"/>
                <a:headEnd/>
                <a:tailEnd/>
              </a:ln>
            </p:spPr>
          </p:pic>
          <p:pic>
            <p:nvPicPr>
              <p:cNvPr id="81966" name="Picture 42"/>
              <p:cNvPicPr>
                <a:picLocks noChangeAspect="1" noChangeArrowheads="1"/>
              </p:cNvPicPr>
              <p:nvPr/>
            </p:nvPicPr>
            <p:blipFill>
              <a:blip r:embed="rId68" cstate="print"/>
              <a:srcRect l="40492" t="37396" r="21439" b="13737"/>
              <a:stretch>
                <a:fillRect/>
              </a:stretch>
            </p:blipFill>
            <p:spPr bwMode="auto">
              <a:xfrm>
                <a:off x="-1006679" y="5242216"/>
                <a:ext cx="748063" cy="422611"/>
              </a:xfrm>
              <a:prstGeom prst="rect">
                <a:avLst/>
              </a:prstGeom>
              <a:noFill/>
              <a:ln w="9525">
                <a:noFill/>
                <a:miter lim="800000"/>
                <a:headEnd/>
                <a:tailEnd/>
              </a:ln>
            </p:spPr>
          </p:pic>
          <p:pic>
            <p:nvPicPr>
              <p:cNvPr id="81967" name="Picture 2"/>
              <p:cNvPicPr>
                <a:picLocks noChangeAspect="1" noChangeArrowheads="1"/>
              </p:cNvPicPr>
              <p:nvPr/>
            </p:nvPicPr>
            <p:blipFill>
              <a:blip r:embed="rId69" cstate="print"/>
              <a:srcRect l="12625" t="27333" r="43999" b="26889"/>
              <a:stretch>
                <a:fillRect/>
              </a:stretch>
            </p:blipFill>
            <p:spPr bwMode="auto">
              <a:xfrm>
                <a:off x="-1005987" y="5664827"/>
                <a:ext cx="748063" cy="371590"/>
              </a:xfrm>
              <a:prstGeom prst="rect">
                <a:avLst/>
              </a:prstGeom>
              <a:noFill/>
              <a:ln w="9525">
                <a:noFill/>
                <a:miter lim="800000"/>
                <a:headEnd/>
                <a:tailEnd/>
              </a:ln>
            </p:spPr>
          </p:pic>
          <p:pic>
            <p:nvPicPr>
              <p:cNvPr id="81968" name="Picture 39"/>
              <p:cNvPicPr>
                <a:picLocks noChangeAspect="1" noChangeArrowheads="1"/>
              </p:cNvPicPr>
              <p:nvPr/>
            </p:nvPicPr>
            <p:blipFill>
              <a:blip r:embed="rId70" cstate="print"/>
              <a:srcRect l="50000" t="22054" r="19069" b="16811"/>
              <a:stretch>
                <a:fillRect/>
              </a:stretch>
            </p:blipFill>
            <p:spPr bwMode="auto">
              <a:xfrm>
                <a:off x="-1007931" y="6035345"/>
                <a:ext cx="753710" cy="505905"/>
              </a:xfrm>
              <a:prstGeom prst="rect">
                <a:avLst/>
              </a:prstGeom>
              <a:noFill/>
              <a:ln w="9525">
                <a:noFill/>
                <a:miter lim="800000"/>
                <a:headEnd/>
                <a:tailEnd/>
              </a:ln>
            </p:spPr>
          </p:pic>
          <p:pic>
            <p:nvPicPr>
              <p:cNvPr id="81969" name="Picture 8" descr="http://www.niaid.nih.gov/SiteCollectionImages/topics/hivaids/HIVvaccineResearch.jpg"/>
              <p:cNvPicPr>
                <a:picLocks noChangeAspect="1" noChangeArrowheads="1"/>
              </p:cNvPicPr>
              <p:nvPr/>
            </p:nvPicPr>
            <p:blipFill>
              <a:blip r:embed="rId71" cstate="print"/>
              <a:srcRect/>
              <a:stretch>
                <a:fillRect/>
              </a:stretch>
            </p:blipFill>
            <p:spPr bwMode="auto">
              <a:xfrm>
                <a:off x="-237792" y="1293730"/>
                <a:ext cx="803970" cy="438497"/>
              </a:xfrm>
              <a:prstGeom prst="rect">
                <a:avLst/>
              </a:prstGeom>
              <a:noFill/>
              <a:ln w="9525">
                <a:noFill/>
                <a:miter lim="800000"/>
                <a:headEnd/>
                <a:tailEnd/>
              </a:ln>
            </p:spPr>
          </p:pic>
          <p:pic>
            <p:nvPicPr>
              <p:cNvPr id="81970" name="Picture 71"/>
              <p:cNvPicPr>
                <a:picLocks noChangeAspect="1" noChangeArrowheads="1"/>
              </p:cNvPicPr>
              <p:nvPr/>
            </p:nvPicPr>
            <p:blipFill>
              <a:blip r:embed="rId72" cstate="print"/>
              <a:srcRect/>
              <a:stretch>
                <a:fillRect/>
              </a:stretch>
            </p:blipFill>
            <p:spPr bwMode="auto">
              <a:xfrm>
                <a:off x="-237792" y="1731917"/>
                <a:ext cx="815028" cy="258763"/>
              </a:xfrm>
              <a:prstGeom prst="rect">
                <a:avLst/>
              </a:prstGeom>
              <a:noFill/>
              <a:ln w="9525">
                <a:noFill/>
                <a:miter lim="800000"/>
                <a:headEnd/>
                <a:tailEnd/>
              </a:ln>
            </p:spPr>
          </p:pic>
          <p:pic>
            <p:nvPicPr>
              <p:cNvPr id="81971" name="Picture 69"/>
              <p:cNvPicPr>
                <a:picLocks noChangeAspect="1" noChangeArrowheads="1"/>
              </p:cNvPicPr>
              <p:nvPr/>
            </p:nvPicPr>
            <p:blipFill>
              <a:blip r:embed="rId73" cstate="print"/>
              <a:srcRect/>
              <a:stretch>
                <a:fillRect/>
              </a:stretch>
            </p:blipFill>
            <p:spPr bwMode="auto">
              <a:xfrm>
                <a:off x="-237792" y="1969021"/>
                <a:ext cx="815028" cy="540882"/>
              </a:xfrm>
              <a:prstGeom prst="rect">
                <a:avLst/>
              </a:prstGeom>
              <a:noFill/>
              <a:ln w="9525">
                <a:noFill/>
                <a:miter lim="800000"/>
                <a:headEnd/>
                <a:tailEnd/>
              </a:ln>
            </p:spPr>
          </p:pic>
          <p:pic>
            <p:nvPicPr>
              <p:cNvPr id="81972" name="Picture 15"/>
              <p:cNvPicPr>
                <a:picLocks noChangeAspect="1" noChangeArrowheads="1"/>
              </p:cNvPicPr>
              <p:nvPr/>
            </p:nvPicPr>
            <p:blipFill>
              <a:blip r:embed="rId74" cstate="print"/>
              <a:srcRect/>
              <a:stretch>
                <a:fillRect/>
              </a:stretch>
            </p:blipFill>
            <p:spPr bwMode="auto">
              <a:xfrm>
                <a:off x="-243211" y="2492654"/>
                <a:ext cx="817900" cy="604131"/>
              </a:xfrm>
              <a:prstGeom prst="rect">
                <a:avLst/>
              </a:prstGeom>
              <a:noFill/>
              <a:ln w="9525">
                <a:noFill/>
                <a:miter lim="800000"/>
                <a:headEnd/>
                <a:tailEnd/>
              </a:ln>
            </p:spPr>
          </p:pic>
          <p:pic>
            <p:nvPicPr>
              <p:cNvPr id="81973" name="Picture 39"/>
              <p:cNvPicPr>
                <a:picLocks noChangeAspect="1" noChangeArrowheads="1"/>
              </p:cNvPicPr>
              <p:nvPr/>
            </p:nvPicPr>
            <p:blipFill>
              <a:blip r:embed="rId75" cstate="print"/>
              <a:srcRect/>
              <a:stretch>
                <a:fillRect/>
              </a:stretch>
            </p:blipFill>
            <p:spPr bwMode="auto">
              <a:xfrm>
                <a:off x="210099" y="6072686"/>
                <a:ext cx="332365" cy="468564"/>
              </a:xfrm>
              <a:prstGeom prst="rect">
                <a:avLst/>
              </a:prstGeom>
              <a:noFill/>
              <a:ln w="9525">
                <a:noFill/>
                <a:miter lim="800000"/>
                <a:headEnd/>
                <a:tailEnd/>
              </a:ln>
            </p:spPr>
          </p:pic>
          <p:pic>
            <p:nvPicPr>
              <p:cNvPr id="81974" name="Picture 40"/>
              <p:cNvPicPr>
                <a:picLocks noChangeAspect="1" noChangeArrowheads="1"/>
              </p:cNvPicPr>
              <p:nvPr/>
            </p:nvPicPr>
            <p:blipFill>
              <a:blip r:embed="rId76" cstate="print"/>
              <a:srcRect/>
              <a:stretch>
                <a:fillRect/>
              </a:stretch>
            </p:blipFill>
            <p:spPr bwMode="auto">
              <a:xfrm>
                <a:off x="-258616" y="6072686"/>
                <a:ext cx="468691" cy="468564"/>
              </a:xfrm>
              <a:prstGeom prst="rect">
                <a:avLst/>
              </a:prstGeom>
              <a:noFill/>
              <a:ln w="9525">
                <a:noFill/>
                <a:miter lim="800000"/>
                <a:headEnd/>
                <a:tailEnd/>
              </a:ln>
            </p:spPr>
          </p:pic>
          <p:pic>
            <p:nvPicPr>
              <p:cNvPr id="81975" name="Picture 7"/>
              <p:cNvPicPr>
                <a:picLocks noChangeAspect="1" noChangeArrowheads="1"/>
              </p:cNvPicPr>
              <p:nvPr/>
            </p:nvPicPr>
            <p:blipFill>
              <a:blip r:embed="rId77" cstate="print"/>
              <a:srcRect l="10138" t="15495" r="5862" b="33241"/>
              <a:stretch>
                <a:fillRect/>
              </a:stretch>
            </p:blipFill>
            <p:spPr bwMode="auto">
              <a:xfrm>
                <a:off x="-257284" y="5178079"/>
                <a:ext cx="782921" cy="283630"/>
              </a:xfrm>
              <a:prstGeom prst="rect">
                <a:avLst/>
              </a:prstGeom>
              <a:noFill/>
              <a:ln w="9525">
                <a:noFill/>
                <a:miter lim="800000"/>
                <a:headEnd/>
                <a:tailEnd/>
              </a:ln>
            </p:spPr>
          </p:pic>
          <p:pic>
            <p:nvPicPr>
              <p:cNvPr id="81976" name="Picture 51"/>
              <p:cNvPicPr>
                <a:picLocks noChangeAspect="1" noChangeArrowheads="1"/>
              </p:cNvPicPr>
              <p:nvPr/>
            </p:nvPicPr>
            <p:blipFill>
              <a:blip r:embed="rId78" cstate="print"/>
              <a:srcRect/>
              <a:stretch>
                <a:fillRect/>
              </a:stretch>
            </p:blipFill>
            <p:spPr bwMode="auto">
              <a:xfrm>
                <a:off x="-257284" y="4612371"/>
                <a:ext cx="780194" cy="565708"/>
              </a:xfrm>
              <a:prstGeom prst="rect">
                <a:avLst/>
              </a:prstGeom>
              <a:noFill/>
              <a:ln w="9525">
                <a:noFill/>
                <a:miter lim="800000"/>
                <a:headEnd/>
                <a:tailEnd/>
              </a:ln>
            </p:spPr>
          </p:pic>
          <p:grpSp>
            <p:nvGrpSpPr>
              <p:cNvPr id="82003" name="Group 118"/>
              <p:cNvGrpSpPr>
                <a:grpSpLocks/>
              </p:cNvGrpSpPr>
              <p:nvPr/>
            </p:nvGrpSpPr>
            <p:grpSpPr bwMode="auto">
              <a:xfrm>
                <a:off x="-243211" y="3096785"/>
                <a:ext cx="770474" cy="482210"/>
                <a:chOff x="5738199" y="1736840"/>
                <a:chExt cx="770474" cy="482210"/>
              </a:xfrm>
            </p:grpSpPr>
            <p:pic>
              <p:nvPicPr>
                <p:cNvPr id="81981" name="Picture 67"/>
                <p:cNvPicPr>
                  <a:picLocks noChangeAspect="1" noChangeArrowheads="1"/>
                </p:cNvPicPr>
                <p:nvPr/>
              </p:nvPicPr>
              <p:blipFill>
                <a:blip r:embed="rId79" cstate="print"/>
                <a:srcRect l="14375" t="64896" r="65750" b="9331"/>
                <a:stretch>
                  <a:fillRect/>
                </a:stretch>
              </p:blipFill>
              <p:spPr bwMode="auto">
                <a:xfrm>
                  <a:off x="5738199" y="1945345"/>
                  <a:ext cx="386533" cy="273705"/>
                </a:xfrm>
                <a:prstGeom prst="rect">
                  <a:avLst/>
                </a:prstGeom>
                <a:noFill/>
                <a:ln w="9525">
                  <a:noFill/>
                  <a:miter lim="800000"/>
                  <a:headEnd/>
                  <a:tailEnd/>
                </a:ln>
              </p:spPr>
            </p:pic>
            <p:pic>
              <p:nvPicPr>
                <p:cNvPr id="81982" name="Picture 42"/>
                <p:cNvPicPr>
                  <a:picLocks noChangeAspect="1" noChangeArrowheads="1"/>
                </p:cNvPicPr>
                <p:nvPr/>
              </p:nvPicPr>
              <p:blipFill>
                <a:blip r:embed="rId80" cstate="print"/>
                <a:srcRect/>
                <a:stretch>
                  <a:fillRect/>
                </a:stretch>
              </p:blipFill>
              <p:spPr bwMode="auto">
                <a:xfrm>
                  <a:off x="5913048" y="1736840"/>
                  <a:ext cx="324479" cy="215926"/>
                </a:xfrm>
                <a:prstGeom prst="rect">
                  <a:avLst/>
                </a:prstGeom>
                <a:noFill/>
                <a:ln w="9525">
                  <a:noFill/>
                  <a:miter lim="800000"/>
                  <a:headEnd/>
                  <a:tailEnd/>
                </a:ln>
              </p:spPr>
            </p:pic>
            <p:pic>
              <p:nvPicPr>
                <p:cNvPr id="81983" name="Picture 43"/>
                <p:cNvPicPr>
                  <a:picLocks noChangeAspect="1" noChangeArrowheads="1"/>
                </p:cNvPicPr>
                <p:nvPr/>
              </p:nvPicPr>
              <p:blipFill>
                <a:blip r:embed="rId81" cstate="print"/>
                <a:srcRect/>
                <a:stretch>
                  <a:fillRect/>
                </a:stretch>
              </p:blipFill>
              <p:spPr bwMode="auto">
                <a:xfrm>
                  <a:off x="6089471" y="1864512"/>
                  <a:ext cx="324479" cy="215926"/>
                </a:xfrm>
                <a:prstGeom prst="rect">
                  <a:avLst/>
                </a:prstGeom>
                <a:noFill/>
                <a:ln w="9525">
                  <a:noFill/>
                  <a:miter lim="800000"/>
                  <a:headEnd/>
                  <a:tailEnd/>
                </a:ln>
              </p:spPr>
            </p:pic>
            <p:pic>
              <p:nvPicPr>
                <p:cNvPr id="81984" name="Picture 44"/>
                <p:cNvPicPr>
                  <a:picLocks noChangeAspect="1" noChangeArrowheads="1"/>
                </p:cNvPicPr>
                <p:nvPr/>
              </p:nvPicPr>
              <p:blipFill>
                <a:blip r:embed="rId82" cstate="print"/>
                <a:srcRect/>
                <a:stretch>
                  <a:fillRect/>
                </a:stretch>
              </p:blipFill>
              <p:spPr bwMode="auto">
                <a:xfrm>
                  <a:off x="6195941" y="2006553"/>
                  <a:ext cx="312732" cy="212496"/>
                </a:xfrm>
                <a:prstGeom prst="rect">
                  <a:avLst/>
                </a:prstGeom>
                <a:noFill/>
                <a:ln w="9525">
                  <a:noFill/>
                  <a:miter lim="800000"/>
                  <a:headEnd/>
                  <a:tailEnd/>
                </a:ln>
              </p:spPr>
            </p:pic>
          </p:grpSp>
          <p:pic>
            <p:nvPicPr>
              <p:cNvPr id="81978" name="Picture 119"/>
              <p:cNvPicPr>
                <a:picLocks noChangeAspect="1"/>
              </p:cNvPicPr>
              <p:nvPr/>
            </p:nvPicPr>
            <p:blipFill>
              <a:blip r:embed="rId83" cstate="print"/>
              <a:srcRect b="5707"/>
              <a:stretch>
                <a:fillRect/>
              </a:stretch>
            </p:blipFill>
            <p:spPr bwMode="auto">
              <a:xfrm>
                <a:off x="-258616" y="5461709"/>
                <a:ext cx="807721" cy="610977"/>
              </a:xfrm>
              <a:prstGeom prst="rect">
                <a:avLst/>
              </a:prstGeom>
              <a:noFill/>
              <a:ln w="9525">
                <a:noFill/>
                <a:miter lim="800000"/>
                <a:headEnd/>
                <a:tailEnd/>
              </a:ln>
            </p:spPr>
          </p:pic>
          <p:pic>
            <p:nvPicPr>
              <p:cNvPr id="81979" name="Picture 46"/>
              <p:cNvPicPr>
                <a:picLocks noChangeAspect="1" noChangeArrowheads="1"/>
              </p:cNvPicPr>
              <p:nvPr/>
            </p:nvPicPr>
            <p:blipFill>
              <a:blip r:embed="rId84" cstate="print"/>
              <a:srcRect/>
              <a:stretch>
                <a:fillRect/>
              </a:stretch>
            </p:blipFill>
            <p:spPr bwMode="auto">
              <a:xfrm>
                <a:off x="-253526" y="3996316"/>
                <a:ext cx="772677" cy="616055"/>
              </a:xfrm>
              <a:prstGeom prst="rect">
                <a:avLst/>
              </a:prstGeom>
              <a:noFill/>
              <a:ln w="9525">
                <a:noFill/>
                <a:miter lim="800000"/>
                <a:headEnd/>
                <a:tailEnd/>
              </a:ln>
            </p:spPr>
          </p:pic>
          <p:pic>
            <p:nvPicPr>
              <p:cNvPr id="81980" name="Picture 57"/>
              <p:cNvPicPr>
                <a:picLocks noChangeAspect="1" noChangeArrowheads="1"/>
              </p:cNvPicPr>
              <p:nvPr/>
            </p:nvPicPr>
            <p:blipFill>
              <a:blip r:embed="rId85" cstate="print"/>
              <a:srcRect/>
              <a:stretch>
                <a:fillRect/>
              </a:stretch>
            </p:blipFill>
            <p:spPr bwMode="auto">
              <a:xfrm>
                <a:off x="-247565" y="3580244"/>
                <a:ext cx="770475" cy="395215"/>
              </a:xfrm>
              <a:prstGeom prst="rect">
                <a:avLst/>
              </a:prstGeom>
              <a:noFill/>
              <a:ln w="9525">
                <a:noFill/>
                <a:miter lim="800000"/>
                <a:headEnd/>
                <a:tailEnd/>
              </a:ln>
            </p:spPr>
          </p:pic>
        </p:grpSp>
      </p:grpSp>
      <p:sp>
        <p:nvSpPr>
          <p:cNvPr id="159" name="TextBox 25"/>
          <p:cNvSpPr txBox="1">
            <a:spLocks noChangeArrowheads="1"/>
          </p:cNvSpPr>
          <p:nvPr/>
        </p:nvSpPr>
        <p:spPr bwMode="auto">
          <a:xfrm>
            <a:off x="7620000" y="990600"/>
            <a:ext cx="1447800" cy="1754188"/>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2400" b="1">
                <a:solidFill>
                  <a:srgbClr val="FF0000"/>
                </a:solidFill>
                <a:latin typeface="Arial Narrow" pitchFamily="34" charset="0"/>
                <a:cs typeface="Arial" pitchFamily="34" charset="0"/>
              </a:rPr>
              <a:t>2012+</a:t>
            </a:r>
          </a:p>
          <a:p>
            <a:pPr algn="ctr" fontAlgn="base">
              <a:lnSpc>
                <a:spcPct val="150000"/>
              </a:lnSpc>
              <a:spcBef>
                <a:spcPct val="0"/>
              </a:spcBef>
              <a:spcAft>
                <a:spcPct val="0"/>
              </a:spcAft>
            </a:pPr>
            <a:r>
              <a:rPr kumimoji="0" lang="en-US" altLang="ja-JP" sz="2400" b="1">
                <a:solidFill>
                  <a:srgbClr val="FF0000"/>
                </a:solidFill>
                <a:latin typeface="Arial Narrow" pitchFamily="34" charset="0"/>
                <a:cs typeface="Arial" pitchFamily="34" charset="0"/>
              </a:rPr>
              <a:t>3</a:t>
            </a:r>
            <a:r>
              <a:rPr kumimoji="0" lang="en-US" altLang="ja-JP" sz="2400" b="1" baseline="30000">
                <a:solidFill>
                  <a:srgbClr val="FF0000"/>
                </a:solidFill>
                <a:latin typeface="Arial Narrow" pitchFamily="34" charset="0"/>
                <a:cs typeface="Arial" pitchFamily="34" charset="0"/>
              </a:rPr>
              <a:t>rd</a:t>
            </a:r>
            <a:r>
              <a:rPr kumimoji="0" lang="en-US" altLang="ja-JP" sz="2400" b="1">
                <a:solidFill>
                  <a:srgbClr val="FF0000"/>
                </a:solidFill>
                <a:latin typeface="Arial Narrow" pitchFamily="34" charset="0"/>
                <a:cs typeface="Arial" pitchFamily="34" charset="0"/>
              </a:rPr>
              <a:t> Gen.</a:t>
            </a:r>
          </a:p>
          <a:p>
            <a:pPr algn="ctr" fontAlgn="base">
              <a:lnSpc>
                <a:spcPct val="150000"/>
              </a:lnSpc>
              <a:spcBef>
                <a:spcPct val="0"/>
              </a:spcBef>
              <a:spcAft>
                <a:spcPct val="0"/>
              </a:spcAft>
            </a:pPr>
            <a:r>
              <a:rPr kumimoji="0" lang="en-US" altLang="ja-JP" sz="2400" b="1">
                <a:solidFill>
                  <a:srgbClr val="FF0000"/>
                </a:solidFill>
                <a:latin typeface="Arial Narrow" pitchFamily="34" charset="0"/>
                <a:cs typeface="Arial" pitchFamily="34" charset="0"/>
              </a:rPr>
              <a:t>HAART</a:t>
            </a:r>
          </a:p>
        </p:txBody>
      </p:sp>
      <p:grpSp>
        <p:nvGrpSpPr>
          <p:cNvPr id="82005" name="Group 4"/>
          <p:cNvGrpSpPr>
            <a:grpSpLocks/>
          </p:cNvGrpSpPr>
          <p:nvPr/>
        </p:nvGrpSpPr>
        <p:grpSpPr bwMode="auto">
          <a:xfrm>
            <a:off x="314325" y="990600"/>
            <a:ext cx="1514475" cy="5645150"/>
            <a:chOff x="197655" y="990600"/>
            <a:chExt cx="1515189" cy="5644435"/>
          </a:xfrm>
        </p:grpSpPr>
        <p:sp>
          <p:nvSpPr>
            <p:cNvPr id="81932" name="TextBox 9"/>
            <p:cNvSpPr txBox="1">
              <a:spLocks noChangeArrowheads="1"/>
            </p:cNvSpPr>
            <p:nvPr/>
          </p:nvSpPr>
          <p:spPr bwMode="auto">
            <a:xfrm>
              <a:off x="228600" y="990600"/>
              <a:ext cx="1447800" cy="575799"/>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2400" b="1">
                  <a:solidFill>
                    <a:srgbClr val="BC008B"/>
                  </a:solidFill>
                  <a:latin typeface="Arial Narrow" pitchFamily="34" charset="0"/>
                  <a:cs typeface="Arial" pitchFamily="34" charset="0"/>
                </a:rPr>
                <a:t>1930-1980</a:t>
              </a:r>
            </a:p>
          </p:txBody>
        </p:sp>
        <p:grpSp>
          <p:nvGrpSpPr>
            <p:cNvPr id="82007" name="Group 135"/>
            <p:cNvGrpSpPr>
              <a:grpSpLocks/>
            </p:cNvGrpSpPr>
            <p:nvPr/>
          </p:nvGrpSpPr>
          <p:grpSpPr bwMode="auto">
            <a:xfrm>
              <a:off x="197655" y="1533335"/>
              <a:ext cx="757626" cy="4777616"/>
              <a:chOff x="11322855" y="-2174268"/>
              <a:chExt cx="757626" cy="4777616"/>
            </a:xfrm>
          </p:grpSpPr>
          <p:pic>
            <p:nvPicPr>
              <p:cNvPr id="81946" name="Picture 11"/>
              <p:cNvPicPr>
                <a:picLocks noChangeAspect="1" noChangeArrowheads="1"/>
              </p:cNvPicPr>
              <p:nvPr/>
            </p:nvPicPr>
            <p:blipFill>
              <a:blip r:embed="rId86" cstate="print"/>
              <a:srcRect/>
              <a:stretch>
                <a:fillRect/>
              </a:stretch>
            </p:blipFill>
            <p:spPr bwMode="auto">
              <a:xfrm>
                <a:off x="11329127" y="114071"/>
                <a:ext cx="751354" cy="531857"/>
              </a:xfrm>
              <a:prstGeom prst="rect">
                <a:avLst/>
              </a:prstGeom>
              <a:noFill/>
              <a:ln w="9525">
                <a:noFill/>
                <a:miter lim="800000"/>
                <a:headEnd/>
                <a:tailEnd/>
              </a:ln>
            </p:spPr>
          </p:pic>
          <p:grpSp>
            <p:nvGrpSpPr>
              <p:cNvPr id="82008" name="Group 137"/>
              <p:cNvGrpSpPr>
                <a:grpSpLocks/>
              </p:cNvGrpSpPr>
              <p:nvPr/>
            </p:nvGrpSpPr>
            <p:grpSpPr bwMode="auto">
              <a:xfrm>
                <a:off x="11322855" y="-2174268"/>
                <a:ext cx="757626" cy="4777616"/>
                <a:chOff x="9251438" y="-3668966"/>
                <a:chExt cx="757626" cy="4777616"/>
              </a:xfrm>
            </p:grpSpPr>
            <p:pic>
              <p:nvPicPr>
                <p:cNvPr id="81948" name="Picture 14"/>
                <p:cNvPicPr>
                  <a:picLocks noChangeAspect="1" noChangeArrowheads="1"/>
                </p:cNvPicPr>
                <p:nvPr/>
              </p:nvPicPr>
              <p:blipFill>
                <a:blip r:embed="rId87" cstate="print"/>
                <a:srcRect/>
                <a:stretch>
                  <a:fillRect/>
                </a:stretch>
              </p:blipFill>
              <p:spPr bwMode="auto">
                <a:xfrm>
                  <a:off x="9253723" y="-3668966"/>
                  <a:ext cx="753842" cy="501648"/>
                </a:xfrm>
                <a:prstGeom prst="rect">
                  <a:avLst/>
                </a:prstGeom>
                <a:noFill/>
                <a:ln w="9525">
                  <a:noFill/>
                  <a:miter lim="800000"/>
                  <a:headEnd/>
                  <a:tailEnd/>
                </a:ln>
              </p:spPr>
            </p:pic>
            <p:pic>
              <p:nvPicPr>
                <p:cNvPr id="81949" name="Picture 2"/>
                <p:cNvPicPr>
                  <a:picLocks noChangeAspect="1" noChangeArrowheads="1"/>
                </p:cNvPicPr>
                <p:nvPr/>
              </p:nvPicPr>
              <p:blipFill>
                <a:blip r:embed="rId88" cstate="print"/>
                <a:srcRect/>
                <a:stretch>
                  <a:fillRect/>
                </a:stretch>
              </p:blipFill>
              <p:spPr bwMode="auto">
                <a:xfrm>
                  <a:off x="9251438" y="-3167318"/>
                  <a:ext cx="756127" cy="513905"/>
                </a:xfrm>
                <a:prstGeom prst="rect">
                  <a:avLst/>
                </a:prstGeom>
                <a:noFill/>
                <a:ln w="9525">
                  <a:noFill/>
                  <a:miter lim="800000"/>
                  <a:headEnd/>
                  <a:tailEnd/>
                </a:ln>
              </p:spPr>
            </p:pic>
            <p:pic>
              <p:nvPicPr>
                <p:cNvPr id="81950" name="Picture 13"/>
                <p:cNvPicPr>
                  <a:picLocks noChangeAspect="1" noChangeArrowheads="1"/>
                </p:cNvPicPr>
                <p:nvPr/>
              </p:nvPicPr>
              <p:blipFill>
                <a:blip r:embed="rId89" cstate="print"/>
                <a:srcRect/>
                <a:stretch>
                  <a:fillRect/>
                </a:stretch>
              </p:blipFill>
              <p:spPr bwMode="auto">
                <a:xfrm>
                  <a:off x="9253723" y="-2653413"/>
                  <a:ext cx="753842" cy="409695"/>
                </a:xfrm>
                <a:prstGeom prst="rect">
                  <a:avLst/>
                </a:prstGeom>
                <a:noFill/>
                <a:ln w="9525">
                  <a:noFill/>
                  <a:miter lim="800000"/>
                  <a:headEnd/>
                  <a:tailEnd/>
                </a:ln>
              </p:spPr>
            </p:pic>
            <p:pic>
              <p:nvPicPr>
                <p:cNvPr id="81951" name="Picture 7"/>
                <p:cNvPicPr>
                  <a:picLocks noChangeAspect="1" noChangeArrowheads="1"/>
                </p:cNvPicPr>
                <p:nvPr/>
              </p:nvPicPr>
              <p:blipFill>
                <a:blip r:embed="rId90" cstate="print"/>
                <a:srcRect/>
                <a:stretch>
                  <a:fillRect/>
                </a:stretch>
              </p:blipFill>
              <p:spPr bwMode="auto">
                <a:xfrm>
                  <a:off x="9257709" y="-2243718"/>
                  <a:ext cx="751354" cy="858690"/>
                </a:xfrm>
                <a:prstGeom prst="rect">
                  <a:avLst/>
                </a:prstGeom>
                <a:noFill/>
                <a:ln w="9525">
                  <a:noFill/>
                  <a:miter lim="800000"/>
                  <a:headEnd/>
                  <a:tailEnd/>
                </a:ln>
              </p:spPr>
            </p:pic>
            <p:pic>
              <p:nvPicPr>
                <p:cNvPr id="81952" name="Picture 8"/>
                <p:cNvPicPr>
                  <a:picLocks noChangeAspect="1" noChangeArrowheads="1"/>
                </p:cNvPicPr>
                <p:nvPr/>
              </p:nvPicPr>
              <p:blipFill>
                <a:blip r:embed="rId91" cstate="print"/>
                <a:srcRect b="15465"/>
                <a:stretch>
                  <a:fillRect/>
                </a:stretch>
              </p:blipFill>
              <p:spPr bwMode="auto">
                <a:xfrm>
                  <a:off x="9251438" y="-366818"/>
                  <a:ext cx="757626" cy="896645"/>
                </a:xfrm>
                <a:prstGeom prst="rect">
                  <a:avLst/>
                </a:prstGeom>
                <a:noFill/>
                <a:ln w="9525">
                  <a:noFill/>
                  <a:miter lim="800000"/>
                  <a:headEnd/>
                  <a:tailEnd/>
                </a:ln>
              </p:spPr>
            </p:pic>
            <p:pic>
              <p:nvPicPr>
                <p:cNvPr id="81953" name="Picture 12"/>
                <p:cNvPicPr>
                  <a:picLocks noChangeAspect="1" noChangeArrowheads="1"/>
                </p:cNvPicPr>
                <p:nvPr/>
              </p:nvPicPr>
              <p:blipFill>
                <a:blip r:embed="rId92" cstate="print"/>
                <a:srcRect/>
                <a:stretch>
                  <a:fillRect/>
                </a:stretch>
              </p:blipFill>
              <p:spPr bwMode="auto">
                <a:xfrm>
                  <a:off x="9253723" y="-848770"/>
                  <a:ext cx="755341" cy="485576"/>
                </a:xfrm>
                <a:prstGeom prst="rect">
                  <a:avLst/>
                </a:prstGeom>
                <a:noFill/>
                <a:ln w="9525">
                  <a:noFill/>
                  <a:miter lim="800000"/>
                  <a:headEnd/>
                  <a:tailEnd/>
                </a:ln>
              </p:spPr>
            </p:pic>
            <p:pic>
              <p:nvPicPr>
                <p:cNvPr id="81954" name="Picture 5"/>
                <p:cNvPicPr>
                  <a:picLocks noChangeAspect="1" noChangeArrowheads="1"/>
                </p:cNvPicPr>
                <p:nvPr/>
              </p:nvPicPr>
              <p:blipFill>
                <a:blip r:embed="rId93" cstate="print"/>
                <a:srcRect/>
                <a:stretch>
                  <a:fillRect/>
                </a:stretch>
              </p:blipFill>
              <p:spPr bwMode="auto">
                <a:xfrm>
                  <a:off x="9251438" y="529827"/>
                  <a:ext cx="757626" cy="578823"/>
                </a:xfrm>
                <a:prstGeom prst="rect">
                  <a:avLst/>
                </a:prstGeom>
                <a:noFill/>
                <a:ln w="9525">
                  <a:noFill/>
                  <a:miter lim="800000"/>
                  <a:headEnd/>
                  <a:tailEnd/>
                </a:ln>
              </p:spPr>
            </p:pic>
          </p:grpSp>
        </p:grpSp>
        <p:grpSp>
          <p:nvGrpSpPr>
            <p:cNvPr id="82012" name="Group 3"/>
            <p:cNvGrpSpPr>
              <a:grpSpLocks/>
            </p:cNvGrpSpPr>
            <p:nvPr/>
          </p:nvGrpSpPr>
          <p:grpSpPr bwMode="auto">
            <a:xfrm>
              <a:off x="949476" y="1533335"/>
              <a:ext cx="763368" cy="5101700"/>
              <a:chOff x="949476" y="1533335"/>
              <a:chExt cx="763368" cy="5101700"/>
            </a:xfrm>
          </p:grpSpPr>
          <p:grpSp>
            <p:nvGrpSpPr>
              <p:cNvPr id="82013" name="Group 2"/>
              <p:cNvGrpSpPr>
                <a:grpSpLocks/>
              </p:cNvGrpSpPr>
              <p:nvPr/>
            </p:nvGrpSpPr>
            <p:grpSpPr bwMode="auto">
              <a:xfrm>
                <a:off x="949476" y="1533335"/>
                <a:ext cx="763368" cy="5101700"/>
                <a:chOff x="949476" y="1533335"/>
                <a:chExt cx="763368" cy="5101700"/>
              </a:xfrm>
            </p:grpSpPr>
            <p:grpSp>
              <p:nvGrpSpPr>
                <p:cNvPr id="82016" name="Group 1"/>
                <p:cNvGrpSpPr>
                  <a:grpSpLocks/>
                </p:cNvGrpSpPr>
                <p:nvPr/>
              </p:nvGrpSpPr>
              <p:grpSpPr bwMode="auto">
                <a:xfrm>
                  <a:off x="949476" y="2012090"/>
                  <a:ext cx="763368" cy="4622945"/>
                  <a:chOff x="949476" y="2012090"/>
                  <a:chExt cx="763368" cy="4622945"/>
                </a:xfrm>
              </p:grpSpPr>
              <p:grpSp>
                <p:nvGrpSpPr>
                  <p:cNvPr id="82017" name="Group 148"/>
                  <p:cNvGrpSpPr>
                    <a:grpSpLocks/>
                  </p:cNvGrpSpPr>
                  <p:nvPr/>
                </p:nvGrpSpPr>
                <p:grpSpPr bwMode="auto">
                  <a:xfrm>
                    <a:off x="949476" y="3084922"/>
                    <a:ext cx="763368" cy="3550113"/>
                    <a:chOff x="9121354" y="1070157"/>
                    <a:chExt cx="763368" cy="3550113"/>
                  </a:xfrm>
                </p:grpSpPr>
                <p:pic>
                  <p:nvPicPr>
                    <p:cNvPr id="81941" name="Picture 5"/>
                    <p:cNvPicPr>
                      <a:picLocks noChangeAspect="1" noChangeArrowheads="1"/>
                    </p:cNvPicPr>
                    <p:nvPr/>
                  </p:nvPicPr>
                  <p:blipFill>
                    <a:blip r:embed="rId94" cstate="print"/>
                    <a:srcRect/>
                    <a:stretch>
                      <a:fillRect/>
                    </a:stretch>
                  </p:blipFill>
                  <p:spPr bwMode="auto">
                    <a:xfrm>
                      <a:off x="9127159" y="1070157"/>
                      <a:ext cx="757563" cy="506190"/>
                    </a:xfrm>
                    <a:prstGeom prst="rect">
                      <a:avLst/>
                    </a:prstGeom>
                    <a:noFill/>
                    <a:ln w="9525">
                      <a:noFill/>
                      <a:miter lim="800000"/>
                      <a:headEnd/>
                      <a:tailEnd/>
                    </a:ln>
                  </p:spPr>
                </p:pic>
                <p:pic>
                  <p:nvPicPr>
                    <p:cNvPr id="81942" name="Picture 3"/>
                    <p:cNvPicPr>
                      <a:picLocks noChangeAspect="1" noChangeArrowheads="1"/>
                    </p:cNvPicPr>
                    <p:nvPr/>
                  </p:nvPicPr>
                  <p:blipFill>
                    <a:blip r:embed="rId95" cstate="print"/>
                    <a:srcRect/>
                    <a:stretch>
                      <a:fillRect/>
                    </a:stretch>
                  </p:blipFill>
                  <p:spPr bwMode="auto">
                    <a:xfrm>
                      <a:off x="9127159" y="1549522"/>
                      <a:ext cx="757563" cy="514774"/>
                    </a:xfrm>
                    <a:prstGeom prst="rect">
                      <a:avLst/>
                    </a:prstGeom>
                    <a:noFill/>
                    <a:ln w="9525">
                      <a:noFill/>
                      <a:miter lim="800000"/>
                      <a:headEnd/>
                      <a:tailEnd/>
                    </a:ln>
                  </p:spPr>
                </p:pic>
                <p:pic>
                  <p:nvPicPr>
                    <p:cNvPr id="81943" name="Picture 6"/>
                    <p:cNvPicPr>
                      <a:picLocks noChangeAspect="1" noChangeArrowheads="1"/>
                    </p:cNvPicPr>
                    <p:nvPr/>
                  </p:nvPicPr>
                  <p:blipFill>
                    <a:blip r:embed="rId96" cstate="print"/>
                    <a:srcRect l="77414" t="31517" r="1379" b="22578"/>
                    <a:stretch>
                      <a:fillRect/>
                    </a:stretch>
                  </p:blipFill>
                  <p:spPr bwMode="auto">
                    <a:xfrm>
                      <a:off x="9130335" y="2064296"/>
                      <a:ext cx="745763" cy="908010"/>
                    </a:xfrm>
                    <a:prstGeom prst="rect">
                      <a:avLst/>
                    </a:prstGeom>
                    <a:noFill/>
                    <a:ln w="9525">
                      <a:noFill/>
                      <a:miter lim="800000"/>
                      <a:headEnd/>
                      <a:tailEnd/>
                    </a:ln>
                  </p:spPr>
                </p:pic>
                <p:pic>
                  <p:nvPicPr>
                    <p:cNvPr id="81944" name="Picture 2"/>
                    <p:cNvPicPr>
                      <a:picLocks noChangeAspect="1" noChangeArrowheads="1"/>
                    </p:cNvPicPr>
                    <p:nvPr/>
                  </p:nvPicPr>
                  <p:blipFill>
                    <a:blip r:embed="rId97" cstate="print"/>
                    <a:srcRect/>
                    <a:stretch>
                      <a:fillRect/>
                    </a:stretch>
                  </p:blipFill>
                  <p:spPr bwMode="auto">
                    <a:xfrm>
                      <a:off x="9121355" y="2972306"/>
                      <a:ext cx="757563" cy="491003"/>
                    </a:xfrm>
                    <a:prstGeom prst="rect">
                      <a:avLst/>
                    </a:prstGeom>
                    <a:noFill/>
                    <a:ln w="9525">
                      <a:noFill/>
                      <a:miter lim="800000"/>
                      <a:headEnd/>
                      <a:tailEnd/>
                    </a:ln>
                  </p:spPr>
                </p:pic>
                <p:pic>
                  <p:nvPicPr>
                    <p:cNvPr id="81945" name="Picture 7"/>
                    <p:cNvPicPr>
                      <a:picLocks noChangeAspect="1" noChangeArrowheads="1"/>
                    </p:cNvPicPr>
                    <p:nvPr/>
                  </p:nvPicPr>
                  <p:blipFill>
                    <a:blip r:embed="rId98" cstate="print"/>
                    <a:srcRect l="77725" t="18460" r="1689" b="24484"/>
                    <a:stretch>
                      <a:fillRect/>
                    </a:stretch>
                  </p:blipFill>
                  <p:spPr bwMode="auto">
                    <a:xfrm>
                      <a:off x="9121354" y="3461095"/>
                      <a:ext cx="754743" cy="1159175"/>
                    </a:xfrm>
                    <a:prstGeom prst="rect">
                      <a:avLst/>
                    </a:prstGeom>
                    <a:noFill/>
                    <a:ln w="9525">
                      <a:noFill/>
                      <a:miter lim="800000"/>
                      <a:headEnd/>
                      <a:tailEnd/>
                    </a:ln>
                  </p:spPr>
                </p:pic>
              </p:grpSp>
              <p:pic>
                <p:nvPicPr>
                  <p:cNvPr id="81940" name="Picture 4"/>
                  <p:cNvPicPr>
                    <a:picLocks noChangeAspect="1" noChangeArrowheads="1"/>
                  </p:cNvPicPr>
                  <p:nvPr/>
                </p:nvPicPr>
                <p:blipFill>
                  <a:blip r:embed="rId99" cstate="print"/>
                  <a:srcRect/>
                  <a:stretch>
                    <a:fillRect/>
                  </a:stretch>
                </p:blipFill>
                <p:spPr bwMode="auto">
                  <a:xfrm>
                    <a:off x="961164" y="2012090"/>
                    <a:ext cx="748899" cy="682830"/>
                  </a:xfrm>
                  <a:prstGeom prst="rect">
                    <a:avLst/>
                  </a:prstGeom>
                  <a:noFill/>
                  <a:ln w="9525">
                    <a:noFill/>
                    <a:miter lim="800000"/>
                    <a:headEnd/>
                    <a:tailEnd/>
                  </a:ln>
                </p:spPr>
              </p:pic>
            </p:grpSp>
            <p:pic>
              <p:nvPicPr>
                <p:cNvPr id="81938" name="Picture 9"/>
                <p:cNvPicPr>
                  <a:picLocks noChangeAspect="1" noChangeArrowheads="1"/>
                </p:cNvPicPr>
                <p:nvPr/>
              </p:nvPicPr>
              <p:blipFill>
                <a:blip r:embed="rId100" cstate="print"/>
                <a:srcRect l="39307" t="2457" b="5156"/>
                <a:stretch>
                  <a:fillRect/>
                </a:stretch>
              </p:blipFill>
              <p:spPr bwMode="auto">
                <a:xfrm>
                  <a:off x="952500" y="1533335"/>
                  <a:ext cx="757563" cy="478754"/>
                </a:xfrm>
                <a:prstGeom prst="rect">
                  <a:avLst/>
                </a:prstGeom>
                <a:noFill/>
                <a:ln w="9525">
                  <a:noFill/>
                  <a:miter lim="800000"/>
                  <a:headEnd/>
                  <a:tailEnd/>
                </a:ln>
              </p:spPr>
            </p:pic>
          </p:grpSp>
          <p:pic>
            <p:nvPicPr>
              <p:cNvPr id="81936" name="Picture 3"/>
              <p:cNvPicPr>
                <a:picLocks noChangeAspect="1" noChangeArrowheads="1"/>
              </p:cNvPicPr>
              <p:nvPr/>
            </p:nvPicPr>
            <p:blipFill>
              <a:blip r:embed="rId101" cstate="print"/>
              <a:srcRect l="18539" r="7767"/>
              <a:stretch>
                <a:fillRect/>
              </a:stretch>
            </p:blipFill>
            <p:spPr bwMode="auto">
              <a:xfrm>
                <a:off x="949477" y="2694920"/>
                <a:ext cx="755233" cy="390002"/>
              </a:xfrm>
              <a:prstGeom prst="rect">
                <a:avLst/>
              </a:prstGeom>
              <a:noFill/>
              <a:ln w="9525">
                <a:noFill/>
                <a:miter lim="800000"/>
                <a:headEnd/>
                <a:tailEnd/>
              </a:ln>
            </p:spPr>
          </p:pic>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1000" fill="hold"/>
                                        <p:tgtEl>
                                          <p:spTgt spid="159"/>
                                        </p:tgtEl>
                                        <p:attrNameLst>
                                          <p:attrName>ppt_w</p:attrName>
                                        </p:attrNameLst>
                                      </p:cBhvr>
                                      <p:tavLst>
                                        <p:tav tm="0">
                                          <p:val>
                                            <p:fltVal val="0"/>
                                          </p:val>
                                        </p:tav>
                                        <p:tav tm="100000">
                                          <p:val>
                                            <p:strVal val="#ppt_w"/>
                                          </p:val>
                                        </p:tav>
                                      </p:tavLst>
                                    </p:anim>
                                    <p:anim calcmode="lin" valueType="num">
                                      <p:cBhvr>
                                        <p:cTn id="8" dur="1000" fill="hold"/>
                                        <p:tgtEl>
                                          <p:spTgt spid="159"/>
                                        </p:tgtEl>
                                        <p:attrNameLst>
                                          <p:attrName>ppt_h</p:attrName>
                                        </p:attrNameLst>
                                      </p:cBhvr>
                                      <p:tavLst>
                                        <p:tav tm="0">
                                          <p:val>
                                            <p:fltVal val="0"/>
                                          </p:val>
                                        </p:tav>
                                        <p:tav tm="100000">
                                          <p:val>
                                            <p:strVal val="#ppt_h"/>
                                          </p:val>
                                        </p:tav>
                                      </p:tavLst>
                                    </p:anim>
                                    <p:animEffect transition="in" filter="fade">
                                      <p:cBhvr>
                                        <p:cTn id="9"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l="20506" t="27701" r="29703" b="13870"/>
          <a:stretch>
            <a:fillRect/>
          </a:stretch>
        </p:blipFill>
        <p:spPr bwMode="auto">
          <a:xfrm>
            <a:off x="762000" y="2168525"/>
            <a:ext cx="7588250" cy="4384675"/>
          </a:xfrm>
          <a:prstGeom prst="rect">
            <a:avLst/>
          </a:prstGeom>
          <a:noFill/>
          <a:ln w="9525">
            <a:noFill/>
            <a:miter lim="800000"/>
            <a:headEnd/>
            <a:tailEnd/>
          </a:ln>
        </p:spPr>
      </p:pic>
      <p:sp>
        <p:nvSpPr>
          <p:cNvPr id="4" name="Text Box 11"/>
          <p:cNvSpPr txBox="1">
            <a:spLocks noChangeArrowheads="1"/>
          </p:cNvSpPr>
          <p:nvPr/>
        </p:nvSpPr>
        <p:spPr bwMode="auto">
          <a:xfrm>
            <a:off x="1371600" y="6356350"/>
            <a:ext cx="4846638" cy="276225"/>
          </a:xfrm>
          <a:prstGeom prst="rect">
            <a:avLst/>
          </a:prstGeom>
          <a:noFill/>
          <a:ln>
            <a:noFill/>
          </a:ln>
          <a:extLst>
            <a:ext uri="{909E8E84-426E-40DD-AFC4-6F175D3DCCD1}"/>
            <a:ext uri="{91240B29-F687-4F45-9708-019B960494DF}"/>
          </a:extLst>
        </p:spPr>
        <p:txBody>
          <a:bodyPr anchor="b">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defRPr/>
            </a:pPr>
            <a:r>
              <a:rPr kumimoji="0" lang="en-US" sz="1200" b="0" dirty="0" err="1" smtClean="0">
                <a:solidFill>
                  <a:srgbClr val="9BBB59">
                    <a:lumMod val="50000"/>
                  </a:srgbClr>
                </a:solidFill>
                <a:cs typeface="Arial" charset="0"/>
              </a:rPr>
              <a:t>Taiwo</a:t>
            </a:r>
            <a:r>
              <a:rPr kumimoji="0" lang="en-US" sz="1200" b="0" dirty="0" smtClean="0">
                <a:solidFill>
                  <a:srgbClr val="9BBB59">
                    <a:lumMod val="50000"/>
                  </a:srgbClr>
                </a:solidFill>
                <a:cs typeface="Arial" charset="0"/>
              </a:rPr>
              <a:t> B. CROI </a:t>
            </a:r>
            <a:r>
              <a:rPr kumimoji="0" lang="en-US" sz="1200" b="0" dirty="0">
                <a:solidFill>
                  <a:srgbClr val="9BBB59">
                    <a:lumMod val="50000"/>
                  </a:srgbClr>
                </a:solidFill>
                <a:cs typeface="Arial" charset="0"/>
              </a:rPr>
              <a:t>IAS 2011. </a:t>
            </a:r>
            <a:r>
              <a:rPr kumimoji="0" lang="en-US" sz="1200" b="0" dirty="0" smtClean="0">
                <a:solidFill>
                  <a:srgbClr val="9BBB59">
                    <a:lumMod val="50000"/>
                  </a:srgbClr>
                </a:solidFill>
                <a:cs typeface="Arial" charset="0"/>
              </a:rPr>
              <a:t>Abstract 551</a:t>
            </a:r>
            <a:endParaRPr kumimoji="0" lang="en-US" sz="1200" b="0" dirty="0">
              <a:solidFill>
                <a:srgbClr val="9BBB59">
                  <a:lumMod val="50000"/>
                </a:srgbClr>
              </a:solidFill>
              <a:cs typeface="Arial" charset="0"/>
            </a:endParaRPr>
          </a:p>
        </p:txBody>
      </p:sp>
      <p:grpSp>
        <p:nvGrpSpPr>
          <p:cNvPr id="2" name="Group 4"/>
          <p:cNvGrpSpPr>
            <a:grpSpLocks/>
          </p:cNvGrpSpPr>
          <p:nvPr/>
        </p:nvGrpSpPr>
        <p:grpSpPr bwMode="auto">
          <a:xfrm>
            <a:off x="152400" y="76200"/>
            <a:ext cx="8839200" cy="1566863"/>
            <a:chOff x="152400" y="76200"/>
            <a:chExt cx="8839200" cy="1567410"/>
          </a:xfrm>
        </p:grpSpPr>
        <p:sp>
          <p:nvSpPr>
            <p:cNvPr id="89094" name="TextBox 3"/>
            <p:cNvSpPr txBox="1">
              <a:spLocks noChangeArrowheads="1"/>
            </p:cNvSpPr>
            <p:nvPr/>
          </p:nvSpPr>
          <p:spPr bwMode="auto">
            <a:xfrm>
              <a:off x="433274" y="1060052"/>
              <a:ext cx="8276626"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New strategies: NRTI-Sparing “2-Drug” INSTI-PI/r regimen</a:t>
              </a:r>
            </a:p>
          </p:txBody>
        </p:sp>
        <p:grpSp>
          <p:nvGrpSpPr>
            <p:cNvPr id="3" name="Group 6"/>
            <p:cNvGrpSpPr>
              <a:grpSpLocks/>
            </p:cNvGrpSpPr>
            <p:nvPr/>
          </p:nvGrpSpPr>
          <p:grpSpPr bwMode="auto">
            <a:xfrm>
              <a:off x="152400" y="76200"/>
              <a:ext cx="8839200" cy="1143000"/>
              <a:chOff x="152400" y="76200"/>
              <a:chExt cx="8839200" cy="1143000"/>
            </a:xfrm>
          </p:grpSpPr>
          <p:grpSp>
            <p:nvGrpSpPr>
              <p:cNvPr id="5" name="Group 38"/>
              <p:cNvGrpSpPr>
                <a:grpSpLocks/>
              </p:cNvGrpSpPr>
              <p:nvPr/>
            </p:nvGrpSpPr>
            <p:grpSpPr bwMode="auto">
              <a:xfrm>
                <a:off x="152400" y="762000"/>
                <a:ext cx="8839200" cy="457200"/>
                <a:chOff x="152400" y="3276600"/>
                <a:chExt cx="8839200" cy="457200"/>
              </a:xfrm>
            </p:grpSpPr>
            <p:sp>
              <p:nvSpPr>
                <p:cNvPr id="89098"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9099"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9100"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9101"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9102"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9103"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89097"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
        <p:nvSpPr>
          <p:cNvPr id="17" name="Text Box 11"/>
          <p:cNvSpPr txBox="1">
            <a:spLocks noChangeArrowheads="1"/>
          </p:cNvSpPr>
          <p:nvPr/>
        </p:nvSpPr>
        <p:spPr bwMode="auto">
          <a:xfrm>
            <a:off x="403225" y="1708150"/>
            <a:ext cx="8267700" cy="460375"/>
          </a:xfrm>
          <a:prstGeom prst="rect">
            <a:avLst/>
          </a:prstGeom>
          <a:noFill/>
          <a:ln>
            <a:noFill/>
          </a:ln>
          <a:extLst>
            <a:ext uri="{909E8E84-426E-40DD-AFC4-6F175D3DCCD1}"/>
            <a:ext uri="{91240B29-F687-4F45-9708-019B960494DF}"/>
          </a:extLst>
        </p:spPr>
        <p:txBody>
          <a:bodyPr anchor="b">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defRPr/>
            </a:pPr>
            <a:r>
              <a:rPr kumimoji="0" lang="en-US" sz="2400" b="0" dirty="0">
                <a:solidFill>
                  <a:srgbClr val="333399"/>
                </a:solidFill>
                <a:latin typeface="Calibri"/>
                <a:cs typeface="Arial" pitchFamily="34" charset="0"/>
              </a:rPr>
              <a:t>ACTG A5262: DRV/r + RAL in </a:t>
            </a:r>
            <a:r>
              <a:rPr kumimoji="0" lang="en-US" sz="2400" b="0" dirty="0" err="1">
                <a:solidFill>
                  <a:srgbClr val="333399"/>
                </a:solidFill>
                <a:latin typeface="Calibri"/>
                <a:cs typeface="Arial" pitchFamily="34" charset="0"/>
              </a:rPr>
              <a:t>Tx</a:t>
            </a:r>
            <a:r>
              <a:rPr kumimoji="0" lang="en-US" sz="2400" b="0" dirty="0">
                <a:solidFill>
                  <a:srgbClr val="333399"/>
                </a:solidFill>
                <a:latin typeface="Calibri"/>
                <a:cs typeface="Arial" pitchFamily="34" charset="0"/>
              </a:rPr>
              <a:t>-Naïve: Faster failure at higher VL</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135063" y="1752600"/>
            <a:ext cx="6865937" cy="4210050"/>
            <a:chOff x="4486275" y="1846263"/>
            <a:chExt cx="4360863" cy="4210050"/>
          </a:xfrm>
        </p:grpSpPr>
        <p:sp>
          <p:nvSpPr>
            <p:cNvPr id="90128" name="TextBox 5"/>
            <p:cNvSpPr txBox="1">
              <a:spLocks noChangeArrowheads="1"/>
            </p:cNvSpPr>
            <p:nvPr/>
          </p:nvSpPr>
          <p:spPr bwMode="auto">
            <a:xfrm>
              <a:off x="5099050" y="1846263"/>
              <a:ext cx="3748088" cy="479425"/>
            </a:xfrm>
            <a:prstGeom prst="rect">
              <a:avLst/>
            </a:prstGeom>
            <a:noFill/>
            <a:ln w="9525">
              <a:noFill/>
              <a:miter lim="800000"/>
              <a:headEnd/>
              <a:tailEnd/>
            </a:ln>
          </p:spPr>
          <p:txBody>
            <a:bodyPr>
              <a:spAutoFit/>
            </a:bodyPr>
            <a:lstStyle/>
            <a:p>
              <a:pPr algn="ctr" fontAlgn="base">
                <a:lnSpc>
                  <a:spcPct val="90000"/>
                </a:lnSpc>
                <a:spcBef>
                  <a:spcPct val="35000"/>
                </a:spcBef>
                <a:spcAft>
                  <a:spcPct val="25000"/>
                </a:spcAft>
                <a:buClr>
                  <a:srgbClr val="800080"/>
                </a:buClr>
                <a:buFont typeface="Arial" pitchFamily="34" charset="0"/>
                <a:buNone/>
              </a:pPr>
              <a:r>
                <a:rPr kumimoji="0" lang="en-US" altLang="ja-JP" sz="1400" b="1">
                  <a:solidFill>
                    <a:prstClr val="black"/>
                  </a:solidFill>
                  <a:latin typeface="Arial" pitchFamily="34" charset="0"/>
                  <a:cs typeface="Arial" pitchFamily="34" charset="0"/>
                </a:rPr>
                <a:t>Median Maximum Change in HIV-1 RNA </a:t>
              </a:r>
              <a:br>
                <a:rPr kumimoji="0" lang="en-US" altLang="ja-JP" sz="1400" b="1">
                  <a:solidFill>
                    <a:prstClr val="black"/>
                  </a:solidFill>
                  <a:latin typeface="Arial" pitchFamily="34" charset="0"/>
                  <a:cs typeface="Arial" pitchFamily="34" charset="0"/>
                </a:rPr>
              </a:br>
              <a:r>
                <a:rPr kumimoji="0" lang="en-US" altLang="ja-JP" sz="1400" b="1">
                  <a:solidFill>
                    <a:prstClr val="black"/>
                  </a:solidFill>
                  <a:latin typeface="Arial" pitchFamily="34" charset="0"/>
                  <a:cs typeface="Arial" pitchFamily="34" charset="0"/>
                </a:rPr>
                <a:t>From Baseline With Monotherapy in HIV-infected Patients</a:t>
              </a:r>
            </a:p>
          </p:txBody>
        </p:sp>
        <p:cxnSp>
          <p:nvCxnSpPr>
            <p:cNvPr id="90129" name="Straight Connector 8"/>
            <p:cNvCxnSpPr>
              <a:cxnSpLocks noChangeShapeType="1"/>
            </p:cNvCxnSpPr>
            <p:nvPr/>
          </p:nvCxnSpPr>
          <p:spPr bwMode="auto">
            <a:xfrm rot="5400000">
              <a:off x="4076700" y="4616450"/>
              <a:ext cx="2476500" cy="0"/>
            </a:xfrm>
            <a:prstGeom prst="line">
              <a:avLst/>
            </a:prstGeom>
            <a:noFill/>
            <a:ln w="28575" algn="ctr">
              <a:solidFill>
                <a:schemeClr val="tx1"/>
              </a:solidFill>
              <a:round/>
              <a:headEnd/>
              <a:tailEnd/>
            </a:ln>
          </p:spPr>
        </p:cxnSp>
        <p:cxnSp>
          <p:nvCxnSpPr>
            <p:cNvPr id="90130" name="Straight Connector 12"/>
            <p:cNvCxnSpPr>
              <a:cxnSpLocks noChangeShapeType="1"/>
            </p:cNvCxnSpPr>
            <p:nvPr/>
          </p:nvCxnSpPr>
          <p:spPr bwMode="auto">
            <a:xfrm rot="10800000">
              <a:off x="5245100" y="3378200"/>
              <a:ext cx="63500" cy="0"/>
            </a:xfrm>
            <a:prstGeom prst="line">
              <a:avLst/>
            </a:prstGeom>
            <a:noFill/>
            <a:ln w="28575" algn="ctr">
              <a:solidFill>
                <a:schemeClr val="tx1"/>
              </a:solidFill>
              <a:round/>
              <a:headEnd/>
              <a:tailEnd/>
            </a:ln>
          </p:spPr>
        </p:cxnSp>
        <p:cxnSp>
          <p:nvCxnSpPr>
            <p:cNvPr id="90131" name="Straight Connector 13"/>
            <p:cNvCxnSpPr>
              <a:cxnSpLocks noChangeShapeType="1"/>
            </p:cNvCxnSpPr>
            <p:nvPr/>
          </p:nvCxnSpPr>
          <p:spPr bwMode="auto">
            <a:xfrm rot="10800000">
              <a:off x="5245100" y="3870325"/>
              <a:ext cx="63500" cy="0"/>
            </a:xfrm>
            <a:prstGeom prst="line">
              <a:avLst/>
            </a:prstGeom>
            <a:noFill/>
            <a:ln w="28575" algn="ctr">
              <a:solidFill>
                <a:schemeClr val="tx1"/>
              </a:solidFill>
              <a:round/>
              <a:headEnd/>
              <a:tailEnd/>
            </a:ln>
          </p:spPr>
        </p:cxnSp>
        <p:cxnSp>
          <p:nvCxnSpPr>
            <p:cNvPr id="90132" name="Straight Connector 14"/>
            <p:cNvCxnSpPr>
              <a:cxnSpLocks noChangeShapeType="1"/>
            </p:cNvCxnSpPr>
            <p:nvPr/>
          </p:nvCxnSpPr>
          <p:spPr bwMode="auto">
            <a:xfrm rot="10800000">
              <a:off x="5245100" y="4364038"/>
              <a:ext cx="63500" cy="0"/>
            </a:xfrm>
            <a:prstGeom prst="line">
              <a:avLst/>
            </a:prstGeom>
            <a:noFill/>
            <a:ln w="28575" algn="ctr">
              <a:solidFill>
                <a:schemeClr val="tx1"/>
              </a:solidFill>
              <a:round/>
              <a:headEnd/>
              <a:tailEnd/>
            </a:ln>
          </p:spPr>
        </p:cxnSp>
        <p:cxnSp>
          <p:nvCxnSpPr>
            <p:cNvPr id="90133" name="Straight Connector 15"/>
            <p:cNvCxnSpPr>
              <a:cxnSpLocks noChangeShapeType="1"/>
            </p:cNvCxnSpPr>
            <p:nvPr/>
          </p:nvCxnSpPr>
          <p:spPr bwMode="auto">
            <a:xfrm rot="10800000">
              <a:off x="5245100" y="4856163"/>
              <a:ext cx="63500" cy="0"/>
            </a:xfrm>
            <a:prstGeom prst="line">
              <a:avLst/>
            </a:prstGeom>
            <a:noFill/>
            <a:ln w="28575" algn="ctr">
              <a:solidFill>
                <a:schemeClr val="tx1"/>
              </a:solidFill>
              <a:round/>
              <a:headEnd/>
              <a:tailEnd/>
            </a:ln>
          </p:spPr>
        </p:cxnSp>
        <p:cxnSp>
          <p:nvCxnSpPr>
            <p:cNvPr id="90134" name="Straight Connector 16"/>
            <p:cNvCxnSpPr>
              <a:cxnSpLocks noChangeShapeType="1"/>
            </p:cNvCxnSpPr>
            <p:nvPr/>
          </p:nvCxnSpPr>
          <p:spPr bwMode="auto">
            <a:xfrm rot="10800000">
              <a:off x="5245100" y="5349875"/>
              <a:ext cx="63500" cy="0"/>
            </a:xfrm>
            <a:prstGeom prst="line">
              <a:avLst/>
            </a:prstGeom>
            <a:noFill/>
            <a:ln w="28575" algn="ctr">
              <a:solidFill>
                <a:schemeClr val="tx1"/>
              </a:solidFill>
              <a:round/>
              <a:headEnd/>
              <a:tailEnd/>
            </a:ln>
          </p:spPr>
        </p:cxnSp>
        <p:cxnSp>
          <p:nvCxnSpPr>
            <p:cNvPr id="90135" name="Straight Connector 17"/>
            <p:cNvCxnSpPr>
              <a:cxnSpLocks noChangeShapeType="1"/>
            </p:cNvCxnSpPr>
            <p:nvPr/>
          </p:nvCxnSpPr>
          <p:spPr bwMode="auto">
            <a:xfrm rot="10800000">
              <a:off x="5245100" y="5842000"/>
              <a:ext cx="63500" cy="0"/>
            </a:xfrm>
            <a:prstGeom prst="line">
              <a:avLst/>
            </a:prstGeom>
            <a:noFill/>
            <a:ln w="28575" algn="ctr">
              <a:solidFill>
                <a:schemeClr val="tx1"/>
              </a:solidFill>
              <a:round/>
              <a:headEnd/>
              <a:tailEnd/>
            </a:ln>
          </p:spPr>
        </p:cxnSp>
        <p:cxnSp>
          <p:nvCxnSpPr>
            <p:cNvPr id="90136" name="Straight Connector 20"/>
            <p:cNvCxnSpPr>
              <a:cxnSpLocks noChangeShapeType="1"/>
            </p:cNvCxnSpPr>
            <p:nvPr/>
          </p:nvCxnSpPr>
          <p:spPr bwMode="auto">
            <a:xfrm rot="5400000">
              <a:off x="8705850" y="3416300"/>
              <a:ext cx="63500" cy="0"/>
            </a:xfrm>
            <a:prstGeom prst="line">
              <a:avLst/>
            </a:prstGeom>
            <a:noFill/>
            <a:ln w="28575" algn="ctr">
              <a:solidFill>
                <a:schemeClr val="tx1"/>
              </a:solidFill>
              <a:round/>
              <a:headEnd/>
              <a:tailEnd/>
            </a:ln>
          </p:spPr>
        </p:cxnSp>
        <p:sp>
          <p:nvSpPr>
            <p:cNvPr id="22" name="Rectangle 21"/>
            <p:cNvSpPr/>
            <p:nvPr/>
          </p:nvSpPr>
          <p:spPr bwMode="auto">
            <a:xfrm>
              <a:off x="5543973" y="3382963"/>
              <a:ext cx="374077" cy="162560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24" name="Rectangle 23"/>
            <p:cNvSpPr/>
            <p:nvPr/>
          </p:nvSpPr>
          <p:spPr bwMode="auto">
            <a:xfrm>
              <a:off x="6067277" y="3382963"/>
              <a:ext cx="375085" cy="15684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25" name="Rectangle 24"/>
            <p:cNvSpPr/>
            <p:nvPr/>
          </p:nvSpPr>
          <p:spPr bwMode="auto">
            <a:xfrm>
              <a:off x="6589572" y="3382963"/>
              <a:ext cx="375085" cy="175895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26" name="Rectangle 25"/>
            <p:cNvSpPr/>
            <p:nvPr/>
          </p:nvSpPr>
          <p:spPr bwMode="auto">
            <a:xfrm>
              <a:off x="7113884" y="3382963"/>
              <a:ext cx="374076" cy="1631950"/>
            </a:xfrm>
            <a:prstGeom prst="rect">
              <a:avLst/>
            </a:prstGeom>
            <a:solidFill>
              <a:schemeClr val="tx2"/>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27" name="Rectangle 26"/>
            <p:cNvSpPr/>
            <p:nvPr/>
          </p:nvSpPr>
          <p:spPr bwMode="auto">
            <a:xfrm>
              <a:off x="7636180" y="3382963"/>
              <a:ext cx="374076" cy="1193800"/>
            </a:xfrm>
            <a:prstGeom prst="rect">
              <a:avLst/>
            </a:prstGeom>
            <a:solidFill>
              <a:schemeClr val="bg2"/>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28" name="Rectangle 27"/>
            <p:cNvSpPr/>
            <p:nvPr/>
          </p:nvSpPr>
          <p:spPr bwMode="auto">
            <a:xfrm>
              <a:off x="8159483" y="3382963"/>
              <a:ext cx="375085" cy="1625600"/>
            </a:xfrm>
            <a:prstGeom prst="rect">
              <a:avLst/>
            </a:prstGeom>
            <a:solidFill>
              <a:schemeClr val="accent6"/>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cxnSp>
          <p:nvCxnSpPr>
            <p:cNvPr id="90143" name="Straight Connector 10"/>
            <p:cNvCxnSpPr>
              <a:cxnSpLocks noChangeShapeType="1"/>
            </p:cNvCxnSpPr>
            <p:nvPr/>
          </p:nvCxnSpPr>
          <p:spPr bwMode="auto">
            <a:xfrm>
              <a:off x="5308600" y="3378200"/>
              <a:ext cx="3435350" cy="0"/>
            </a:xfrm>
            <a:prstGeom prst="line">
              <a:avLst/>
            </a:prstGeom>
            <a:noFill/>
            <a:ln w="28575" algn="ctr">
              <a:solidFill>
                <a:schemeClr val="tx1"/>
              </a:solidFill>
              <a:round/>
              <a:headEnd/>
              <a:tailEnd/>
            </a:ln>
          </p:spPr>
        </p:cxnSp>
        <p:sp>
          <p:nvSpPr>
            <p:cNvPr id="90144" name="TextBox 28"/>
            <p:cNvSpPr txBox="1">
              <a:spLocks noChangeArrowheads="1"/>
            </p:cNvSpPr>
            <p:nvPr/>
          </p:nvSpPr>
          <p:spPr bwMode="auto">
            <a:xfrm>
              <a:off x="5372100" y="5003800"/>
              <a:ext cx="692150"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-1.64</a:t>
              </a:r>
            </a:p>
          </p:txBody>
        </p:sp>
        <p:sp>
          <p:nvSpPr>
            <p:cNvPr id="90145" name="TextBox 29"/>
            <p:cNvSpPr txBox="1">
              <a:spLocks noChangeArrowheads="1"/>
            </p:cNvSpPr>
            <p:nvPr/>
          </p:nvSpPr>
          <p:spPr bwMode="auto">
            <a:xfrm>
              <a:off x="5892800" y="4953000"/>
              <a:ext cx="692150"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-1.59</a:t>
              </a:r>
            </a:p>
          </p:txBody>
        </p:sp>
        <p:sp>
          <p:nvSpPr>
            <p:cNvPr id="90146" name="TextBox 30"/>
            <p:cNvSpPr txBox="1">
              <a:spLocks noChangeArrowheads="1"/>
            </p:cNvSpPr>
            <p:nvPr/>
          </p:nvSpPr>
          <p:spPr bwMode="auto">
            <a:xfrm>
              <a:off x="6432550" y="5137150"/>
              <a:ext cx="692150"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-1.78</a:t>
              </a:r>
            </a:p>
          </p:txBody>
        </p:sp>
        <p:sp>
          <p:nvSpPr>
            <p:cNvPr id="90147" name="TextBox 31"/>
            <p:cNvSpPr txBox="1">
              <a:spLocks noChangeArrowheads="1"/>
            </p:cNvSpPr>
            <p:nvPr/>
          </p:nvSpPr>
          <p:spPr bwMode="auto">
            <a:xfrm>
              <a:off x="6946900" y="5010150"/>
              <a:ext cx="692150"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-1.63</a:t>
              </a:r>
            </a:p>
          </p:txBody>
        </p:sp>
        <p:sp>
          <p:nvSpPr>
            <p:cNvPr id="90148" name="TextBox 32"/>
            <p:cNvSpPr txBox="1">
              <a:spLocks noChangeArrowheads="1"/>
            </p:cNvSpPr>
            <p:nvPr/>
          </p:nvSpPr>
          <p:spPr bwMode="auto">
            <a:xfrm>
              <a:off x="7480300" y="4565650"/>
              <a:ext cx="692150"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-1.22</a:t>
              </a:r>
            </a:p>
          </p:txBody>
        </p:sp>
        <p:sp>
          <p:nvSpPr>
            <p:cNvPr id="90149" name="TextBox 33"/>
            <p:cNvSpPr txBox="1">
              <a:spLocks noChangeArrowheads="1"/>
            </p:cNvSpPr>
            <p:nvPr/>
          </p:nvSpPr>
          <p:spPr bwMode="auto">
            <a:xfrm>
              <a:off x="7988300" y="5010150"/>
              <a:ext cx="692150"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-1.64</a:t>
              </a:r>
            </a:p>
          </p:txBody>
        </p:sp>
        <p:sp>
          <p:nvSpPr>
            <p:cNvPr id="90150" name="TextBox 34"/>
            <p:cNvSpPr txBox="1">
              <a:spLocks noChangeArrowheads="1"/>
            </p:cNvSpPr>
            <p:nvPr/>
          </p:nvSpPr>
          <p:spPr bwMode="auto">
            <a:xfrm rot="-5400000">
              <a:off x="3270250" y="4378325"/>
              <a:ext cx="2894013" cy="46196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Median Change in HIV-1 RNA From Baseline (log</a:t>
              </a:r>
              <a:r>
                <a:rPr kumimoji="0" lang="en-US" altLang="ja-JP" sz="1200" b="1" baseline="-25000">
                  <a:solidFill>
                    <a:prstClr val="black"/>
                  </a:solidFill>
                  <a:latin typeface="Arial" pitchFamily="34" charset="0"/>
                  <a:cs typeface="Arial" pitchFamily="34" charset="0"/>
                </a:rPr>
                <a:t>10</a:t>
              </a:r>
              <a:r>
                <a:rPr kumimoji="0" lang="en-US" altLang="ja-JP" sz="1200" b="1">
                  <a:solidFill>
                    <a:prstClr val="black"/>
                  </a:solidFill>
                  <a:latin typeface="Arial" pitchFamily="34" charset="0"/>
                  <a:cs typeface="Arial" pitchFamily="34" charset="0"/>
                </a:rPr>
                <a:t> copies/mL)</a:t>
              </a:r>
            </a:p>
          </p:txBody>
        </p:sp>
        <p:sp>
          <p:nvSpPr>
            <p:cNvPr id="90151" name="TextBox 35"/>
            <p:cNvSpPr txBox="1">
              <a:spLocks noChangeArrowheads="1"/>
            </p:cNvSpPr>
            <p:nvPr/>
          </p:nvSpPr>
          <p:spPr bwMode="auto">
            <a:xfrm>
              <a:off x="4787900" y="3232150"/>
              <a:ext cx="520700"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a:solidFill>
                    <a:prstClr val="black"/>
                  </a:solidFill>
                  <a:latin typeface="Arial" pitchFamily="34" charset="0"/>
                  <a:cs typeface="Arial" pitchFamily="34" charset="0"/>
                </a:rPr>
                <a:t>0</a:t>
              </a:r>
            </a:p>
          </p:txBody>
        </p:sp>
        <p:sp>
          <p:nvSpPr>
            <p:cNvPr id="90152" name="TextBox 36"/>
            <p:cNvSpPr txBox="1">
              <a:spLocks noChangeArrowheads="1"/>
            </p:cNvSpPr>
            <p:nvPr/>
          </p:nvSpPr>
          <p:spPr bwMode="auto">
            <a:xfrm>
              <a:off x="4787900" y="3725863"/>
              <a:ext cx="520700" cy="277812"/>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a:solidFill>
                    <a:prstClr val="black"/>
                  </a:solidFill>
                  <a:latin typeface="Arial" pitchFamily="34" charset="0"/>
                  <a:cs typeface="Arial" pitchFamily="34" charset="0"/>
                </a:rPr>
                <a:t>-0.5</a:t>
              </a:r>
            </a:p>
          </p:txBody>
        </p:sp>
        <p:sp>
          <p:nvSpPr>
            <p:cNvPr id="90153" name="TextBox 37"/>
            <p:cNvSpPr txBox="1">
              <a:spLocks noChangeArrowheads="1"/>
            </p:cNvSpPr>
            <p:nvPr/>
          </p:nvSpPr>
          <p:spPr bwMode="auto">
            <a:xfrm>
              <a:off x="4787900" y="4219575"/>
              <a:ext cx="520700" cy="277813"/>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a:solidFill>
                    <a:prstClr val="black"/>
                  </a:solidFill>
                  <a:latin typeface="Arial" pitchFamily="34" charset="0"/>
                  <a:cs typeface="Arial" pitchFamily="34" charset="0"/>
                </a:rPr>
                <a:t>-1.0</a:t>
              </a:r>
            </a:p>
          </p:txBody>
        </p:sp>
        <p:sp>
          <p:nvSpPr>
            <p:cNvPr id="90154" name="TextBox 38"/>
            <p:cNvSpPr txBox="1">
              <a:spLocks noChangeArrowheads="1"/>
            </p:cNvSpPr>
            <p:nvPr/>
          </p:nvSpPr>
          <p:spPr bwMode="auto">
            <a:xfrm>
              <a:off x="4787900" y="4714875"/>
              <a:ext cx="520700"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a:solidFill>
                    <a:prstClr val="black"/>
                  </a:solidFill>
                  <a:latin typeface="Arial" pitchFamily="34" charset="0"/>
                  <a:cs typeface="Arial" pitchFamily="34" charset="0"/>
                </a:rPr>
                <a:t>-1.5</a:t>
              </a:r>
            </a:p>
          </p:txBody>
        </p:sp>
        <p:sp>
          <p:nvSpPr>
            <p:cNvPr id="90155" name="TextBox 39"/>
            <p:cNvSpPr txBox="1">
              <a:spLocks noChangeArrowheads="1"/>
            </p:cNvSpPr>
            <p:nvPr/>
          </p:nvSpPr>
          <p:spPr bwMode="auto">
            <a:xfrm>
              <a:off x="4787900" y="5208588"/>
              <a:ext cx="520700"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a:solidFill>
                    <a:prstClr val="black"/>
                  </a:solidFill>
                  <a:latin typeface="Arial" pitchFamily="34" charset="0"/>
                  <a:cs typeface="Arial" pitchFamily="34" charset="0"/>
                </a:rPr>
                <a:t>-2.0</a:t>
              </a:r>
            </a:p>
          </p:txBody>
        </p:sp>
        <p:sp>
          <p:nvSpPr>
            <p:cNvPr id="90156" name="TextBox 40"/>
            <p:cNvSpPr txBox="1">
              <a:spLocks noChangeArrowheads="1"/>
            </p:cNvSpPr>
            <p:nvPr/>
          </p:nvSpPr>
          <p:spPr bwMode="auto">
            <a:xfrm>
              <a:off x="4787900" y="5702300"/>
              <a:ext cx="520700"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a:solidFill>
                    <a:prstClr val="black"/>
                  </a:solidFill>
                  <a:latin typeface="Arial" pitchFamily="34" charset="0"/>
                  <a:cs typeface="Arial" pitchFamily="34" charset="0"/>
                </a:rPr>
                <a:t>-2.5</a:t>
              </a:r>
            </a:p>
          </p:txBody>
        </p:sp>
        <p:sp>
          <p:nvSpPr>
            <p:cNvPr id="90157" name="TextBox 41"/>
            <p:cNvSpPr txBox="1">
              <a:spLocks noChangeArrowheads="1"/>
            </p:cNvSpPr>
            <p:nvPr/>
          </p:nvSpPr>
          <p:spPr bwMode="auto">
            <a:xfrm>
              <a:off x="5397500" y="2336800"/>
              <a:ext cx="654050" cy="1016000"/>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000">
                  <a:solidFill>
                    <a:prstClr val="black"/>
                  </a:solidFill>
                  <a:latin typeface="Arial" pitchFamily="34" charset="0"/>
                  <a:cs typeface="Arial" pitchFamily="34" charset="0"/>
                </a:rPr>
                <a:t>600 mg</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q12h +</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100 mg</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RTV q12h </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(n = 9)</a:t>
              </a:r>
            </a:p>
          </p:txBody>
        </p:sp>
        <p:sp>
          <p:nvSpPr>
            <p:cNvPr id="90158" name="TextBox 42"/>
            <p:cNvSpPr txBox="1">
              <a:spLocks noChangeArrowheads="1"/>
            </p:cNvSpPr>
            <p:nvPr/>
          </p:nvSpPr>
          <p:spPr bwMode="auto">
            <a:xfrm>
              <a:off x="5880100" y="2336800"/>
              <a:ext cx="717550" cy="1016000"/>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000">
                  <a:solidFill>
                    <a:prstClr val="black"/>
                  </a:solidFill>
                  <a:latin typeface="Arial" pitchFamily="34" charset="0"/>
                  <a:cs typeface="Arial" pitchFamily="34" charset="0"/>
                </a:rPr>
                <a:t>1200 mg</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QHS +</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100 mg</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RTV QHS</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(n = 9)</a:t>
              </a:r>
            </a:p>
          </p:txBody>
        </p:sp>
        <p:sp>
          <p:nvSpPr>
            <p:cNvPr id="90159" name="TextBox 43"/>
            <p:cNvSpPr txBox="1">
              <a:spLocks noChangeArrowheads="1"/>
            </p:cNvSpPr>
            <p:nvPr/>
          </p:nvSpPr>
          <p:spPr bwMode="auto">
            <a:xfrm>
              <a:off x="6413500" y="2336800"/>
              <a:ext cx="717550" cy="1016000"/>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000">
                  <a:solidFill>
                    <a:prstClr val="black"/>
                  </a:solidFill>
                  <a:latin typeface="Arial" pitchFamily="34" charset="0"/>
                  <a:cs typeface="Arial" pitchFamily="34" charset="0"/>
                </a:rPr>
                <a:t>1200 mg</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 q12h +</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100 mg</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RTV q12h </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(n = 10)</a:t>
              </a:r>
            </a:p>
          </p:txBody>
        </p:sp>
        <p:sp>
          <p:nvSpPr>
            <p:cNvPr id="90160" name="TextBox 44"/>
            <p:cNvSpPr txBox="1">
              <a:spLocks noChangeArrowheads="1"/>
            </p:cNvSpPr>
            <p:nvPr/>
          </p:nvSpPr>
          <p:spPr bwMode="auto">
            <a:xfrm>
              <a:off x="6908800" y="2336800"/>
              <a:ext cx="781050" cy="1016000"/>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000">
                  <a:solidFill>
                    <a:prstClr val="black"/>
                  </a:solidFill>
                  <a:latin typeface="Arial" pitchFamily="34" charset="0"/>
                  <a:cs typeface="Arial" pitchFamily="34" charset="0"/>
                </a:rPr>
                <a:t>1200 mg</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 q12h +</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100 mg</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RTV </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QAM</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(n = 10)</a:t>
              </a:r>
            </a:p>
          </p:txBody>
        </p:sp>
        <p:sp>
          <p:nvSpPr>
            <p:cNvPr id="90161" name="TextBox 45"/>
            <p:cNvSpPr txBox="1">
              <a:spLocks noChangeArrowheads="1"/>
            </p:cNvSpPr>
            <p:nvPr/>
          </p:nvSpPr>
          <p:spPr bwMode="auto">
            <a:xfrm>
              <a:off x="7416800" y="2798763"/>
              <a:ext cx="781050" cy="554037"/>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000">
                  <a:solidFill>
                    <a:prstClr val="black"/>
                  </a:solidFill>
                  <a:latin typeface="Arial" pitchFamily="34" charset="0"/>
                  <a:cs typeface="Arial" pitchFamily="34" charset="0"/>
                </a:rPr>
                <a:t>1200 mg</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 q12h </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(n = 10)</a:t>
              </a:r>
            </a:p>
          </p:txBody>
        </p:sp>
        <p:sp>
          <p:nvSpPr>
            <p:cNvPr id="90162" name="TextBox 46"/>
            <p:cNvSpPr txBox="1">
              <a:spLocks noChangeArrowheads="1"/>
            </p:cNvSpPr>
            <p:nvPr/>
          </p:nvSpPr>
          <p:spPr bwMode="auto">
            <a:xfrm>
              <a:off x="7950200" y="2952750"/>
              <a:ext cx="781050" cy="400050"/>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000">
                  <a:solidFill>
                    <a:prstClr val="black"/>
                  </a:solidFill>
                  <a:latin typeface="Arial" pitchFamily="34" charset="0"/>
                  <a:cs typeface="Arial" pitchFamily="34" charset="0"/>
                </a:rPr>
                <a:t>Overall</a:t>
              </a:r>
              <a:br>
                <a:rPr kumimoji="0" lang="en-US" altLang="ja-JP" sz="1000">
                  <a:solidFill>
                    <a:prstClr val="black"/>
                  </a:solidFill>
                  <a:latin typeface="Arial" pitchFamily="34" charset="0"/>
                  <a:cs typeface="Arial" pitchFamily="34" charset="0"/>
                </a:rPr>
              </a:br>
              <a:r>
                <a:rPr kumimoji="0" lang="en-US" altLang="ja-JP" sz="1000">
                  <a:solidFill>
                    <a:prstClr val="black"/>
                  </a:solidFill>
                  <a:latin typeface="Arial" pitchFamily="34" charset="0"/>
                  <a:cs typeface="Arial" pitchFamily="34" charset="0"/>
                </a:rPr>
                <a:t>(N = 48)</a:t>
              </a:r>
            </a:p>
          </p:txBody>
        </p:sp>
      </p:grpSp>
      <p:sp>
        <p:nvSpPr>
          <p:cNvPr id="90115" name="Text Box 11"/>
          <p:cNvSpPr txBox="1">
            <a:spLocks noChangeArrowheads="1"/>
          </p:cNvSpPr>
          <p:nvPr/>
        </p:nvSpPr>
        <p:spPr bwMode="auto">
          <a:xfrm>
            <a:off x="4400550" y="6321425"/>
            <a:ext cx="3524250" cy="307975"/>
          </a:xfrm>
          <a:prstGeom prst="rect">
            <a:avLst/>
          </a:prstGeom>
          <a:noFill/>
          <a:ln w="9525" algn="ctr">
            <a:noFill/>
            <a:miter lim="800000"/>
            <a:headEnd/>
            <a:tailEnd/>
          </a:ln>
        </p:spPr>
        <p:txBody>
          <a:bodyPr anchor="b">
            <a:spAutoFit/>
          </a:bodyPr>
          <a:lstStyle/>
          <a:p>
            <a:pPr fontAlgn="base">
              <a:spcBef>
                <a:spcPct val="35000"/>
              </a:spcBef>
              <a:spcAft>
                <a:spcPct val="25000"/>
              </a:spcAft>
              <a:buClr>
                <a:srgbClr val="800080"/>
              </a:buClr>
              <a:buFont typeface="Arial" pitchFamily="34" charset="0"/>
              <a:buNone/>
            </a:pPr>
            <a:r>
              <a:rPr kumimoji="0" lang="en-US" altLang="ja-JP" sz="1400">
                <a:solidFill>
                  <a:prstClr val="black"/>
                </a:solidFill>
                <a:latin typeface="Arial" pitchFamily="34" charset="0"/>
                <a:cs typeface="Arial" pitchFamily="34" charset="0"/>
              </a:rPr>
              <a:t>Nettles R, et al. CROI 2011. Abstract 49.</a:t>
            </a:r>
          </a:p>
        </p:txBody>
      </p:sp>
      <p:sp>
        <p:nvSpPr>
          <p:cNvPr id="90116" name="Content Placeholder 8"/>
          <p:cNvSpPr>
            <a:spLocks noGrp="1"/>
          </p:cNvSpPr>
          <p:nvPr>
            <p:ph sz="half" idx="1"/>
          </p:nvPr>
        </p:nvSpPr>
        <p:spPr>
          <a:xfrm>
            <a:off x="838200" y="5867400"/>
            <a:ext cx="8229600" cy="457200"/>
          </a:xfrm>
        </p:spPr>
        <p:txBody>
          <a:bodyPr/>
          <a:lstStyle/>
          <a:p>
            <a:pPr marL="0" indent="0" algn="ctr">
              <a:buFont typeface="Wingdings" pitchFamily="2" charset="2"/>
              <a:buNone/>
            </a:pPr>
            <a:r>
              <a:rPr altLang="ja-JP" sz="2000" smtClean="0"/>
              <a:t>Envelope polymorphisms may reduce baseline susceptibility</a:t>
            </a:r>
          </a:p>
        </p:txBody>
      </p:sp>
      <p:grpSp>
        <p:nvGrpSpPr>
          <p:cNvPr id="3" name="Group 47"/>
          <p:cNvGrpSpPr>
            <a:grpSpLocks/>
          </p:cNvGrpSpPr>
          <p:nvPr/>
        </p:nvGrpSpPr>
        <p:grpSpPr bwMode="auto">
          <a:xfrm>
            <a:off x="152400" y="76200"/>
            <a:ext cx="8839200" cy="1566863"/>
            <a:chOff x="152400" y="76200"/>
            <a:chExt cx="8839200" cy="1567410"/>
          </a:xfrm>
        </p:grpSpPr>
        <p:sp>
          <p:nvSpPr>
            <p:cNvPr id="90118" name="TextBox 3"/>
            <p:cNvSpPr txBox="1">
              <a:spLocks noChangeArrowheads="1"/>
            </p:cNvSpPr>
            <p:nvPr/>
          </p:nvSpPr>
          <p:spPr bwMode="auto">
            <a:xfrm>
              <a:off x="765642" y="1060052"/>
              <a:ext cx="7611892"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New Classes: BMS-663068: Oral Attachment Inhibitor</a:t>
              </a:r>
            </a:p>
          </p:txBody>
        </p:sp>
        <p:grpSp>
          <p:nvGrpSpPr>
            <p:cNvPr id="4" name="Group 49"/>
            <p:cNvGrpSpPr>
              <a:grpSpLocks/>
            </p:cNvGrpSpPr>
            <p:nvPr/>
          </p:nvGrpSpPr>
          <p:grpSpPr bwMode="auto">
            <a:xfrm>
              <a:off x="152400" y="76200"/>
              <a:ext cx="8839200" cy="1143000"/>
              <a:chOff x="152400" y="76200"/>
              <a:chExt cx="8839200" cy="1143000"/>
            </a:xfrm>
          </p:grpSpPr>
          <p:grpSp>
            <p:nvGrpSpPr>
              <p:cNvPr id="5" name="Group 38"/>
              <p:cNvGrpSpPr>
                <a:grpSpLocks/>
              </p:cNvGrpSpPr>
              <p:nvPr/>
            </p:nvGrpSpPr>
            <p:grpSpPr bwMode="auto">
              <a:xfrm>
                <a:off x="152400" y="762000"/>
                <a:ext cx="8839200" cy="457200"/>
                <a:chOff x="152400" y="3276600"/>
                <a:chExt cx="8839200" cy="457200"/>
              </a:xfrm>
            </p:grpSpPr>
            <p:sp>
              <p:nvSpPr>
                <p:cNvPr id="90122"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0123"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0124"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0125"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0126"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0127"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90121"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85750" y="2743200"/>
            <a:ext cx="8545513" cy="3629025"/>
            <a:chOff x="285750" y="3849688"/>
            <a:chExt cx="8545513" cy="2827337"/>
          </a:xfrm>
        </p:grpSpPr>
        <p:grpSp>
          <p:nvGrpSpPr>
            <p:cNvPr id="3" name="Group 33"/>
            <p:cNvGrpSpPr>
              <a:grpSpLocks/>
            </p:cNvGrpSpPr>
            <p:nvPr/>
          </p:nvGrpSpPr>
          <p:grpSpPr bwMode="auto">
            <a:xfrm>
              <a:off x="914400" y="4624388"/>
              <a:ext cx="2547938" cy="1666875"/>
              <a:chOff x="19652" y="2662238"/>
              <a:chExt cx="3319555" cy="2752725"/>
            </a:xfrm>
          </p:grpSpPr>
          <p:pic>
            <p:nvPicPr>
              <p:cNvPr id="91221" name="Picture 8" descr="finalvirus"/>
              <p:cNvPicPr>
                <a:picLocks noChangeAspect="1" noChangeArrowheads="1"/>
              </p:cNvPicPr>
              <p:nvPr/>
            </p:nvPicPr>
            <p:blipFill>
              <a:blip r:embed="rId3" cstate="print"/>
              <a:srcRect r="70592"/>
              <a:stretch>
                <a:fillRect/>
              </a:stretch>
            </p:blipFill>
            <p:spPr bwMode="auto">
              <a:xfrm>
                <a:off x="890588" y="2662238"/>
                <a:ext cx="2271712" cy="2752725"/>
              </a:xfrm>
              <a:prstGeom prst="rect">
                <a:avLst/>
              </a:prstGeom>
              <a:noFill/>
              <a:ln w="9525">
                <a:noFill/>
                <a:miter lim="800000"/>
                <a:headEnd/>
                <a:tailEnd/>
              </a:ln>
            </p:spPr>
          </p:pic>
          <p:sp>
            <p:nvSpPr>
              <p:cNvPr id="91222" name="Rectangle 9"/>
              <p:cNvSpPr>
                <a:spLocks noChangeArrowheads="1"/>
              </p:cNvSpPr>
              <p:nvPr/>
            </p:nvSpPr>
            <p:spPr bwMode="auto">
              <a:xfrm>
                <a:off x="2399345" y="3145286"/>
                <a:ext cx="543293" cy="35579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kumimoji="0" lang="en-US" altLang="ja-JP" sz="1400">
                    <a:solidFill>
                      <a:prstClr val="black"/>
                    </a:solidFill>
                    <a:cs typeface="Arial" pitchFamily="34" charset="0"/>
                  </a:rPr>
                  <a:t>gp41</a:t>
                </a:r>
              </a:p>
            </p:txBody>
          </p:sp>
          <p:sp>
            <p:nvSpPr>
              <p:cNvPr id="91223" name="Rectangle 10"/>
              <p:cNvSpPr>
                <a:spLocks noChangeArrowheads="1"/>
              </p:cNvSpPr>
              <p:nvPr/>
            </p:nvSpPr>
            <p:spPr bwMode="auto">
              <a:xfrm>
                <a:off x="2617232" y="3526720"/>
                <a:ext cx="672848" cy="35579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kumimoji="0" lang="en-US" altLang="ja-JP" sz="1400">
                    <a:solidFill>
                      <a:prstClr val="black"/>
                    </a:solidFill>
                    <a:cs typeface="Arial" pitchFamily="34" charset="0"/>
                  </a:rPr>
                  <a:t>gp120</a:t>
                </a:r>
              </a:p>
            </p:txBody>
          </p:sp>
          <p:sp>
            <p:nvSpPr>
              <p:cNvPr id="91224" name="Rectangle 11"/>
              <p:cNvSpPr>
                <a:spLocks noChangeArrowheads="1"/>
              </p:cNvSpPr>
              <p:nvPr/>
            </p:nvSpPr>
            <p:spPr bwMode="auto">
              <a:xfrm>
                <a:off x="2497101" y="3992431"/>
                <a:ext cx="842106" cy="35579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kumimoji="0" lang="en-US" altLang="ja-JP" sz="1400">
                    <a:solidFill>
                      <a:prstClr val="black"/>
                    </a:solidFill>
                    <a:cs typeface="Arial" pitchFamily="34" charset="0"/>
                  </a:rPr>
                  <a:t>V3 loop</a:t>
                </a:r>
              </a:p>
            </p:txBody>
          </p:sp>
          <p:sp>
            <p:nvSpPr>
              <p:cNvPr id="91225" name="Line 13"/>
              <p:cNvSpPr>
                <a:spLocks noChangeShapeType="1"/>
              </p:cNvSpPr>
              <p:nvPr/>
            </p:nvSpPr>
            <p:spPr bwMode="auto">
              <a:xfrm flipH="1">
                <a:off x="2019300" y="3351213"/>
                <a:ext cx="304800" cy="0"/>
              </a:xfrm>
              <a:prstGeom prst="line">
                <a:avLst/>
              </a:prstGeom>
              <a:noFill/>
              <a:ln w="28575">
                <a:solidFill>
                  <a:schemeClr val="tx1"/>
                </a:solidFill>
                <a:round/>
                <a:headEnd/>
                <a:tailEnd type="triangle" w="med" len="med"/>
              </a:ln>
            </p:spPr>
            <p:txBody>
              <a:bodyPr wrap="none" anchor="ctr"/>
              <a:lstStyle/>
              <a:p>
                <a:pPr fontAlgn="base">
                  <a:spcBef>
                    <a:spcPct val="0"/>
                  </a:spcBef>
                  <a:spcAft>
                    <a:spcPct val="0"/>
                  </a:spcAft>
                </a:pPr>
                <a:endParaRPr kumimoji="0" lang="ja-JP" altLang="en-US">
                  <a:solidFill>
                    <a:prstClr val="black"/>
                  </a:solidFill>
                  <a:cs typeface="Arial" pitchFamily="34" charset="0"/>
                </a:endParaRPr>
              </a:p>
            </p:txBody>
          </p:sp>
          <p:sp>
            <p:nvSpPr>
              <p:cNvPr id="91226" name="Line 14"/>
              <p:cNvSpPr>
                <a:spLocks noChangeShapeType="1"/>
              </p:cNvSpPr>
              <p:nvPr/>
            </p:nvSpPr>
            <p:spPr bwMode="auto">
              <a:xfrm flipH="1">
                <a:off x="2216150" y="3748088"/>
                <a:ext cx="304800" cy="0"/>
              </a:xfrm>
              <a:prstGeom prst="line">
                <a:avLst/>
              </a:prstGeom>
              <a:noFill/>
              <a:ln w="28575">
                <a:solidFill>
                  <a:schemeClr val="tx1"/>
                </a:solidFill>
                <a:round/>
                <a:headEnd/>
                <a:tailEnd type="triangle" w="med" len="med"/>
              </a:ln>
            </p:spPr>
            <p:txBody>
              <a:bodyPr wrap="none" anchor="ctr"/>
              <a:lstStyle/>
              <a:p>
                <a:pPr fontAlgn="base">
                  <a:spcBef>
                    <a:spcPct val="0"/>
                  </a:spcBef>
                  <a:spcAft>
                    <a:spcPct val="0"/>
                  </a:spcAft>
                </a:pPr>
                <a:endParaRPr kumimoji="0" lang="ja-JP" altLang="en-US">
                  <a:solidFill>
                    <a:prstClr val="black"/>
                  </a:solidFill>
                  <a:cs typeface="Arial" pitchFamily="34" charset="0"/>
                </a:endParaRPr>
              </a:p>
            </p:txBody>
          </p:sp>
          <p:sp>
            <p:nvSpPr>
              <p:cNvPr id="91227" name="Line 15"/>
              <p:cNvSpPr>
                <a:spLocks noChangeShapeType="1"/>
              </p:cNvSpPr>
              <p:nvPr/>
            </p:nvSpPr>
            <p:spPr bwMode="auto">
              <a:xfrm flipH="1">
                <a:off x="2109788" y="4113213"/>
                <a:ext cx="304800" cy="0"/>
              </a:xfrm>
              <a:prstGeom prst="line">
                <a:avLst/>
              </a:prstGeom>
              <a:noFill/>
              <a:ln w="28575">
                <a:solidFill>
                  <a:schemeClr val="tx1"/>
                </a:solidFill>
                <a:round/>
                <a:headEnd/>
                <a:tailEnd type="triangle" w="med" len="med"/>
              </a:ln>
            </p:spPr>
            <p:txBody>
              <a:bodyPr wrap="none" anchor="ctr"/>
              <a:lstStyle/>
              <a:p>
                <a:pPr fontAlgn="base">
                  <a:spcBef>
                    <a:spcPct val="0"/>
                  </a:spcBef>
                  <a:spcAft>
                    <a:spcPct val="0"/>
                  </a:spcAft>
                </a:pPr>
                <a:endParaRPr kumimoji="0" lang="ja-JP" altLang="en-US">
                  <a:solidFill>
                    <a:prstClr val="black"/>
                  </a:solidFill>
                  <a:cs typeface="Arial" pitchFamily="34" charset="0"/>
                </a:endParaRPr>
              </a:p>
            </p:txBody>
          </p:sp>
          <p:sp>
            <p:nvSpPr>
              <p:cNvPr id="91228" name="Rectangle 16"/>
              <p:cNvSpPr>
                <a:spLocks noChangeArrowheads="1"/>
              </p:cNvSpPr>
              <p:nvPr/>
            </p:nvSpPr>
            <p:spPr bwMode="auto">
              <a:xfrm>
                <a:off x="1841324" y="4332301"/>
                <a:ext cx="503237" cy="355790"/>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kumimoji="0" lang="en-US" altLang="ja-JP" sz="1400">
                    <a:solidFill>
                      <a:prstClr val="black"/>
                    </a:solidFill>
                    <a:cs typeface="Arial" pitchFamily="34" charset="0"/>
                  </a:rPr>
                  <a:t>CD4</a:t>
                </a:r>
              </a:p>
            </p:txBody>
          </p:sp>
          <p:sp>
            <p:nvSpPr>
              <p:cNvPr id="91229" name="Line 17"/>
              <p:cNvSpPr>
                <a:spLocks noChangeShapeType="1"/>
              </p:cNvSpPr>
              <p:nvPr/>
            </p:nvSpPr>
            <p:spPr bwMode="auto">
              <a:xfrm flipH="1">
                <a:off x="1489075" y="4508500"/>
                <a:ext cx="304800" cy="0"/>
              </a:xfrm>
              <a:prstGeom prst="line">
                <a:avLst/>
              </a:prstGeom>
              <a:noFill/>
              <a:ln w="28575">
                <a:solidFill>
                  <a:schemeClr val="tx1"/>
                </a:solidFill>
                <a:round/>
                <a:headEnd/>
                <a:tailEnd type="triangle" w="med" len="med"/>
              </a:ln>
            </p:spPr>
            <p:txBody>
              <a:bodyPr wrap="none" anchor="ctr"/>
              <a:lstStyle/>
              <a:p>
                <a:pPr fontAlgn="base">
                  <a:spcBef>
                    <a:spcPct val="0"/>
                  </a:spcBef>
                  <a:spcAft>
                    <a:spcPct val="0"/>
                  </a:spcAft>
                </a:pPr>
                <a:endParaRPr kumimoji="0" lang="ja-JP" altLang="en-US">
                  <a:solidFill>
                    <a:prstClr val="black"/>
                  </a:solidFill>
                  <a:cs typeface="Arial" pitchFamily="34" charset="0"/>
                </a:endParaRPr>
              </a:p>
            </p:txBody>
          </p:sp>
          <p:sp>
            <p:nvSpPr>
              <p:cNvPr id="91230" name="Freeform 29"/>
              <p:cNvSpPr>
                <a:spLocks/>
              </p:cNvSpPr>
              <p:nvPr/>
            </p:nvSpPr>
            <p:spPr bwMode="auto">
              <a:xfrm>
                <a:off x="771525" y="3794125"/>
                <a:ext cx="550863" cy="487363"/>
              </a:xfrm>
              <a:custGeom>
                <a:avLst/>
                <a:gdLst>
                  <a:gd name="T0" fmla="*/ 0 w 347"/>
                  <a:gd name="T1" fmla="*/ 0 h 307"/>
                  <a:gd name="T2" fmla="*/ 0 w 347"/>
                  <a:gd name="T3" fmla="*/ 2147483647 h 307"/>
                  <a:gd name="T4" fmla="*/ 2147483647 w 347"/>
                  <a:gd name="T5" fmla="*/ 2147483647 h 307"/>
                  <a:gd name="T6" fmla="*/ 0 60000 65536"/>
                  <a:gd name="T7" fmla="*/ 0 60000 65536"/>
                  <a:gd name="T8" fmla="*/ 0 60000 65536"/>
                  <a:gd name="T9" fmla="*/ 0 w 347"/>
                  <a:gd name="T10" fmla="*/ 0 h 307"/>
                  <a:gd name="T11" fmla="*/ 347 w 347"/>
                  <a:gd name="T12" fmla="*/ 307 h 307"/>
                </a:gdLst>
                <a:ahLst/>
                <a:cxnLst>
                  <a:cxn ang="T6">
                    <a:pos x="T0" y="T1"/>
                  </a:cxn>
                  <a:cxn ang="T7">
                    <a:pos x="T2" y="T3"/>
                  </a:cxn>
                  <a:cxn ang="T8">
                    <a:pos x="T4" y="T5"/>
                  </a:cxn>
                </a:cxnLst>
                <a:rect l="T9" t="T10" r="T11" b="T12"/>
                <a:pathLst>
                  <a:path w="347" h="307">
                    <a:moveTo>
                      <a:pt x="0" y="0"/>
                    </a:moveTo>
                    <a:lnTo>
                      <a:pt x="0" y="307"/>
                    </a:lnTo>
                    <a:lnTo>
                      <a:pt x="347" y="305"/>
                    </a:lnTo>
                  </a:path>
                </a:pathLst>
              </a:custGeom>
              <a:noFill/>
              <a:ln w="28575">
                <a:solidFill>
                  <a:schemeClr val="tx1"/>
                </a:solidFill>
                <a:round/>
                <a:headEnd/>
                <a:tailEnd type="triangle" w="med" len="med"/>
              </a:ln>
            </p:spPr>
            <p:txBody>
              <a:bodyPr wrap="none" anchor="ctr"/>
              <a:lstStyle/>
              <a:p>
                <a:pPr fontAlgn="base">
                  <a:spcBef>
                    <a:spcPct val="0"/>
                  </a:spcBef>
                  <a:spcAft>
                    <a:spcPct val="0"/>
                  </a:spcAft>
                </a:pPr>
                <a:endParaRPr kumimoji="0" lang="ja-JP" altLang="en-US">
                  <a:solidFill>
                    <a:prstClr val="black"/>
                  </a:solidFill>
                  <a:cs typeface="Arial" pitchFamily="34" charset="0"/>
                </a:endParaRPr>
              </a:p>
            </p:txBody>
          </p:sp>
          <p:sp>
            <p:nvSpPr>
              <p:cNvPr id="91231" name="Rectangle 30"/>
              <p:cNvSpPr>
                <a:spLocks noChangeArrowheads="1"/>
              </p:cNvSpPr>
              <p:nvPr/>
            </p:nvSpPr>
            <p:spPr bwMode="auto">
              <a:xfrm>
                <a:off x="19652" y="3379442"/>
                <a:ext cx="1366435" cy="35639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50000"/>
                  </a:spcAft>
                </a:pPr>
                <a:r>
                  <a:rPr kumimoji="0" lang="en-US" altLang="ja-JP" b="1">
                    <a:solidFill>
                      <a:srgbClr val="C0504D"/>
                    </a:solidFill>
                    <a:cs typeface="Arial" pitchFamily="34" charset="0"/>
                  </a:rPr>
                  <a:t>Ibalizumab</a:t>
                </a:r>
                <a:endParaRPr kumimoji="0" lang="en-US" altLang="ja-JP" sz="1400" b="1">
                  <a:solidFill>
                    <a:srgbClr val="C0504D"/>
                  </a:solidFill>
                  <a:cs typeface="Arial" pitchFamily="34" charset="0"/>
                </a:endParaRPr>
              </a:p>
            </p:txBody>
          </p:sp>
        </p:grpSp>
        <p:sp>
          <p:nvSpPr>
            <p:cNvPr id="91153" name="Text Box 15"/>
            <p:cNvSpPr txBox="1">
              <a:spLocks noChangeArrowheads="1"/>
            </p:cNvSpPr>
            <p:nvPr/>
          </p:nvSpPr>
          <p:spPr bwMode="auto">
            <a:xfrm>
              <a:off x="285750" y="6354763"/>
              <a:ext cx="4289425" cy="307975"/>
            </a:xfrm>
            <a:prstGeom prst="rect">
              <a:avLst/>
            </a:prstGeom>
            <a:noFill/>
            <a:ln w="9525" algn="ctr">
              <a:noFill/>
              <a:miter lim="800000"/>
              <a:headEnd/>
              <a:tailEnd/>
            </a:ln>
          </p:spPr>
          <p:txBody>
            <a:bodyPr anchor="b">
              <a:spAutoFit/>
            </a:bodyPr>
            <a:lstStyle/>
            <a:p>
              <a:pPr fontAlgn="base">
                <a:spcBef>
                  <a:spcPct val="0"/>
                </a:spcBef>
                <a:spcAft>
                  <a:spcPct val="0"/>
                </a:spcAft>
              </a:pPr>
              <a:r>
                <a:rPr kumimoji="0" lang="en-US" altLang="ja-JP" sz="1400">
                  <a:solidFill>
                    <a:prstClr val="black"/>
                  </a:solidFill>
                  <a:latin typeface="Arial" pitchFamily="34" charset="0"/>
                  <a:cs typeface="Arial" pitchFamily="34" charset="0"/>
                </a:rPr>
                <a:t>Khanlou H, et al. ICAAC 2011. Abstract H2-794b.</a:t>
              </a:r>
            </a:p>
          </p:txBody>
        </p:sp>
        <p:cxnSp>
          <p:nvCxnSpPr>
            <p:cNvPr id="91154" name="Straight Connector 20"/>
            <p:cNvCxnSpPr>
              <a:cxnSpLocks noChangeShapeType="1"/>
            </p:cNvCxnSpPr>
            <p:nvPr/>
          </p:nvCxnSpPr>
          <p:spPr bwMode="auto">
            <a:xfrm>
              <a:off x="5267325" y="6051550"/>
              <a:ext cx="3328988" cy="0"/>
            </a:xfrm>
            <a:prstGeom prst="line">
              <a:avLst/>
            </a:prstGeom>
            <a:noFill/>
            <a:ln w="28575" algn="ctr">
              <a:solidFill>
                <a:schemeClr val="tx1"/>
              </a:solidFill>
              <a:round/>
              <a:headEnd/>
              <a:tailEnd/>
            </a:ln>
          </p:spPr>
        </p:cxnSp>
        <p:cxnSp>
          <p:nvCxnSpPr>
            <p:cNvPr id="91155" name="Straight Connector 22"/>
            <p:cNvCxnSpPr>
              <a:cxnSpLocks noChangeShapeType="1"/>
            </p:cNvCxnSpPr>
            <p:nvPr/>
          </p:nvCxnSpPr>
          <p:spPr bwMode="auto">
            <a:xfrm flipH="1" flipV="1">
              <a:off x="5275263" y="4006850"/>
              <a:ext cx="0" cy="2039938"/>
            </a:xfrm>
            <a:prstGeom prst="line">
              <a:avLst/>
            </a:prstGeom>
            <a:noFill/>
            <a:ln w="28575" algn="ctr">
              <a:solidFill>
                <a:schemeClr val="tx1"/>
              </a:solidFill>
              <a:round/>
              <a:headEnd/>
              <a:tailEnd/>
            </a:ln>
          </p:spPr>
        </p:cxnSp>
        <p:cxnSp>
          <p:nvCxnSpPr>
            <p:cNvPr id="91156" name="Straight Connector 24"/>
            <p:cNvCxnSpPr>
              <a:cxnSpLocks noChangeShapeType="1"/>
            </p:cNvCxnSpPr>
            <p:nvPr/>
          </p:nvCxnSpPr>
          <p:spPr bwMode="auto">
            <a:xfrm flipH="1">
              <a:off x="5219700" y="4000500"/>
              <a:ext cx="61913" cy="0"/>
            </a:xfrm>
            <a:prstGeom prst="line">
              <a:avLst/>
            </a:prstGeom>
            <a:noFill/>
            <a:ln w="28575" algn="ctr">
              <a:solidFill>
                <a:schemeClr val="tx1"/>
              </a:solidFill>
              <a:round/>
              <a:headEnd/>
              <a:tailEnd/>
            </a:ln>
          </p:spPr>
        </p:cxnSp>
        <p:cxnSp>
          <p:nvCxnSpPr>
            <p:cNvPr id="91157" name="Straight Connector 25"/>
            <p:cNvCxnSpPr>
              <a:cxnSpLocks noChangeShapeType="1"/>
            </p:cNvCxnSpPr>
            <p:nvPr/>
          </p:nvCxnSpPr>
          <p:spPr bwMode="auto">
            <a:xfrm flipH="1">
              <a:off x="5219700" y="4821238"/>
              <a:ext cx="61913" cy="0"/>
            </a:xfrm>
            <a:prstGeom prst="line">
              <a:avLst/>
            </a:prstGeom>
            <a:noFill/>
            <a:ln w="28575" algn="ctr">
              <a:solidFill>
                <a:schemeClr val="tx1"/>
              </a:solidFill>
              <a:round/>
              <a:headEnd/>
              <a:tailEnd/>
            </a:ln>
          </p:spPr>
        </p:cxnSp>
        <p:cxnSp>
          <p:nvCxnSpPr>
            <p:cNvPr id="91158" name="Straight Connector 26"/>
            <p:cNvCxnSpPr>
              <a:cxnSpLocks noChangeShapeType="1"/>
            </p:cNvCxnSpPr>
            <p:nvPr/>
          </p:nvCxnSpPr>
          <p:spPr bwMode="auto">
            <a:xfrm flipH="1">
              <a:off x="5219700" y="5230813"/>
              <a:ext cx="61913" cy="0"/>
            </a:xfrm>
            <a:prstGeom prst="line">
              <a:avLst/>
            </a:prstGeom>
            <a:noFill/>
            <a:ln w="28575" algn="ctr">
              <a:solidFill>
                <a:schemeClr val="tx1"/>
              </a:solidFill>
              <a:round/>
              <a:headEnd/>
              <a:tailEnd/>
            </a:ln>
          </p:spPr>
        </p:cxnSp>
        <p:cxnSp>
          <p:nvCxnSpPr>
            <p:cNvPr id="91159" name="Straight Connector 27"/>
            <p:cNvCxnSpPr>
              <a:cxnSpLocks noChangeShapeType="1"/>
            </p:cNvCxnSpPr>
            <p:nvPr/>
          </p:nvCxnSpPr>
          <p:spPr bwMode="auto">
            <a:xfrm flipH="1">
              <a:off x="5219700" y="5641975"/>
              <a:ext cx="61913" cy="0"/>
            </a:xfrm>
            <a:prstGeom prst="line">
              <a:avLst/>
            </a:prstGeom>
            <a:noFill/>
            <a:ln w="28575" algn="ctr">
              <a:solidFill>
                <a:schemeClr val="tx1"/>
              </a:solidFill>
              <a:round/>
              <a:headEnd/>
              <a:tailEnd/>
            </a:ln>
          </p:spPr>
        </p:cxnSp>
        <p:cxnSp>
          <p:nvCxnSpPr>
            <p:cNvPr id="91160" name="Straight Connector 28"/>
            <p:cNvCxnSpPr>
              <a:cxnSpLocks noChangeShapeType="1"/>
            </p:cNvCxnSpPr>
            <p:nvPr/>
          </p:nvCxnSpPr>
          <p:spPr bwMode="auto">
            <a:xfrm flipH="1">
              <a:off x="5219700" y="6051550"/>
              <a:ext cx="61913" cy="0"/>
            </a:xfrm>
            <a:prstGeom prst="line">
              <a:avLst/>
            </a:prstGeom>
            <a:noFill/>
            <a:ln w="28575" algn="ctr">
              <a:solidFill>
                <a:schemeClr val="tx1"/>
              </a:solidFill>
              <a:round/>
              <a:headEnd/>
              <a:tailEnd/>
            </a:ln>
          </p:spPr>
        </p:cxnSp>
        <p:cxnSp>
          <p:nvCxnSpPr>
            <p:cNvPr id="91161" name="Straight Connector 30"/>
            <p:cNvCxnSpPr>
              <a:cxnSpLocks noChangeShapeType="1"/>
            </p:cNvCxnSpPr>
            <p:nvPr/>
          </p:nvCxnSpPr>
          <p:spPr bwMode="auto">
            <a:xfrm>
              <a:off x="5281613" y="6056313"/>
              <a:ext cx="0" cy="61912"/>
            </a:xfrm>
            <a:prstGeom prst="line">
              <a:avLst/>
            </a:prstGeom>
            <a:noFill/>
            <a:ln w="28575" algn="ctr">
              <a:solidFill>
                <a:schemeClr val="tx1"/>
              </a:solidFill>
              <a:round/>
              <a:headEnd/>
              <a:tailEnd/>
            </a:ln>
          </p:spPr>
        </p:cxnSp>
        <p:cxnSp>
          <p:nvCxnSpPr>
            <p:cNvPr id="91162" name="Straight Connector 31"/>
            <p:cNvCxnSpPr>
              <a:cxnSpLocks noChangeShapeType="1"/>
            </p:cNvCxnSpPr>
            <p:nvPr/>
          </p:nvCxnSpPr>
          <p:spPr bwMode="auto">
            <a:xfrm>
              <a:off x="5832475" y="6056313"/>
              <a:ext cx="0" cy="61912"/>
            </a:xfrm>
            <a:prstGeom prst="line">
              <a:avLst/>
            </a:prstGeom>
            <a:noFill/>
            <a:ln w="28575" algn="ctr">
              <a:solidFill>
                <a:schemeClr val="tx1"/>
              </a:solidFill>
              <a:round/>
              <a:headEnd/>
              <a:tailEnd/>
            </a:ln>
          </p:spPr>
        </p:cxnSp>
        <p:cxnSp>
          <p:nvCxnSpPr>
            <p:cNvPr id="91163" name="Straight Connector 32"/>
            <p:cNvCxnSpPr>
              <a:cxnSpLocks noChangeShapeType="1"/>
            </p:cNvCxnSpPr>
            <p:nvPr/>
          </p:nvCxnSpPr>
          <p:spPr bwMode="auto">
            <a:xfrm>
              <a:off x="6381750" y="6056313"/>
              <a:ext cx="0" cy="61912"/>
            </a:xfrm>
            <a:prstGeom prst="line">
              <a:avLst/>
            </a:prstGeom>
            <a:noFill/>
            <a:ln w="28575" algn="ctr">
              <a:solidFill>
                <a:schemeClr val="tx1"/>
              </a:solidFill>
              <a:round/>
              <a:headEnd/>
              <a:tailEnd/>
            </a:ln>
          </p:spPr>
        </p:cxnSp>
        <p:cxnSp>
          <p:nvCxnSpPr>
            <p:cNvPr id="91164" name="Straight Connector 33"/>
            <p:cNvCxnSpPr>
              <a:cxnSpLocks noChangeShapeType="1"/>
            </p:cNvCxnSpPr>
            <p:nvPr/>
          </p:nvCxnSpPr>
          <p:spPr bwMode="auto">
            <a:xfrm>
              <a:off x="6932613" y="6056313"/>
              <a:ext cx="0" cy="61912"/>
            </a:xfrm>
            <a:prstGeom prst="line">
              <a:avLst/>
            </a:prstGeom>
            <a:noFill/>
            <a:ln w="28575" algn="ctr">
              <a:solidFill>
                <a:schemeClr val="tx1"/>
              </a:solidFill>
              <a:round/>
              <a:headEnd/>
              <a:tailEnd/>
            </a:ln>
          </p:spPr>
        </p:cxnSp>
        <p:cxnSp>
          <p:nvCxnSpPr>
            <p:cNvPr id="91165" name="Straight Connector 34"/>
            <p:cNvCxnSpPr>
              <a:cxnSpLocks noChangeShapeType="1"/>
            </p:cNvCxnSpPr>
            <p:nvPr/>
          </p:nvCxnSpPr>
          <p:spPr bwMode="auto">
            <a:xfrm>
              <a:off x="7481888" y="6056313"/>
              <a:ext cx="0" cy="61912"/>
            </a:xfrm>
            <a:prstGeom prst="line">
              <a:avLst/>
            </a:prstGeom>
            <a:noFill/>
            <a:ln w="28575" algn="ctr">
              <a:solidFill>
                <a:schemeClr val="tx1"/>
              </a:solidFill>
              <a:round/>
              <a:headEnd/>
              <a:tailEnd/>
            </a:ln>
          </p:spPr>
        </p:cxnSp>
        <p:cxnSp>
          <p:nvCxnSpPr>
            <p:cNvPr id="91166" name="Straight Connector 35"/>
            <p:cNvCxnSpPr>
              <a:cxnSpLocks noChangeShapeType="1"/>
            </p:cNvCxnSpPr>
            <p:nvPr/>
          </p:nvCxnSpPr>
          <p:spPr bwMode="auto">
            <a:xfrm>
              <a:off x="8032750" y="6056313"/>
              <a:ext cx="0" cy="61912"/>
            </a:xfrm>
            <a:prstGeom prst="line">
              <a:avLst/>
            </a:prstGeom>
            <a:noFill/>
            <a:ln w="28575" algn="ctr">
              <a:solidFill>
                <a:schemeClr val="tx1"/>
              </a:solidFill>
              <a:round/>
              <a:headEnd/>
              <a:tailEnd/>
            </a:ln>
          </p:spPr>
        </p:cxnSp>
        <p:cxnSp>
          <p:nvCxnSpPr>
            <p:cNvPr id="91167" name="Straight Connector 36"/>
            <p:cNvCxnSpPr>
              <a:cxnSpLocks noChangeShapeType="1"/>
            </p:cNvCxnSpPr>
            <p:nvPr/>
          </p:nvCxnSpPr>
          <p:spPr bwMode="auto">
            <a:xfrm>
              <a:off x="8582025" y="6056313"/>
              <a:ext cx="0" cy="61912"/>
            </a:xfrm>
            <a:prstGeom prst="line">
              <a:avLst/>
            </a:prstGeom>
            <a:noFill/>
            <a:ln w="28575" algn="ctr">
              <a:solidFill>
                <a:schemeClr val="tx1"/>
              </a:solidFill>
              <a:round/>
              <a:headEnd/>
              <a:tailEnd/>
            </a:ln>
          </p:spPr>
        </p:cxnSp>
        <p:sp>
          <p:nvSpPr>
            <p:cNvPr id="91168" name="TextBox 37"/>
            <p:cNvSpPr txBox="1">
              <a:spLocks noChangeArrowheads="1"/>
            </p:cNvSpPr>
            <p:nvPr/>
          </p:nvSpPr>
          <p:spPr bwMode="auto">
            <a:xfrm>
              <a:off x="5272088" y="6362700"/>
              <a:ext cx="3328987" cy="314325"/>
            </a:xfrm>
            <a:prstGeom prst="rect">
              <a:avLst/>
            </a:prstGeom>
            <a:noFill/>
            <a:ln w="9525">
              <a:noFill/>
              <a:miter lim="800000"/>
              <a:headEnd/>
              <a:tailEnd/>
            </a:ln>
          </p:spPr>
          <p:txBody>
            <a:bodyPr>
              <a:spAutoFit/>
            </a:bodyPr>
            <a:lstStyle/>
            <a:p>
              <a:pPr algn="ctr" fontAlgn="base">
                <a:spcBef>
                  <a:spcPct val="0"/>
                </a:spcBef>
                <a:spcAft>
                  <a:spcPct val="0"/>
                </a:spcAft>
                <a:buFont typeface="Arial" pitchFamily="34" charset="0"/>
                <a:buNone/>
              </a:pPr>
              <a:r>
                <a:rPr kumimoji="0" lang="en-US" altLang="ja-JP" sz="1600" b="1">
                  <a:solidFill>
                    <a:prstClr val="black"/>
                  </a:solidFill>
                  <a:latin typeface="Arial" pitchFamily="34" charset="0"/>
                  <a:cs typeface="Arial" pitchFamily="34" charset="0"/>
                </a:rPr>
                <a:t>Wk</a:t>
              </a:r>
            </a:p>
          </p:txBody>
        </p:sp>
        <p:sp>
          <p:nvSpPr>
            <p:cNvPr id="91169" name="TextBox 38"/>
            <p:cNvSpPr txBox="1">
              <a:spLocks noChangeArrowheads="1"/>
            </p:cNvSpPr>
            <p:nvPr/>
          </p:nvSpPr>
          <p:spPr bwMode="auto">
            <a:xfrm>
              <a:off x="5038725" y="6086475"/>
              <a:ext cx="490538" cy="314325"/>
            </a:xfrm>
            <a:prstGeom prst="rect">
              <a:avLst/>
            </a:prstGeom>
            <a:noFill/>
            <a:ln w="9525">
              <a:noFill/>
              <a:miter lim="800000"/>
              <a:headEnd/>
              <a:tailEnd/>
            </a:ln>
          </p:spPr>
          <p:txBody>
            <a:bodyPr>
              <a:spAutoFit/>
            </a:bodyPr>
            <a:lstStyle/>
            <a:p>
              <a:pPr algn="ct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0</a:t>
              </a:r>
            </a:p>
          </p:txBody>
        </p:sp>
        <p:sp>
          <p:nvSpPr>
            <p:cNvPr id="91170" name="TextBox 39"/>
            <p:cNvSpPr txBox="1">
              <a:spLocks noChangeArrowheads="1"/>
            </p:cNvSpPr>
            <p:nvPr/>
          </p:nvSpPr>
          <p:spPr bwMode="auto">
            <a:xfrm>
              <a:off x="5589588" y="6086475"/>
              <a:ext cx="490537" cy="314325"/>
            </a:xfrm>
            <a:prstGeom prst="rect">
              <a:avLst/>
            </a:prstGeom>
            <a:noFill/>
            <a:ln w="9525">
              <a:noFill/>
              <a:miter lim="800000"/>
              <a:headEnd/>
              <a:tailEnd/>
            </a:ln>
          </p:spPr>
          <p:txBody>
            <a:bodyPr>
              <a:spAutoFit/>
            </a:bodyPr>
            <a:lstStyle/>
            <a:p>
              <a:pPr algn="ct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4</a:t>
              </a:r>
            </a:p>
          </p:txBody>
        </p:sp>
        <p:sp>
          <p:nvSpPr>
            <p:cNvPr id="91171" name="TextBox 40"/>
            <p:cNvSpPr txBox="1">
              <a:spLocks noChangeArrowheads="1"/>
            </p:cNvSpPr>
            <p:nvPr/>
          </p:nvSpPr>
          <p:spPr bwMode="auto">
            <a:xfrm>
              <a:off x="6138863" y="6086475"/>
              <a:ext cx="490537" cy="314325"/>
            </a:xfrm>
            <a:prstGeom prst="rect">
              <a:avLst/>
            </a:prstGeom>
            <a:noFill/>
            <a:ln w="9525">
              <a:noFill/>
              <a:miter lim="800000"/>
              <a:headEnd/>
              <a:tailEnd/>
            </a:ln>
          </p:spPr>
          <p:txBody>
            <a:bodyPr>
              <a:spAutoFit/>
            </a:bodyPr>
            <a:lstStyle/>
            <a:p>
              <a:pPr algn="ct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8</a:t>
              </a:r>
            </a:p>
          </p:txBody>
        </p:sp>
        <p:sp>
          <p:nvSpPr>
            <p:cNvPr id="91172" name="TextBox 41"/>
            <p:cNvSpPr txBox="1">
              <a:spLocks noChangeArrowheads="1"/>
            </p:cNvSpPr>
            <p:nvPr/>
          </p:nvSpPr>
          <p:spPr bwMode="auto">
            <a:xfrm>
              <a:off x="6689725" y="6086475"/>
              <a:ext cx="490538" cy="314325"/>
            </a:xfrm>
            <a:prstGeom prst="rect">
              <a:avLst/>
            </a:prstGeom>
            <a:noFill/>
            <a:ln w="9525">
              <a:noFill/>
              <a:miter lim="800000"/>
              <a:headEnd/>
              <a:tailEnd/>
            </a:ln>
          </p:spPr>
          <p:txBody>
            <a:bodyPr>
              <a:spAutoFit/>
            </a:bodyPr>
            <a:lstStyle/>
            <a:p>
              <a:pPr algn="ct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12</a:t>
              </a:r>
            </a:p>
          </p:txBody>
        </p:sp>
        <p:sp>
          <p:nvSpPr>
            <p:cNvPr id="91173" name="TextBox 42"/>
            <p:cNvSpPr txBox="1">
              <a:spLocks noChangeArrowheads="1"/>
            </p:cNvSpPr>
            <p:nvPr/>
          </p:nvSpPr>
          <p:spPr bwMode="auto">
            <a:xfrm>
              <a:off x="7239000" y="6086475"/>
              <a:ext cx="490538" cy="314325"/>
            </a:xfrm>
            <a:prstGeom prst="rect">
              <a:avLst/>
            </a:prstGeom>
            <a:noFill/>
            <a:ln w="9525">
              <a:noFill/>
              <a:miter lim="800000"/>
              <a:headEnd/>
              <a:tailEnd/>
            </a:ln>
          </p:spPr>
          <p:txBody>
            <a:bodyPr>
              <a:spAutoFit/>
            </a:bodyPr>
            <a:lstStyle/>
            <a:p>
              <a:pPr algn="ct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16</a:t>
              </a:r>
            </a:p>
          </p:txBody>
        </p:sp>
        <p:sp>
          <p:nvSpPr>
            <p:cNvPr id="91174" name="TextBox 43"/>
            <p:cNvSpPr txBox="1">
              <a:spLocks noChangeArrowheads="1"/>
            </p:cNvSpPr>
            <p:nvPr/>
          </p:nvSpPr>
          <p:spPr bwMode="auto">
            <a:xfrm>
              <a:off x="7789863" y="6086475"/>
              <a:ext cx="490537" cy="314325"/>
            </a:xfrm>
            <a:prstGeom prst="rect">
              <a:avLst/>
            </a:prstGeom>
            <a:noFill/>
            <a:ln w="9525">
              <a:noFill/>
              <a:miter lim="800000"/>
              <a:headEnd/>
              <a:tailEnd/>
            </a:ln>
          </p:spPr>
          <p:txBody>
            <a:bodyPr>
              <a:spAutoFit/>
            </a:bodyPr>
            <a:lstStyle/>
            <a:p>
              <a:pPr algn="ct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20</a:t>
              </a:r>
            </a:p>
          </p:txBody>
        </p:sp>
        <p:sp>
          <p:nvSpPr>
            <p:cNvPr id="91175" name="TextBox 44"/>
            <p:cNvSpPr txBox="1">
              <a:spLocks noChangeArrowheads="1"/>
            </p:cNvSpPr>
            <p:nvPr/>
          </p:nvSpPr>
          <p:spPr bwMode="auto">
            <a:xfrm>
              <a:off x="8339138" y="6086475"/>
              <a:ext cx="490537" cy="314325"/>
            </a:xfrm>
            <a:prstGeom prst="rect">
              <a:avLst/>
            </a:prstGeom>
            <a:noFill/>
            <a:ln w="9525">
              <a:noFill/>
              <a:miter lim="800000"/>
              <a:headEnd/>
              <a:tailEnd/>
            </a:ln>
          </p:spPr>
          <p:txBody>
            <a:bodyPr>
              <a:spAutoFit/>
            </a:bodyPr>
            <a:lstStyle/>
            <a:p>
              <a:pPr algn="ct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24</a:t>
              </a:r>
            </a:p>
          </p:txBody>
        </p:sp>
        <p:sp>
          <p:nvSpPr>
            <p:cNvPr id="91176" name="TextBox 45"/>
            <p:cNvSpPr txBox="1">
              <a:spLocks noChangeArrowheads="1"/>
            </p:cNvSpPr>
            <p:nvPr/>
          </p:nvSpPr>
          <p:spPr bwMode="auto">
            <a:xfrm rot="-5400000">
              <a:off x="3640932" y="4901991"/>
              <a:ext cx="2109788" cy="338554"/>
            </a:xfrm>
            <a:prstGeom prst="rect">
              <a:avLst/>
            </a:prstGeom>
            <a:noFill/>
            <a:ln w="9525">
              <a:noFill/>
              <a:miter lim="800000"/>
              <a:headEnd/>
              <a:tailEnd/>
            </a:ln>
          </p:spPr>
          <p:txBody>
            <a:bodyPr>
              <a:spAutoFit/>
            </a:bodyPr>
            <a:lstStyle/>
            <a:p>
              <a:pPr algn="ctr" fontAlgn="base">
                <a:spcBef>
                  <a:spcPct val="0"/>
                </a:spcBef>
                <a:spcAft>
                  <a:spcPct val="0"/>
                </a:spcAft>
                <a:buFont typeface="Arial" pitchFamily="34" charset="0"/>
                <a:buNone/>
              </a:pPr>
              <a:r>
                <a:rPr kumimoji="0" lang="en-US" altLang="ja-JP" sz="1600" b="1">
                  <a:solidFill>
                    <a:prstClr val="black"/>
                  </a:solidFill>
                  <a:latin typeface="Arial" pitchFamily="34" charset="0"/>
                  <a:cs typeface="Arial" pitchFamily="34" charset="0"/>
                </a:rPr>
                <a:t>HIV-1 RNA &lt;50 (%)</a:t>
              </a:r>
            </a:p>
          </p:txBody>
        </p:sp>
        <p:sp>
          <p:nvSpPr>
            <p:cNvPr id="91177" name="TextBox 46"/>
            <p:cNvSpPr txBox="1">
              <a:spLocks noChangeArrowheads="1"/>
            </p:cNvSpPr>
            <p:nvPr/>
          </p:nvSpPr>
          <p:spPr bwMode="auto">
            <a:xfrm>
              <a:off x="4776788" y="5895975"/>
              <a:ext cx="490537" cy="314325"/>
            </a:xfrm>
            <a:prstGeom prst="rect">
              <a:avLst/>
            </a:prstGeom>
            <a:noFill/>
            <a:ln w="9525">
              <a:noFill/>
              <a:miter lim="800000"/>
              <a:headEnd/>
              <a:tailEnd/>
            </a:ln>
          </p:spPr>
          <p:txBody>
            <a:bodyPr>
              <a:spAutoFit/>
            </a:bodyPr>
            <a:lstStyle/>
            <a:p>
              <a:pPr algn="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0</a:t>
              </a:r>
            </a:p>
          </p:txBody>
        </p:sp>
        <p:sp>
          <p:nvSpPr>
            <p:cNvPr id="91178" name="TextBox 47"/>
            <p:cNvSpPr txBox="1">
              <a:spLocks noChangeArrowheads="1"/>
            </p:cNvSpPr>
            <p:nvPr/>
          </p:nvSpPr>
          <p:spPr bwMode="auto">
            <a:xfrm>
              <a:off x="4776788" y="4259263"/>
              <a:ext cx="490537" cy="314325"/>
            </a:xfrm>
            <a:prstGeom prst="rect">
              <a:avLst/>
            </a:prstGeom>
            <a:noFill/>
            <a:ln w="9525">
              <a:noFill/>
              <a:miter lim="800000"/>
              <a:headEnd/>
              <a:tailEnd/>
            </a:ln>
          </p:spPr>
          <p:txBody>
            <a:bodyPr>
              <a:spAutoFit/>
            </a:bodyPr>
            <a:lstStyle/>
            <a:p>
              <a:pPr algn="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80</a:t>
              </a:r>
            </a:p>
          </p:txBody>
        </p:sp>
        <p:sp>
          <p:nvSpPr>
            <p:cNvPr id="91179" name="TextBox 48"/>
            <p:cNvSpPr txBox="1">
              <a:spLocks noChangeArrowheads="1"/>
            </p:cNvSpPr>
            <p:nvPr/>
          </p:nvSpPr>
          <p:spPr bwMode="auto">
            <a:xfrm>
              <a:off x="4776788" y="4668838"/>
              <a:ext cx="490537" cy="314325"/>
            </a:xfrm>
            <a:prstGeom prst="rect">
              <a:avLst/>
            </a:prstGeom>
            <a:noFill/>
            <a:ln w="9525">
              <a:noFill/>
              <a:miter lim="800000"/>
              <a:headEnd/>
              <a:tailEnd/>
            </a:ln>
          </p:spPr>
          <p:txBody>
            <a:bodyPr>
              <a:spAutoFit/>
            </a:bodyPr>
            <a:lstStyle/>
            <a:p>
              <a:pPr algn="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60</a:t>
              </a:r>
            </a:p>
          </p:txBody>
        </p:sp>
        <p:sp>
          <p:nvSpPr>
            <p:cNvPr id="91180" name="TextBox 49"/>
            <p:cNvSpPr txBox="1">
              <a:spLocks noChangeArrowheads="1"/>
            </p:cNvSpPr>
            <p:nvPr/>
          </p:nvSpPr>
          <p:spPr bwMode="auto">
            <a:xfrm>
              <a:off x="4776788" y="5076825"/>
              <a:ext cx="490537" cy="314325"/>
            </a:xfrm>
            <a:prstGeom prst="rect">
              <a:avLst/>
            </a:prstGeom>
            <a:noFill/>
            <a:ln w="9525">
              <a:noFill/>
              <a:miter lim="800000"/>
              <a:headEnd/>
              <a:tailEnd/>
            </a:ln>
          </p:spPr>
          <p:txBody>
            <a:bodyPr>
              <a:spAutoFit/>
            </a:bodyPr>
            <a:lstStyle/>
            <a:p>
              <a:pPr algn="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40</a:t>
              </a:r>
            </a:p>
          </p:txBody>
        </p:sp>
        <p:sp>
          <p:nvSpPr>
            <p:cNvPr id="91181" name="TextBox 50"/>
            <p:cNvSpPr txBox="1">
              <a:spLocks noChangeArrowheads="1"/>
            </p:cNvSpPr>
            <p:nvPr/>
          </p:nvSpPr>
          <p:spPr bwMode="auto">
            <a:xfrm>
              <a:off x="4776788" y="5486400"/>
              <a:ext cx="490537" cy="314325"/>
            </a:xfrm>
            <a:prstGeom prst="rect">
              <a:avLst/>
            </a:prstGeom>
            <a:noFill/>
            <a:ln w="9525">
              <a:noFill/>
              <a:miter lim="800000"/>
              <a:headEnd/>
              <a:tailEnd/>
            </a:ln>
          </p:spPr>
          <p:txBody>
            <a:bodyPr>
              <a:spAutoFit/>
            </a:bodyPr>
            <a:lstStyle/>
            <a:p>
              <a:pPr algn="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20</a:t>
              </a:r>
            </a:p>
          </p:txBody>
        </p:sp>
        <p:sp>
          <p:nvSpPr>
            <p:cNvPr id="91182" name="Freeform 52"/>
            <p:cNvSpPr>
              <a:spLocks/>
            </p:cNvSpPr>
            <p:nvPr/>
          </p:nvSpPr>
          <p:spPr bwMode="auto">
            <a:xfrm>
              <a:off x="5276850" y="4591050"/>
              <a:ext cx="3300413" cy="1452563"/>
            </a:xfrm>
            <a:custGeom>
              <a:avLst/>
              <a:gdLst>
                <a:gd name="T0" fmla="*/ 0 w 3300412"/>
                <a:gd name="T1" fmla="*/ 2563424 h 1404144"/>
                <a:gd name="T2" fmla="*/ 271462 w 3300412"/>
                <a:gd name="T3" fmla="*/ 946251 h 1404144"/>
                <a:gd name="T4" fmla="*/ 528637 w 3300412"/>
                <a:gd name="T5" fmla="*/ 111587 h 1404144"/>
                <a:gd name="T6" fmla="*/ 1095405 w 3300412"/>
                <a:gd name="T7" fmla="*/ 276775 h 1404144"/>
                <a:gd name="T8" fmla="*/ 1633567 w 3300412"/>
                <a:gd name="T9" fmla="*/ 311554 h 1404144"/>
                <a:gd name="T10" fmla="*/ 2190757 w 3300412"/>
                <a:gd name="T11" fmla="*/ 276775 h 1404144"/>
                <a:gd name="T12" fmla="*/ 2719393 w 3300412"/>
                <a:gd name="T13" fmla="*/ 372414 h 1404144"/>
                <a:gd name="T14" fmla="*/ 3300419 w 3300412"/>
                <a:gd name="T15" fmla="*/ 502832 h 1404144"/>
                <a:gd name="T16" fmla="*/ 0 60000 65536"/>
                <a:gd name="T17" fmla="*/ 0 60000 65536"/>
                <a:gd name="T18" fmla="*/ 0 60000 65536"/>
                <a:gd name="T19" fmla="*/ 0 60000 65536"/>
                <a:gd name="T20" fmla="*/ 0 60000 65536"/>
                <a:gd name="T21" fmla="*/ 0 60000 65536"/>
                <a:gd name="T22" fmla="*/ 0 60000 65536"/>
                <a:gd name="T23" fmla="*/ 0 60000 65536"/>
                <a:gd name="T24" fmla="*/ 0 w 3300412"/>
                <a:gd name="T25" fmla="*/ 0 h 1404144"/>
                <a:gd name="T26" fmla="*/ 3300412 w 3300412"/>
                <a:gd name="T27" fmla="*/ 1404144 h 1404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0412" h="1404144">
                  <a:moveTo>
                    <a:pt x="0" y="1404144"/>
                  </a:moveTo>
                  <a:cubicBezTo>
                    <a:pt x="91678" y="1073150"/>
                    <a:pt x="183356" y="742157"/>
                    <a:pt x="271462" y="518319"/>
                  </a:cubicBezTo>
                  <a:cubicBezTo>
                    <a:pt x="359568" y="294482"/>
                    <a:pt x="391318" y="122238"/>
                    <a:pt x="528637" y="61119"/>
                  </a:cubicBezTo>
                  <a:cubicBezTo>
                    <a:pt x="665956" y="0"/>
                    <a:pt x="911225" y="133350"/>
                    <a:pt x="1095375" y="151606"/>
                  </a:cubicBezTo>
                  <a:cubicBezTo>
                    <a:pt x="1279525" y="169862"/>
                    <a:pt x="1450975" y="170656"/>
                    <a:pt x="1633537" y="170656"/>
                  </a:cubicBezTo>
                  <a:cubicBezTo>
                    <a:pt x="1816099" y="170656"/>
                    <a:pt x="2009775" y="146050"/>
                    <a:pt x="2190750" y="151606"/>
                  </a:cubicBezTo>
                  <a:cubicBezTo>
                    <a:pt x="2371725" y="157162"/>
                    <a:pt x="2534443" y="183357"/>
                    <a:pt x="2719387" y="203994"/>
                  </a:cubicBezTo>
                  <a:cubicBezTo>
                    <a:pt x="2904331" y="224632"/>
                    <a:pt x="3102371" y="250031"/>
                    <a:pt x="3300412" y="275431"/>
                  </a:cubicBezTo>
                </a:path>
              </a:pathLst>
            </a:custGeom>
            <a:noFill/>
            <a:ln w="28575" cap="flat" cmpd="sng" algn="ctr">
              <a:solidFill>
                <a:schemeClr val="accent2"/>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1183" name="Freeform 54"/>
            <p:cNvSpPr>
              <a:spLocks/>
            </p:cNvSpPr>
            <p:nvPr/>
          </p:nvSpPr>
          <p:spPr bwMode="auto">
            <a:xfrm>
              <a:off x="5295900" y="5137150"/>
              <a:ext cx="3276600" cy="917575"/>
            </a:xfrm>
            <a:custGeom>
              <a:avLst/>
              <a:gdLst>
                <a:gd name="T0" fmla="*/ 3276600 w 3276600"/>
                <a:gd name="T1" fmla="*/ 0 h 885825"/>
                <a:gd name="T2" fmla="*/ 2709862 w 3276600"/>
                <a:gd name="T3" fmla="*/ 188511 h 885825"/>
                <a:gd name="T4" fmla="*/ 2171700 w 3276600"/>
                <a:gd name="T5" fmla="*/ 215443 h 885825"/>
                <a:gd name="T6" fmla="*/ 1624012 w 3276600"/>
                <a:gd name="T7" fmla="*/ 206465 h 885825"/>
                <a:gd name="T8" fmla="*/ 1042987 w 3276600"/>
                <a:gd name="T9" fmla="*/ 655298 h 885825"/>
                <a:gd name="T10" fmla="*/ 523875 w 3276600"/>
                <a:gd name="T11" fmla="*/ 1023345 h 885825"/>
                <a:gd name="T12" fmla="*/ 238125 w 3276600"/>
                <a:gd name="T13" fmla="*/ 1526038 h 885825"/>
                <a:gd name="T14" fmla="*/ 0 w 3276600"/>
                <a:gd name="T15" fmla="*/ 1669666 h 885825"/>
                <a:gd name="T16" fmla="*/ 0 60000 65536"/>
                <a:gd name="T17" fmla="*/ 0 60000 65536"/>
                <a:gd name="T18" fmla="*/ 0 60000 65536"/>
                <a:gd name="T19" fmla="*/ 0 60000 65536"/>
                <a:gd name="T20" fmla="*/ 0 60000 65536"/>
                <a:gd name="T21" fmla="*/ 0 60000 65536"/>
                <a:gd name="T22" fmla="*/ 0 60000 65536"/>
                <a:gd name="T23" fmla="*/ 0 60000 65536"/>
                <a:gd name="T24" fmla="*/ 0 w 3276600"/>
                <a:gd name="T25" fmla="*/ 0 h 885825"/>
                <a:gd name="T26" fmla="*/ 3276600 w 3276600"/>
                <a:gd name="T27" fmla="*/ 885825 h 885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6600" h="885825">
                  <a:moveTo>
                    <a:pt x="3276600" y="0"/>
                  </a:moveTo>
                  <a:cubicBezTo>
                    <a:pt x="3085306" y="40481"/>
                    <a:pt x="2894012" y="80962"/>
                    <a:pt x="2709862" y="100012"/>
                  </a:cubicBezTo>
                  <a:cubicBezTo>
                    <a:pt x="2525712" y="119062"/>
                    <a:pt x="2171700" y="114300"/>
                    <a:pt x="2171700" y="114300"/>
                  </a:cubicBezTo>
                  <a:cubicBezTo>
                    <a:pt x="1990725" y="115888"/>
                    <a:pt x="1812131" y="70643"/>
                    <a:pt x="1624012" y="109537"/>
                  </a:cubicBezTo>
                  <a:cubicBezTo>
                    <a:pt x="1435893" y="148431"/>
                    <a:pt x="1226343" y="275431"/>
                    <a:pt x="1042987" y="347662"/>
                  </a:cubicBezTo>
                  <a:cubicBezTo>
                    <a:pt x="859631" y="419893"/>
                    <a:pt x="658019" y="465931"/>
                    <a:pt x="523875" y="542925"/>
                  </a:cubicBezTo>
                  <a:cubicBezTo>
                    <a:pt x="389731" y="619919"/>
                    <a:pt x="325437" y="752475"/>
                    <a:pt x="238125" y="809625"/>
                  </a:cubicBezTo>
                  <a:cubicBezTo>
                    <a:pt x="150813" y="866775"/>
                    <a:pt x="75406" y="876300"/>
                    <a:pt x="0" y="885825"/>
                  </a:cubicBezTo>
                </a:path>
              </a:pathLst>
            </a:custGeom>
            <a:noFill/>
            <a:ln w="28575" cap="flat" cmpd="sng" algn="ctr">
              <a:solidFill>
                <a:schemeClr val="accent2"/>
              </a:solidFill>
              <a:prstDash val="sysDash"/>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56" name="Freeform 55"/>
            <p:cNvSpPr/>
            <p:nvPr/>
          </p:nvSpPr>
          <p:spPr bwMode="auto">
            <a:xfrm>
              <a:off x="5291138" y="4847790"/>
              <a:ext cx="3281362" cy="1191043"/>
            </a:xfrm>
            <a:custGeom>
              <a:avLst/>
              <a:gdLst>
                <a:gd name="connsiteX0" fmla="*/ 3281363 w 3281363"/>
                <a:gd name="connsiteY0" fmla="*/ 234949 h 1149349"/>
                <a:gd name="connsiteX1" fmla="*/ 2733675 w 3281363"/>
                <a:gd name="connsiteY1" fmla="*/ 101599 h 1149349"/>
                <a:gd name="connsiteX2" fmla="*/ 2176463 w 3281363"/>
                <a:gd name="connsiteY2" fmla="*/ 201612 h 1149349"/>
                <a:gd name="connsiteX3" fmla="*/ 1624013 w 3281363"/>
                <a:gd name="connsiteY3" fmla="*/ 106362 h 1149349"/>
                <a:gd name="connsiteX4" fmla="*/ 1095375 w 3281363"/>
                <a:gd name="connsiteY4" fmla="*/ 1587 h 1149349"/>
                <a:gd name="connsiteX5" fmla="*/ 547688 w 3281363"/>
                <a:gd name="connsiteY5" fmla="*/ 96837 h 1149349"/>
                <a:gd name="connsiteX6" fmla="*/ 247650 w 3281363"/>
                <a:gd name="connsiteY6" fmla="*/ 449262 h 1149349"/>
                <a:gd name="connsiteX7" fmla="*/ 0 w 3281363"/>
                <a:gd name="connsiteY7" fmla="*/ 1149349 h 1149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1363" h="1149349">
                  <a:moveTo>
                    <a:pt x="3281363" y="234949"/>
                  </a:moveTo>
                  <a:cubicBezTo>
                    <a:pt x="3099594" y="171052"/>
                    <a:pt x="2917825" y="107155"/>
                    <a:pt x="2733675" y="101599"/>
                  </a:cubicBezTo>
                  <a:cubicBezTo>
                    <a:pt x="2549525" y="96043"/>
                    <a:pt x="2361407" y="200818"/>
                    <a:pt x="2176463" y="201612"/>
                  </a:cubicBezTo>
                  <a:cubicBezTo>
                    <a:pt x="1991519" y="202406"/>
                    <a:pt x="1804194" y="139699"/>
                    <a:pt x="1624013" y="106362"/>
                  </a:cubicBezTo>
                  <a:cubicBezTo>
                    <a:pt x="1443832" y="73025"/>
                    <a:pt x="1274762" y="3174"/>
                    <a:pt x="1095375" y="1587"/>
                  </a:cubicBezTo>
                  <a:cubicBezTo>
                    <a:pt x="915988" y="0"/>
                    <a:pt x="688976" y="22225"/>
                    <a:pt x="547688" y="96837"/>
                  </a:cubicBezTo>
                  <a:cubicBezTo>
                    <a:pt x="406401" y="171450"/>
                    <a:pt x="338931" y="273843"/>
                    <a:pt x="247650" y="449262"/>
                  </a:cubicBezTo>
                  <a:cubicBezTo>
                    <a:pt x="156369" y="624681"/>
                    <a:pt x="78184" y="887015"/>
                    <a:pt x="0" y="1149349"/>
                  </a:cubicBezTo>
                </a:path>
              </a:pathLst>
            </a:custGeom>
            <a:noFill/>
            <a:ln w="28575" cap="flat" cmpd="sng" algn="ctr">
              <a:solidFill>
                <a:schemeClr val="accent3"/>
              </a:solidFill>
              <a:prstDash val="solid"/>
              <a:round/>
              <a:headEnd type="none" w="med" len="med"/>
              <a:tailEnd type="none" w="med" len="med"/>
            </a:ln>
            <a:effectLst/>
          </p:spPr>
          <p:txBody>
            <a:bodyPr anchor="ctr"/>
            <a:lstStyle/>
            <a:p>
              <a:pPr algn="ctr" fontAlgn="base">
                <a:spcBef>
                  <a:spcPct val="0"/>
                </a:spcBef>
                <a:spcAft>
                  <a:spcPct val="0"/>
                </a:spcAft>
                <a:buFont typeface="Arial" pitchFamily="34" charset="0"/>
                <a:buChar char="•"/>
                <a:defRPr/>
              </a:pPr>
              <a:endParaRPr kumimoji="0" lang="en-US" dirty="0">
                <a:solidFill>
                  <a:prstClr val="black"/>
                </a:solidFill>
                <a:latin typeface="Arial" pitchFamily="34" charset="0"/>
                <a:cs typeface="Arial" charset="0"/>
              </a:endParaRPr>
            </a:p>
          </p:txBody>
        </p:sp>
        <p:sp>
          <p:nvSpPr>
            <p:cNvPr id="57" name="Freeform 56"/>
            <p:cNvSpPr/>
            <p:nvPr/>
          </p:nvSpPr>
          <p:spPr bwMode="auto">
            <a:xfrm>
              <a:off x="5305425" y="5490929"/>
              <a:ext cx="3276600" cy="542957"/>
            </a:xfrm>
            <a:custGeom>
              <a:avLst/>
              <a:gdLst>
                <a:gd name="connsiteX0" fmla="*/ 3276600 w 3276600"/>
                <a:gd name="connsiteY0" fmla="*/ 10319 h 524669"/>
                <a:gd name="connsiteX1" fmla="*/ 2728912 w 3276600"/>
                <a:gd name="connsiteY1" fmla="*/ 19844 h 524669"/>
                <a:gd name="connsiteX2" fmla="*/ 2152650 w 3276600"/>
                <a:gd name="connsiteY2" fmla="*/ 129381 h 524669"/>
                <a:gd name="connsiteX3" fmla="*/ 1619250 w 3276600"/>
                <a:gd name="connsiteY3" fmla="*/ 29369 h 524669"/>
                <a:gd name="connsiteX4" fmla="*/ 1076325 w 3276600"/>
                <a:gd name="connsiteY4" fmla="*/ 110331 h 524669"/>
                <a:gd name="connsiteX5" fmla="*/ 495300 w 3276600"/>
                <a:gd name="connsiteY5" fmla="*/ 115094 h 524669"/>
                <a:gd name="connsiteX6" fmla="*/ 209550 w 3276600"/>
                <a:gd name="connsiteY6" fmla="*/ 338931 h 524669"/>
                <a:gd name="connsiteX7" fmla="*/ 0 w 3276600"/>
                <a:gd name="connsiteY7" fmla="*/ 524669 h 52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6600" h="524669">
                  <a:moveTo>
                    <a:pt x="3276600" y="10319"/>
                  </a:moveTo>
                  <a:cubicBezTo>
                    <a:pt x="3096418" y="5159"/>
                    <a:pt x="2916237" y="0"/>
                    <a:pt x="2728912" y="19844"/>
                  </a:cubicBezTo>
                  <a:cubicBezTo>
                    <a:pt x="2541587" y="39688"/>
                    <a:pt x="2337594" y="127794"/>
                    <a:pt x="2152650" y="129381"/>
                  </a:cubicBezTo>
                  <a:cubicBezTo>
                    <a:pt x="1967706" y="130968"/>
                    <a:pt x="1798637" y="32544"/>
                    <a:pt x="1619250" y="29369"/>
                  </a:cubicBezTo>
                  <a:cubicBezTo>
                    <a:pt x="1439863" y="26194"/>
                    <a:pt x="1263650" y="96044"/>
                    <a:pt x="1076325" y="110331"/>
                  </a:cubicBezTo>
                  <a:cubicBezTo>
                    <a:pt x="889000" y="124618"/>
                    <a:pt x="639762" y="76994"/>
                    <a:pt x="495300" y="115094"/>
                  </a:cubicBezTo>
                  <a:cubicBezTo>
                    <a:pt x="350838" y="153194"/>
                    <a:pt x="292100" y="270668"/>
                    <a:pt x="209550" y="338931"/>
                  </a:cubicBezTo>
                  <a:cubicBezTo>
                    <a:pt x="127000" y="407194"/>
                    <a:pt x="63500" y="465931"/>
                    <a:pt x="0" y="524669"/>
                  </a:cubicBezTo>
                </a:path>
              </a:pathLst>
            </a:custGeom>
            <a:noFill/>
            <a:ln w="28575" cap="flat" cmpd="sng" algn="ctr">
              <a:solidFill>
                <a:schemeClr val="accent3"/>
              </a:solidFill>
              <a:prstDash val="sysDash"/>
              <a:round/>
              <a:headEnd type="none" w="med" len="med"/>
              <a:tailEnd type="none" w="med" len="med"/>
            </a:ln>
            <a:effectLst/>
          </p:spPr>
          <p:txBody>
            <a:bodyPr anchor="ctr"/>
            <a:lstStyle/>
            <a:p>
              <a:pPr algn="ctr" fontAlgn="base">
                <a:spcBef>
                  <a:spcPct val="0"/>
                </a:spcBef>
                <a:spcAft>
                  <a:spcPct val="0"/>
                </a:spcAft>
                <a:buFont typeface="Arial" pitchFamily="34" charset="0"/>
                <a:buChar char="•"/>
                <a:defRPr/>
              </a:pPr>
              <a:endParaRPr kumimoji="0" lang="en-US" dirty="0">
                <a:solidFill>
                  <a:prstClr val="black"/>
                </a:solidFill>
                <a:latin typeface="Arial" pitchFamily="34" charset="0"/>
                <a:cs typeface="Arial" charset="0"/>
              </a:endParaRPr>
            </a:p>
          </p:txBody>
        </p:sp>
        <p:sp>
          <p:nvSpPr>
            <p:cNvPr id="91186" name="Oval 57"/>
            <p:cNvSpPr>
              <a:spLocks noChangeArrowheads="1"/>
            </p:cNvSpPr>
            <p:nvPr/>
          </p:nvSpPr>
          <p:spPr bwMode="auto">
            <a:xfrm>
              <a:off x="8515350" y="4821238"/>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87" name="Oval 58"/>
            <p:cNvSpPr>
              <a:spLocks noChangeArrowheads="1"/>
            </p:cNvSpPr>
            <p:nvPr/>
          </p:nvSpPr>
          <p:spPr bwMode="auto">
            <a:xfrm>
              <a:off x="7967663" y="4756150"/>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88" name="Oval 59"/>
            <p:cNvSpPr>
              <a:spLocks noChangeArrowheads="1"/>
            </p:cNvSpPr>
            <p:nvPr/>
          </p:nvSpPr>
          <p:spPr bwMode="auto">
            <a:xfrm>
              <a:off x="7415213" y="4692650"/>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89" name="Oval 60"/>
            <p:cNvSpPr>
              <a:spLocks noChangeArrowheads="1"/>
            </p:cNvSpPr>
            <p:nvPr/>
          </p:nvSpPr>
          <p:spPr bwMode="auto">
            <a:xfrm>
              <a:off x="6881813" y="4716463"/>
              <a:ext cx="92075" cy="96837"/>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90" name="Oval 61"/>
            <p:cNvSpPr>
              <a:spLocks noChangeArrowheads="1"/>
            </p:cNvSpPr>
            <p:nvPr/>
          </p:nvSpPr>
          <p:spPr bwMode="auto">
            <a:xfrm>
              <a:off x="6324600" y="4687888"/>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91" name="Oval 62"/>
            <p:cNvSpPr>
              <a:spLocks noChangeArrowheads="1"/>
            </p:cNvSpPr>
            <p:nvPr/>
          </p:nvSpPr>
          <p:spPr bwMode="auto">
            <a:xfrm>
              <a:off x="5772150" y="4598988"/>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92" name="Oval 63"/>
            <p:cNvSpPr>
              <a:spLocks noChangeArrowheads="1"/>
            </p:cNvSpPr>
            <p:nvPr/>
          </p:nvSpPr>
          <p:spPr bwMode="auto">
            <a:xfrm>
              <a:off x="5500688" y="5076825"/>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93" name="Oval 64"/>
            <p:cNvSpPr>
              <a:spLocks noChangeArrowheads="1"/>
            </p:cNvSpPr>
            <p:nvPr/>
          </p:nvSpPr>
          <p:spPr bwMode="auto">
            <a:xfrm>
              <a:off x="5243513" y="5994400"/>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94" name="Oval 65"/>
            <p:cNvSpPr>
              <a:spLocks noChangeArrowheads="1"/>
            </p:cNvSpPr>
            <p:nvPr/>
          </p:nvSpPr>
          <p:spPr bwMode="auto">
            <a:xfrm>
              <a:off x="5486400" y="5935663"/>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95" name="Oval 66"/>
            <p:cNvSpPr>
              <a:spLocks noChangeArrowheads="1"/>
            </p:cNvSpPr>
            <p:nvPr/>
          </p:nvSpPr>
          <p:spPr bwMode="auto">
            <a:xfrm>
              <a:off x="5772150" y="5649913"/>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96" name="Oval 67"/>
            <p:cNvSpPr>
              <a:spLocks noChangeArrowheads="1"/>
            </p:cNvSpPr>
            <p:nvPr/>
          </p:nvSpPr>
          <p:spPr bwMode="auto">
            <a:xfrm>
              <a:off x="6319838" y="5437188"/>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97" name="Oval 68"/>
            <p:cNvSpPr>
              <a:spLocks noChangeArrowheads="1"/>
            </p:cNvSpPr>
            <p:nvPr/>
          </p:nvSpPr>
          <p:spPr bwMode="auto">
            <a:xfrm>
              <a:off x="6867525" y="5210175"/>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98" name="Oval 69"/>
            <p:cNvSpPr>
              <a:spLocks noChangeArrowheads="1"/>
            </p:cNvSpPr>
            <p:nvPr/>
          </p:nvSpPr>
          <p:spPr bwMode="auto">
            <a:xfrm>
              <a:off x="7424738" y="5205413"/>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199" name="Oval 70"/>
            <p:cNvSpPr>
              <a:spLocks noChangeArrowheads="1"/>
            </p:cNvSpPr>
            <p:nvPr/>
          </p:nvSpPr>
          <p:spPr bwMode="auto">
            <a:xfrm>
              <a:off x="7967663" y="5195888"/>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1200" name="Oval 71"/>
            <p:cNvSpPr>
              <a:spLocks noChangeArrowheads="1"/>
            </p:cNvSpPr>
            <p:nvPr/>
          </p:nvSpPr>
          <p:spPr bwMode="auto">
            <a:xfrm>
              <a:off x="8510588" y="5092700"/>
              <a:ext cx="92075" cy="95250"/>
            </a:xfrm>
            <a:prstGeom prst="ellipse">
              <a:avLst/>
            </a:prstGeom>
            <a:solidFill>
              <a:schemeClr val="accent2"/>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73" name="Oval 72"/>
            <p:cNvSpPr/>
            <p:nvPr/>
          </p:nvSpPr>
          <p:spPr bwMode="auto">
            <a:xfrm>
              <a:off x="8529638" y="5446404"/>
              <a:ext cx="92075" cy="95234"/>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4" name="Oval 73"/>
            <p:cNvSpPr/>
            <p:nvPr/>
          </p:nvSpPr>
          <p:spPr bwMode="auto">
            <a:xfrm>
              <a:off x="7962900" y="5462482"/>
              <a:ext cx="92075" cy="95234"/>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5" name="Oval 74"/>
            <p:cNvSpPr/>
            <p:nvPr/>
          </p:nvSpPr>
          <p:spPr bwMode="auto">
            <a:xfrm>
              <a:off x="6305550" y="5556479"/>
              <a:ext cx="92075" cy="95234"/>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6" name="Oval 75"/>
            <p:cNvSpPr/>
            <p:nvPr/>
          </p:nvSpPr>
          <p:spPr bwMode="auto">
            <a:xfrm>
              <a:off x="7429500" y="5575032"/>
              <a:ext cx="92075" cy="95234"/>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7" name="Oval 76"/>
            <p:cNvSpPr/>
            <p:nvPr/>
          </p:nvSpPr>
          <p:spPr bwMode="auto">
            <a:xfrm>
              <a:off x="6867525" y="5472377"/>
              <a:ext cx="92075" cy="95234"/>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8" name="Oval 77"/>
            <p:cNvSpPr/>
            <p:nvPr/>
          </p:nvSpPr>
          <p:spPr bwMode="auto">
            <a:xfrm>
              <a:off x="5753100" y="5570085"/>
              <a:ext cx="92075" cy="95234"/>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9" name="Oval 78"/>
            <p:cNvSpPr/>
            <p:nvPr/>
          </p:nvSpPr>
          <p:spPr bwMode="auto">
            <a:xfrm>
              <a:off x="5510213" y="5264593"/>
              <a:ext cx="92075" cy="95234"/>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0" name="Oval 79"/>
            <p:cNvSpPr/>
            <p:nvPr/>
          </p:nvSpPr>
          <p:spPr bwMode="auto">
            <a:xfrm>
              <a:off x="5786438" y="4898499"/>
              <a:ext cx="92075" cy="97708"/>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1" name="Oval 80"/>
            <p:cNvSpPr/>
            <p:nvPr/>
          </p:nvSpPr>
          <p:spPr bwMode="auto">
            <a:xfrm>
              <a:off x="6324600" y="4810686"/>
              <a:ext cx="92075" cy="96471"/>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2" name="Oval 81"/>
            <p:cNvSpPr/>
            <p:nvPr/>
          </p:nvSpPr>
          <p:spPr bwMode="auto">
            <a:xfrm>
              <a:off x="6862763" y="4914578"/>
              <a:ext cx="92075" cy="95234"/>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3" name="Oval 82"/>
            <p:cNvSpPr/>
            <p:nvPr/>
          </p:nvSpPr>
          <p:spPr bwMode="auto">
            <a:xfrm>
              <a:off x="7419975" y="5023417"/>
              <a:ext cx="92075" cy="95234"/>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4" name="Oval 83"/>
            <p:cNvSpPr/>
            <p:nvPr/>
          </p:nvSpPr>
          <p:spPr bwMode="auto">
            <a:xfrm>
              <a:off x="7977188" y="4914578"/>
              <a:ext cx="92075" cy="95234"/>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5" name="Oval 84"/>
            <p:cNvSpPr/>
            <p:nvPr/>
          </p:nvSpPr>
          <p:spPr bwMode="auto">
            <a:xfrm>
              <a:off x="8515350" y="5048153"/>
              <a:ext cx="92075" cy="95234"/>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1214" name="TextBox 85"/>
            <p:cNvSpPr txBox="1">
              <a:spLocks noChangeArrowheads="1"/>
            </p:cNvSpPr>
            <p:nvPr/>
          </p:nvSpPr>
          <p:spPr bwMode="auto">
            <a:xfrm>
              <a:off x="6467475" y="4743450"/>
              <a:ext cx="1857375" cy="268288"/>
            </a:xfrm>
            <a:prstGeom prst="rect">
              <a:avLst/>
            </a:prstGeom>
            <a:noFill/>
            <a:ln w="9525">
              <a:noFill/>
              <a:miter lim="800000"/>
              <a:headEnd/>
              <a:tailEnd/>
            </a:ln>
          </p:spPr>
          <p:txBody>
            <a:bodyPr>
              <a:spAutoFit/>
            </a:bodyPr>
            <a:lstStyle/>
            <a:p>
              <a:pPr algn="ctr" fontAlgn="base">
                <a:spcBef>
                  <a:spcPct val="0"/>
                </a:spcBef>
                <a:spcAft>
                  <a:spcPct val="0"/>
                </a:spcAft>
                <a:buFont typeface="Arial" pitchFamily="34" charset="0"/>
                <a:buNone/>
              </a:pPr>
              <a:r>
                <a:rPr kumimoji="0" lang="en-US" altLang="ja-JP" sz="1200">
                  <a:solidFill>
                    <a:prstClr val="black"/>
                  </a:solidFill>
                  <a:latin typeface="Arial" pitchFamily="34" charset="0"/>
                  <a:cs typeface="Arial" pitchFamily="34" charset="0"/>
                </a:rPr>
                <a:t>&lt; 400 c/mL</a:t>
              </a:r>
            </a:p>
          </p:txBody>
        </p:sp>
        <p:sp>
          <p:nvSpPr>
            <p:cNvPr id="91215" name="TextBox 86"/>
            <p:cNvSpPr txBox="1">
              <a:spLocks noChangeArrowheads="1"/>
            </p:cNvSpPr>
            <p:nvPr/>
          </p:nvSpPr>
          <p:spPr bwMode="auto">
            <a:xfrm>
              <a:off x="6491288" y="5272088"/>
              <a:ext cx="1857375" cy="266700"/>
            </a:xfrm>
            <a:prstGeom prst="rect">
              <a:avLst/>
            </a:prstGeom>
            <a:noFill/>
            <a:ln w="9525">
              <a:noFill/>
              <a:miter lim="800000"/>
              <a:headEnd/>
              <a:tailEnd/>
            </a:ln>
          </p:spPr>
          <p:txBody>
            <a:bodyPr>
              <a:spAutoFit/>
            </a:bodyPr>
            <a:lstStyle/>
            <a:p>
              <a:pPr algn="ctr" fontAlgn="base">
                <a:spcBef>
                  <a:spcPct val="0"/>
                </a:spcBef>
                <a:spcAft>
                  <a:spcPct val="0"/>
                </a:spcAft>
                <a:buFont typeface="Arial" pitchFamily="34" charset="0"/>
                <a:buNone/>
              </a:pPr>
              <a:r>
                <a:rPr kumimoji="0" lang="en-US" altLang="ja-JP" sz="1200">
                  <a:solidFill>
                    <a:prstClr val="black"/>
                  </a:solidFill>
                  <a:latin typeface="Arial" pitchFamily="34" charset="0"/>
                  <a:cs typeface="Arial" pitchFamily="34" charset="0"/>
                </a:rPr>
                <a:t>&lt; 50 c/mL</a:t>
              </a:r>
            </a:p>
          </p:txBody>
        </p:sp>
        <p:sp>
          <p:nvSpPr>
            <p:cNvPr id="91216" name="TextBox 87"/>
            <p:cNvSpPr txBox="1">
              <a:spLocks noChangeArrowheads="1"/>
            </p:cNvSpPr>
            <p:nvPr/>
          </p:nvSpPr>
          <p:spPr bwMode="auto">
            <a:xfrm>
              <a:off x="7324725" y="4016375"/>
              <a:ext cx="1506538" cy="534988"/>
            </a:xfrm>
            <a:prstGeom prst="rect">
              <a:avLst/>
            </a:prstGeom>
            <a:noFill/>
            <a:ln w="9525">
              <a:noFill/>
              <a:miter lim="800000"/>
              <a:headEnd/>
              <a:tailEnd/>
            </a:ln>
          </p:spPr>
          <p:txBody>
            <a:bodyPr>
              <a:spAutoFit/>
            </a:bodyPr>
            <a:lstStyle/>
            <a:p>
              <a:pP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800 mg q2w</a:t>
              </a:r>
              <a:br>
                <a:rPr kumimoji="0" lang="en-US" altLang="ja-JP" sz="1600">
                  <a:solidFill>
                    <a:prstClr val="black"/>
                  </a:solidFill>
                  <a:latin typeface="Arial" pitchFamily="34" charset="0"/>
                  <a:cs typeface="Arial" pitchFamily="34" charset="0"/>
                </a:rPr>
              </a:br>
              <a:r>
                <a:rPr kumimoji="0" lang="en-US" altLang="ja-JP" sz="1600">
                  <a:solidFill>
                    <a:prstClr val="black"/>
                  </a:solidFill>
                  <a:latin typeface="Arial" pitchFamily="34" charset="0"/>
                  <a:cs typeface="Arial" pitchFamily="34" charset="0"/>
                </a:rPr>
                <a:t>2000 mg q4w</a:t>
              </a:r>
            </a:p>
          </p:txBody>
        </p:sp>
        <p:cxnSp>
          <p:nvCxnSpPr>
            <p:cNvPr id="91217" name="Straight Connector 89"/>
            <p:cNvCxnSpPr>
              <a:cxnSpLocks noChangeShapeType="1"/>
            </p:cNvCxnSpPr>
            <p:nvPr/>
          </p:nvCxnSpPr>
          <p:spPr bwMode="auto">
            <a:xfrm flipH="1" flipV="1">
              <a:off x="7099300" y="4171950"/>
              <a:ext cx="258763" cy="0"/>
            </a:xfrm>
            <a:prstGeom prst="line">
              <a:avLst/>
            </a:prstGeom>
            <a:noFill/>
            <a:ln w="28575" algn="ctr">
              <a:solidFill>
                <a:schemeClr val="accent2"/>
              </a:solidFill>
              <a:round/>
              <a:headEnd/>
              <a:tailEnd/>
            </a:ln>
          </p:spPr>
        </p:cxnSp>
        <p:cxnSp>
          <p:nvCxnSpPr>
            <p:cNvPr id="91" name="Straight Connector 90"/>
            <p:cNvCxnSpPr/>
            <p:nvPr/>
          </p:nvCxnSpPr>
          <p:spPr bwMode="auto">
            <a:xfrm flipH="1" flipV="1">
              <a:off x="7099300" y="4400067"/>
              <a:ext cx="258763" cy="0"/>
            </a:xfrm>
            <a:prstGeom prst="line">
              <a:avLst/>
            </a:prstGeom>
            <a:noFill/>
            <a:ln w="28575" cap="flat" cmpd="sng" algn="ctr">
              <a:solidFill>
                <a:schemeClr val="accent3"/>
              </a:solidFill>
              <a:prstDash val="solid"/>
              <a:round/>
              <a:headEnd type="none" w="med" len="med"/>
              <a:tailEnd type="none" w="med" len="med"/>
            </a:ln>
            <a:effectLst/>
          </p:spPr>
        </p:cxnSp>
        <p:sp>
          <p:nvSpPr>
            <p:cNvPr id="91219" name="TextBox 47"/>
            <p:cNvSpPr txBox="1">
              <a:spLocks noChangeArrowheads="1"/>
            </p:cNvSpPr>
            <p:nvPr/>
          </p:nvSpPr>
          <p:spPr bwMode="auto">
            <a:xfrm>
              <a:off x="4586288" y="3849688"/>
              <a:ext cx="681037" cy="314325"/>
            </a:xfrm>
            <a:prstGeom prst="rect">
              <a:avLst/>
            </a:prstGeom>
            <a:noFill/>
            <a:ln w="9525">
              <a:noFill/>
              <a:miter lim="800000"/>
              <a:headEnd/>
              <a:tailEnd/>
            </a:ln>
          </p:spPr>
          <p:txBody>
            <a:bodyPr>
              <a:spAutoFit/>
            </a:bodyPr>
            <a:lstStyle/>
            <a:p>
              <a:pPr algn="r" fontAlgn="base">
                <a:spcBef>
                  <a:spcPct val="0"/>
                </a:spcBef>
                <a:spcAft>
                  <a:spcPct val="0"/>
                </a:spcAft>
                <a:buFont typeface="Arial" pitchFamily="34" charset="0"/>
                <a:buNone/>
              </a:pPr>
              <a:r>
                <a:rPr kumimoji="0" lang="en-US" altLang="ja-JP" sz="1600">
                  <a:solidFill>
                    <a:prstClr val="black"/>
                  </a:solidFill>
                  <a:latin typeface="Arial" pitchFamily="34" charset="0"/>
                  <a:cs typeface="Arial" pitchFamily="34" charset="0"/>
                </a:rPr>
                <a:t>100</a:t>
              </a:r>
            </a:p>
          </p:txBody>
        </p:sp>
        <p:cxnSp>
          <p:nvCxnSpPr>
            <p:cNvPr id="91220" name="Straight Connector 24"/>
            <p:cNvCxnSpPr>
              <a:cxnSpLocks noChangeShapeType="1"/>
            </p:cNvCxnSpPr>
            <p:nvPr/>
          </p:nvCxnSpPr>
          <p:spPr bwMode="auto">
            <a:xfrm flipH="1">
              <a:off x="5219700" y="4410075"/>
              <a:ext cx="61913" cy="0"/>
            </a:xfrm>
            <a:prstGeom prst="line">
              <a:avLst/>
            </a:prstGeom>
            <a:noFill/>
            <a:ln w="28575" algn="ctr">
              <a:solidFill>
                <a:schemeClr val="tx1"/>
              </a:solidFill>
              <a:round/>
              <a:headEnd/>
              <a:tailEnd/>
            </a:ln>
          </p:spPr>
        </p:cxnSp>
      </p:grpSp>
      <p:sp>
        <p:nvSpPr>
          <p:cNvPr id="91139" name="Text Placeholder 34"/>
          <p:cNvSpPr>
            <a:spLocks noGrp="1"/>
          </p:cNvSpPr>
          <p:nvPr>
            <p:ph sz="half" idx="1"/>
          </p:nvPr>
        </p:nvSpPr>
        <p:spPr>
          <a:xfrm>
            <a:off x="200025" y="2854325"/>
            <a:ext cx="4151313" cy="1260475"/>
          </a:xfrm>
        </p:spPr>
        <p:txBody>
          <a:bodyPr/>
          <a:lstStyle/>
          <a:p>
            <a:pPr eaLnBrk="1" hangingPunct="1">
              <a:spcAft>
                <a:spcPts val="300"/>
              </a:spcAft>
            </a:pPr>
            <a:r>
              <a:rPr altLang="ja-JP" sz="1800" smtClean="0">
                <a:solidFill>
                  <a:schemeClr val="tx1"/>
                </a:solidFill>
              </a:rPr>
              <a:t>Monoclonal antibody to non-HIV binding epitope of CD4</a:t>
            </a:r>
          </a:p>
          <a:p>
            <a:pPr eaLnBrk="1" hangingPunct="1">
              <a:spcAft>
                <a:spcPts val="300"/>
              </a:spcAft>
            </a:pPr>
            <a:r>
              <a:rPr altLang="ja-JP" sz="1800" smtClean="0">
                <a:solidFill>
                  <a:schemeClr val="tx1"/>
                </a:solidFill>
              </a:rPr>
              <a:t>Blocks HIV-1 entry into cell</a:t>
            </a:r>
          </a:p>
          <a:p>
            <a:pPr eaLnBrk="1" hangingPunct="1">
              <a:spcAft>
                <a:spcPts val="300"/>
              </a:spcAft>
            </a:pPr>
            <a:r>
              <a:rPr altLang="ja-JP" sz="1800" smtClean="0">
                <a:solidFill>
                  <a:schemeClr val="tx1"/>
                </a:solidFill>
              </a:rPr>
              <a:t>IV infusion</a:t>
            </a:r>
            <a:endParaRPr altLang="ja-JP" sz="1600" smtClean="0">
              <a:solidFill>
                <a:schemeClr val="tx1"/>
              </a:solidFill>
            </a:endParaRPr>
          </a:p>
        </p:txBody>
      </p:sp>
      <p:sp>
        <p:nvSpPr>
          <p:cNvPr id="91140" name="Rectangle 2"/>
          <p:cNvSpPr>
            <a:spLocks noGrp="1" noChangeArrowheads="1"/>
          </p:cNvSpPr>
          <p:nvPr>
            <p:ph type="title"/>
          </p:nvPr>
        </p:nvSpPr>
        <p:spPr>
          <a:xfrm>
            <a:off x="457200" y="1935163"/>
            <a:ext cx="8229600" cy="503237"/>
          </a:xfrm>
        </p:spPr>
        <p:txBody>
          <a:bodyPr/>
          <a:lstStyle/>
          <a:p>
            <a:pPr eaLnBrk="1" hangingPunct="1"/>
            <a:r>
              <a:rPr lang="en-US" altLang="en-US" sz="2800" smtClean="0"/>
              <a:t>Ibalizumab + OBR in Treatment-Experienced Patients</a:t>
            </a:r>
          </a:p>
        </p:txBody>
      </p:sp>
      <p:grpSp>
        <p:nvGrpSpPr>
          <p:cNvPr id="4" name="Group 92"/>
          <p:cNvGrpSpPr>
            <a:grpSpLocks/>
          </p:cNvGrpSpPr>
          <p:nvPr/>
        </p:nvGrpSpPr>
        <p:grpSpPr bwMode="auto">
          <a:xfrm>
            <a:off x="152400" y="76200"/>
            <a:ext cx="8839200" cy="1566863"/>
            <a:chOff x="152400" y="76200"/>
            <a:chExt cx="8839200" cy="1567410"/>
          </a:xfrm>
        </p:grpSpPr>
        <p:sp>
          <p:nvSpPr>
            <p:cNvPr id="91142" name="TextBox 3"/>
            <p:cNvSpPr txBox="1">
              <a:spLocks noChangeArrowheads="1"/>
            </p:cNvSpPr>
            <p:nvPr/>
          </p:nvSpPr>
          <p:spPr bwMode="auto">
            <a:xfrm>
              <a:off x="1455194" y="1060052"/>
              <a:ext cx="6232796"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New Classes: Ibalizumab: IV Entry Inhibitor</a:t>
              </a:r>
            </a:p>
          </p:txBody>
        </p:sp>
        <p:grpSp>
          <p:nvGrpSpPr>
            <p:cNvPr id="5" name="Group 94"/>
            <p:cNvGrpSpPr>
              <a:grpSpLocks/>
            </p:cNvGrpSpPr>
            <p:nvPr/>
          </p:nvGrpSpPr>
          <p:grpSpPr bwMode="auto">
            <a:xfrm>
              <a:off x="152400" y="76200"/>
              <a:ext cx="8839200" cy="1143000"/>
              <a:chOff x="152400" y="76200"/>
              <a:chExt cx="8839200" cy="1143000"/>
            </a:xfrm>
          </p:grpSpPr>
          <p:grpSp>
            <p:nvGrpSpPr>
              <p:cNvPr id="6" name="Group 38"/>
              <p:cNvGrpSpPr>
                <a:grpSpLocks/>
              </p:cNvGrpSpPr>
              <p:nvPr/>
            </p:nvGrpSpPr>
            <p:grpSpPr bwMode="auto">
              <a:xfrm>
                <a:off x="152400" y="762000"/>
                <a:ext cx="8839200" cy="457200"/>
                <a:chOff x="152400" y="3276600"/>
                <a:chExt cx="8839200" cy="457200"/>
              </a:xfrm>
            </p:grpSpPr>
            <p:sp>
              <p:nvSpPr>
                <p:cNvPr id="91146"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1147"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1148"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1149"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1150"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1151"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91145"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385763" y="4281488"/>
            <a:ext cx="4189412" cy="1997075"/>
          </a:xfrm>
        </p:spPr>
        <p:txBody>
          <a:bodyPr/>
          <a:lstStyle/>
          <a:p>
            <a:pPr marL="0" indent="0" eaLnBrk="1" hangingPunct="1">
              <a:buFont typeface="Wingdings" pitchFamily="2" charset="2"/>
              <a:buNone/>
              <a:defRPr/>
            </a:pPr>
            <a:r>
              <a:rPr sz="1800" b="1" smtClean="0">
                <a:solidFill>
                  <a:schemeClr val="tx1"/>
                </a:solidFill>
              </a:rPr>
              <a:t>Mechanism:</a:t>
            </a:r>
          </a:p>
          <a:p>
            <a:pPr marL="231775" indent="-231775" eaLnBrk="1" hangingPunct="1">
              <a:defRPr/>
            </a:pPr>
            <a:r>
              <a:rPr sz="1800" smtClean="0">
                <a:solidFill>
                  <a:schemeClr val="tx1"/>
                </a:solidFill>
              </a:rPr>
              <a:t>T: ZFN cleavage results in double-stranded DNA break with </a:t>
            </a:r>
            <a:r>
              <a:rPr sz="1800" err="1" smtClean="0">
                <a:solidFill>
                  <a:schemeClr val="tx1"/>
                </a:solidFill>
              </a:rPr>
              <a:t>nonhomologous</a:t>
            </a:r>
            <a:r>
              <a:rPr sz="1800" smtClean="0">
                <a:solidFill>
                  <a:schemeClr val="tx1"/>
                </a:solidFill>
              </a:rPr>
              <a:t> end repair leading to permanent CCR5 gene modification</a:t>
            </a:r>
          </a:p>
          <a:p>
            <a:pPr marL="231775" indent="-231775" eaLnBrk="1" hangingPunct="1">
              <a:defRPr/>
            </a:pPr>
            <a:r>
              <a:rPr sz="1800" smtClean="0">
                <a:solidFill>
                  <a:schemeClr val="tx1"/>
                </a:solidFill>
              </a:rPr>
              <a:t>Treated CD4+ cells anticipated to be resistant to HIV infection</a:t>
            </a:r>
          </a:p>
        </p:txBody>
      </p:sp>
      <p:sp>
        <p:nvSpPr>
          <p:cNvPr id="92163" name="Text Box 11"/>
          <p:cNvSpPr txBox="1">
            <a:spLocks noChangeArrowheads="1"/>
          </p:cNvSpPr>
          <p:nvPr/>
        </p:nvSpPr>
        <p:spPr bwMode="auto">
          <a:xfrm>
            <a:off x="284163" y="6459538"/>
            <a:ext cx="8561387" cy="276225"/>
          </a:xfrm>
          <a:prstGeom prst="rect">
            <a:avLst/>
          </a:prstGeom>
          <a:noFill/>
          <a:ln w="9525" algn="ctr">
            <a:noFill/>
            <a:miter lim="800000"/>
            <a:headEnd/>
            <a:tailEnd/>
          </a:ln>
        </p:spPr>
        <p:txBody>
          <a:bodyPr anchor="b">
            <a:spAutoFit/>
          </a:bodyPr>
          <a:lstStyle/>
          <a:p>
            <a:pPr algn="r" fontAlgn="base">
              <a:spcBef>
                <a:spcPct val="0"/>
              </a:spcBef>
              <a:spcAft>
                <a:spcPct val="0"/>
              </a:spcAft>
            </a:pPr>
            <a:r>
              <a:rPr kumimoji="0" lang="en-US" altLang="ja-JP" sz="1200">
                <a:solidFill>
                  <a:prstClr val="black"/>
                </a:solidFill>
                <a:latin typeface="Arial" pitchFamily="34" charset="0"/>
                <a:cs typeface="Arial" pitchFamily="34" charset="0"/>
              </a:rPr>
              <a:t>Mitsuyasu R. ICAAC 2011. Abstract H1-375; Lalezari J. CROI 2011. Abstract 46.</a:t>
            </a:r>
          </a:p>
        </p:txBody>
      </p:sp>
      <p:sp>
        <p:nvSpPr>
          <p:cNvPr id="5126" name="Content Placeholder 2"/>
          <p:cNvSpPr txBox="1">
            <a:spLocks/>
          </p:cNvSpPr>
          <p:nvPr/>
        </p:nvSpPr>
        <p:spPr bwMode="auto">
          <a:xfrm>
            <a:off x="4657725" y="4297363"/>
            <a:ext cx="4189413" cy="1911350"/>
          </a:xfrm>
          <a:prstGeom prst="rect">
            <a:avLst/>
          </a:prstGeom>
          <a:noFill/>
          <a:ln w="9525">
            <a:noFill/>
            <a:miter lim="800000"/>
            <a:headEnd/>
            <a:tailEnd/>
          </a:ln>
        </p:spPr>
        <p:txBody>
          <a:bodyPr/>
          <a:lstStyle/>
          <a:p>
            <a:pPr fontAlgn="base">
              <a:spcBef>
                <a:spcPct val="0"/>
              </a:spcBef>
              <a:spcAft>
                <a:spcPct val="0"/>
              </a:spcAft>
              <a:buClr>
                <a:srgbClr val="FFC000"/>
              </a:buClr>
              <a:defRPr/>
            </a:pPr>
            <a:r>
              <a:rPr kumimoji="0" lang="en-US" b="1" dirty="0">
                <a:solidFill>
                  <a:prstClr val="black"/>
                </a:solidFill>
                <a:cs typeface="Arial" pitchFamily="34" charset="0"/>
              </a:rPr>
              <a:t>Early HIV-infected patient studies :</a:t>
            </a:r>
          </a:p>
          <a:p>
            <a:pPr marL="231775" indent="-231775" fontAlgn="base">
              <a:spcBef>
                <a:spcPct val="0"/>
              </a:spcBef>
              <a:spcAft>
                <a:spcPct val="0"/>
              </a:spcAft>
              <a:buClr>
                <a:srgbClr val="FFC000"/>
              </a:buClr>
              <a:buFont typeface="Wingdings" pitchFamily="2" charset="2"/>
              <a:buChar char="§"/>
              <a:defRPr/>
            </a:pPr>
            <a:r>
              <a:rPr kumimoji="0" lang="en-US" dirty="0">
                <a:solidFill>
                  <a:prstClr val="black"/>
                </a:solidFill>
                <a:cs typeface="Arial" pitchFamily="34" charset="0"/>
              </a:rPr>
              <a:t>Engraftment with rapid clonal expansion and  persistence of ZFN-modified cells in circulation and rectal mucosa</a:t>
            </a:r>
          </a:p>
          <a:p>
            <a:pPr marL="231775" indent="-231775" fontAlgn="base">
              <a:spcBef>
                <a:spcPct val="0"/>
              </a:spcBef>
              <a:spcAft>
                <a:spcPct val="0"/>
              </a:spcAft>
              <a:buClr>
                <a:srgbClr val="FFC000"/>
              </a:buClr>
              <a:buFont typeface="Wingdings" pitchFamily="2" charset="2"/>
              <a:buChar char="§"/>
              <a:defRPr/>
            </a:pPr>
            <a:r>
              <a:rPr kumimoji="0" lang="en-US" dirty="0">
                <a:solidFill>
                  <a:prstClr val="black"/>
                </a:solidFill>
                <a:cs typeface="Arial" pitchFamily="34" charset="0"/>
              </a:rPr>
              <a:t>Median ~100 cells/mm3 increase in CD4+ count after 1 year</a:t>
            </a:r>
          </a:p>
          <a:p>
            <a:pPr marL="231775" indent="-231775" fontAlgn="base">
              <a:spcBef>
                <a:spcPct val="0"/>
              </a:spcBef>
              <a:spcAft>
                <a:spcPct val="0"/>
              </a:spcAft>
              <a:buClr>
                <a:srgbClr val="FFC000"/>
              </a:buClr>
              <a:buFont typeface="Wingdings" pitchFamily="2" charset="2"/>
              <a:buChar char="§"/>
              <a:defRPr/>
            </a:pPr>
            <a:r>
              <a:rPr kumimoji="0" lang="en-US" dirty="0">
                <a:solidFill>
                  <a:prstClr val="black"/>
                </a:solidFill>
                <a:cs typeface="Arial" pitchFamily="34" charset="0"/>
              </a:rPr>
              <a:t>Most AEs mild; no SAEs by median 337 d</a:t>
            </a:r>
          </a:p>
        </p:txBody>
      </p:sp>
      <p:sp>
        <p:nvSpPr>
          <p:cNvPr id="92165" name="TextBox 7"/>
          <p:cNvSpPr txBox="1">
            <a:spLocks noChangeArrowheads="1"/>
          </p:cNvSpPr>
          <p:nvPr/>
        </p:nvSpPr>
        <p:spPr bwMode="auto">
          <a:xfrm>
            <a:off x="473075" y="2784475"/>
            <a:ext cx="574675" cy="285750"/>
          </a:xfrm>
          <a:prstGeom prst="rect">
            <a:avLst/>
          </a:prstGeom>
          <a:noFill/>
          <a:ln w="9525">
            <a:noFill/>
            <a:miter lim="800000"/>
            <a:headEnd/>
            <a:tailEnd/>
          </a:ln>
        </p:spPr>
        <p:txBody>
          <a:bodyPr wrap="none">
            <a:spAutoFit/>
          </a:bodyPr>
          <a:lstStyle/>
          <a:p>
            <a:pPr fontAlgn="base">
              <a:spcBef>
                <a:spcPct val="0"/>
              </a:spcBef>
              <a:spcAft>
                <a:spcPct val="0"/>
              </a:spcAft>
              <a:buFont typeface="Arial" pitchFamily="34" charset="0"/>
              <a:buNone/>
            </a:pPr>
            <a:r>
              <a:rPr kumimoji="0" lang="en-US" altLang="ja-JP" sz="1400" b="1">
                <a:solidFill>
                  <a:prstClr val="black"/>
                </a:solidFill>
                <a:latin typeface="Arial" pitchFamily="34" charset="0"/>
                <a:cs typeface="Arial" pitchFamily="34" charset="0"/>
              </a:rPr>
              <a:t>DNA</a:t>
            </a:r>
          </a:p>
        </p:txBody>
      </p:sp>
      <p:sp>
        <p:nvSpPr>
          <p:cNvPr id="92166" name="TextBox 8"/>
          <p:cNvSpPr txBox="1">
            <a:spLocks noChangeArrowheads="1"/>
          </p:cNvSpPr>
          <p:nvPr/>
        </p:nvSpPr>
        <p:spPr bwMode="auto">
          <a:xfrm>
            <a:off x="1585913" y="3724275"/>
            <a:ext cx="522287" cy="285750"/>
          </a:xfrm>
          <a:prstGeom prst="rect">
            <a:avLst/>
          </a:prstGeom>
          <a:noFill/>
          <a:ln w="9525">
            <a:noFill/>
            <a:miter lim="800000"/>
            <a:headEnd/>
            <a:tailEnd/>
          </a:ln>
        </p:spPr>
        <p:txBody>
          <a:bodyPr wrap="none">
            <a:spAutoFit/>
          </a:bodyPr>
          <a:lstStyle/>
          <a:p>
            <a:pPr fontAlgn="base">
              <a:spcBef>
                <a:spcPct val="0"/>
              </a:spcBef>
              <a:spcAft>
                <a:spcPct val="0"/>
              </a:spcAft>
              <a:buFont typeface="Arial" pitchFamily="34" charset="0"/>
              <a:buNone/>
            </a:pPr>
            <a:r>
              <a:rPr kumimoji="0" lang="en-US" altLang="ja-JP" sz="1400" b="1">
                <a:solidFill>
                  <a:prstClr val="black"/>
                </a:solidFill>
                <a:latin typeface="Arial" pitchFamily="34" charset="0"/>
                <a:cs typeface="Arial" pitchFamily="34" charset="0"/>
              </a:rPr>
              <a:t>ZFP</a:t>
            </a:r>
          </a:p>
        </p:txBody>
      </p:sp>
      <p:sp>
        <p:nvSpPr>
          <p:cNvPr id="92167" name="TextBox 9"/>
          <p:cNvSpPr txBox="1">
            <a:spLocks noChangeArrowheads="1"/>
          </p:cNvSpPr>
          <p:nvPr/>
        </p:nvSpPr>
        <p:spPr bwMode="auto">
          <a:xfrm>
            <a:off x="3575050" y="2141538"/>
            <a:ext cx="522288" cy="285750"/>
          </a:xfrm>
          <a:prstGeom prst="rect">
            <a:avLst/>
          </a:prstGeom>
          <a:noFill/>
          <a:ln w="9525">
            <a:noFill/>
            <a:miter lim="800000"/>
            <a:headEnd/>
            <a:tailEnd/>
          </a:ln>
        </p:spPr>
        <p:txBody>
          <a:bodyPr wrap="none">
            <a:spAutoFit/>
          </a:bodyPr>
          <a:lstStyle/>
          <a:p>
            <a:pPr fontAlgn="base">
              <a:spcBef>
                <a:spcPct val="0"/>
              </a:spcBef>
              <a:spcAft>
                <a:spcPct val="0"/>
              </a:spcAft>
              <a:buFont typeface="Arial" pitchFamily="34" charset="0"/>
              <a:buNone/>
            </a:pPr>
            <a:r>
              <a:rPr kumimoji="0" lang="en-US" altLang="ja-JP" sz="1400" b="1">
                <a:solidFill>
                  <a:prstClr val="black"/>
                </a:solidFill>
                <a:latin typeface="Arial" pitchFamily="34" charset="0"/>
                <a:cs typeface="Arial" pitchFamily="34" charset="0"/>
              </a:rPr>
              <a:t>ZFP</a:t>
            </a:r>
          </a:p>
        </p:txBody>
      </p:sp>
      <p:sp>
        <p:nvSpPr>
          <p:cNvPr id="92168" name="TextBox 10"/>
          <p:cNvSpPr txBox="1">
            <a:spLocks noChangeArrowheads="1"/>
          </p:cNvSpPr>
          <p:nvPr/>
        </p:nvSpPr>
        <p:spPr bwMode="auto">
          <a:xfrm>
            <a:off x="6056313" y="2228850"/>
            <a:ext cx="1300162" cy="285750"/>
          </a:xfrm>
          <a:prstGeom prst="rect">
            <a:avLst/>
          </a:prstGeom>
          <a:noFill/>
          <a:ln w="9525">
            <a:noFill/>
            <a:miter lim="800000"/>
            <a:headEnd/>
            <a:tailEnd/>
          </a:ln>
        </p:spPr>
        <p:txBody>
          <a:bodyPr wrap="none">
            <a:spAutoFit/>
          </a:bodyPr>
          <a:lstStyle/>
          <a:p>
            <a:pPr fontAlgn="base">
              <a:spcBef>
                <a:spcPct val="0"/>
              </a:spcBef>
              <a:spcAft>
                <a:spcPct val="0"/>
              </a:spcAft>
              <a:buFont typeface="Arial" pitchFamily="34" charset="0"/>
              <a:buNone/>
            </a:pPr>
            <a:r>
              <a:rPr kumimoji="0" lang="en-US" altLang="ja-JP" sz="1400" b="1">
                <a:solidFill>
                  <a:prstClr val="black"/>
                </a:solidFill>
                <a:latin typeface="Arial" pitchFamily="34" charset="0"/>
                <a:cs typeface="Arial" pitchFamily="34" charset="0"/>
              </a:rPr>
              <a:t>∆32 mutation</a:t>
            </a:r>
          </a:p>
        </p:txBody>
      </p:sp>
      <p:sp>
        <p:nvSpPr>
          <p:cNvPr id="92169" name="TextBox 11"/>
          <p:cNvSpPr txBox="1">
            <a:spLocks noChangeArrowheads="1"/>
          </p:cNvSpPr>
          <p:nvPr/>
        </p:nvSpPr>
        <p:spPr bwMode="auto">
          <a:xfrm>
            <a:off x="5054600" y="3516313"/>
            <a:ext cx="1644650" cy="674687"/>
          </a:xfrm>
          <a:prstGeom prst="rect">
            <a:avLst/>
          </a:prstGeom>
          <a:noFill/>
          <a:ln w="9525">
            <a:noFill/>
            <a:miter lim="800000"/>
            <a:headEnd/>
            <a:tailEnd/>
          </a:ln>
        </p:spPr>
        <p:txBody>
          <a:bodyPr wrap="none">
            <a:spAutoFit/>
          </a:bodyPr>
          <a:lstStyle/>
          <a:p>
            <a:pPr algn="ctr" fontAlgn="base">
              <a:spcBef>
                <a:spcPct val="0"/>
              </a:spcBef>
              <a:spcAft>
                <a:spcPct val="0"/>
              </a:spcAft>
              <a:buFont typeface="Arial" pitchFamily="34" charset="0"/>
              <a:buNone/>
            </a:pPr>
            <a:r>
              <a:rPr kumimoji="0" lang="en-US" altLang="ja-JP" sz="1400" b="1">
                <a:solidFill>
                  <a:prstClr val="black"/>
                </a:solidFill>
                <a:latin typeface="Arial" pitchFamily="34" charset="0"/>
                <a:cs typeface="Arial" pitchFamily="34" charset="0"/>
              </a:rPr>
              <a:t>CCR5</a:t>
            </a:r>
            <a:br>
              <a:rPr kumimoji="0" lang="en-US" altLang="ja-JP" sz="1400" b="1">
                <a:solidFill>
                  <a:prstClr val="black"/>
                </a:solidFill>
                <a:latin typeface="Arial" pitchFamily="34" charset="0"/>
                <a:cs typeface="Arial" pitchFamily="34" charset="0"/>
              </a:rPr>
            </a:br>
            <a:r>
              <a:rPr kumimoji="0" lang="en-US" altLang="ja-JP" sz="1400" b="1">
                <a:solidFill>
                  <a:prstClr val="black"/>
                </a:solidFill>
                <a:latin typeface="Arial" pitchFamily="34" charset="0"/>
                <a:cs typeface="Arial" pitchFamily="34" charset="0"/>
              </a:rPr>
              <a:t>ZFN modification</a:t>
            </a:r>
            <a:br>
              <a:rPr kumimoji="0" lang="en-US" altLang="ja-JP" sz="1400" b="1">
                <a:solidFill>
                  <a:prstClr val="black"/>
                </a:solidFill>
                <a:latin typeface="Arial" pitchFamily="34" charset="0"/>
                <a:cs typeface="Arial" pitchFamily="34" charset="0"/>
              </a:rPr>
            </a:br>
            <a:r>
              <a:rPr kumimoji="0" lang="en-US" altLang="ja-JP" sz="1400" b="1">
                <a:solidFill>
                  <a:prstClr val="black"/>
                </a:solidFill>
                <a:latin typeface="Arial" pitchFamily="34" charset="0"/>
                <a:cs typeface="Arial" pitchFamily="34" charset="0"/>
              </a:rPr>
              <a:t>Site 165</a:t>
            </a:r>
          </a:p>
        </p:txBody>
      </p:sp>
      <p:cxnSp>
        <p:nvCxnSpPr>
          <p:cNvPr id="92170" name="Straight Arrow Connector 13"/>
          <p:cNvCxnSpPr>
            <a:cxnSpLocks noChangeShapeType="1"/>
          </p:cNvCxnSpPr>
          <p:nvPr/>
        </p:nvCxnSpPr>
        <p:spPr bwMode="auto">
          <a:xfrm>
            <a:off x="6445250" y="2447925"/>
            <a:ext cx="152400" cy="190500"/>
          </a:xfrm>
          <a:prstGeom prst="straightConnector1">
            <a:avLst/>
          </a:prstGeom>
          <a:noFill/>
          <a:ln w="28575" algn="ctr">
            <a:solidFill>
              <a:schemeClr val="accent1"/>
            </a:solidFill>
            <a:round/>
            <a:headEnd/>
            <a:tailEnd type="triangle" w="med" len="med"/>
          </a:ln>
        </p:spPr>
      </p:cxnSp>
      <p:cxnSp>
        <p:nvCxnSpPr>
          <p:cNvPr id="92171" name="Straight Arrow Connector 15"/>
          <p:cNvCxnSpPr>
            <a:cxnSpLocks noChangeShapeType="1"/>
          </p:cNvCxnSpPr>
          <p:nvPr/>
        </p:nvCxnSpPr>
        <p:spPr bwMode="auto">
          <a:xfrm flipV="1">
            <a:off x="5946775" y="3354388"/>
            <a:ext cx="58738" cy="198437"/>
          </a:xfrm>
          <a:prstGeom prst="straightConnector1">
            <a:avLst/>
          </a:prstGeom>
          <a:noFill/>
          <a:ln w="28575" algn="ctr">
            <a:solidFill>
              <a:srgbClr val="FF0000"/>
            </a:solidFill>
            <a:round/>
            <a:headEnd/>
            <a:tailEnd type="triangle" w="med" len="med"/>
          </a:ln>
        </p:spPr>
      </p:cxnSp>
      <p:cxnSp>
        <p:nvCxnSpPr>
          <p:cNvPr id="92172" name="Straight Connector 19"/>
          <p:cNvCxnSpPr>
            <a:cxnSpLocks noChangeShapeType="1"/>
          </p:cNvCxnSpPr>
          <p:nvPr/>
        </p:nvCxnSpPr>
        <p:spPr bwMode="auto">
          <a:xfrm>
            <a:off x="3297238" y="2374900"/>
            <a:ext cx="1155700" cy="0"/>
          </a:xfrm>
          <a:prstGeom prst="line">
            <a:avLst/>
          </a:prstGeom>
          <a:noFill/>
          <a:ln w="28575" algn="ctr">
            <a:solidFill>
              <a:schemeClr val="tx1"/>
            </a:solidFill>
            <a:round/>
            <a:headEnd/>
            <a:tailEnd/>
          </a:ln>
        </p:spPr>
      </p:cxnSp>
      <p:cxnSp>
        <p:nvCxnSpPr>
          <p:cNvPr id="92173" name="Straight Connector 20"/>
          <p:cNvCxnSpPr>
            <a:cxnSpLocks noChangeShapeType="1"/>
          </p:cNvCxnSpPr>
          <p:nvPr/>
        </p:nvCxnSpPr>
        <p:spPr bwMode="auto">
          <a:xfrm>
            <a:off x="1165225" y="3690938"/>
            <a:ext cx="1290638" cy="0"/>
          </a:xfrm>
          <a:prstGeom prst="line">
            <a:avLst/>
          </a:prstGeom>
          <a:noFill/>
          <a:ln w="28575" algn="ctr">
            <a:solidFill>
              <a:schemeClr val="tx1"/>
            </a:solidFill>
            <a:round/>
            <a:headEnd/>
            <a:tailEnd/>
          </a:ln>
        </p:spPr>
      </p:cxnSp>
      <p:sp>
        <p:nvSpPr>
          <p:cNvPr id="23" name="Oval 22"/>
          <p:cNvSpPr/>
          <p:nvPr/>
        </p:nvSpPr>
        <p:spPr bwMode="auto">
          <a:xfrm>
            <a:off x="2455863" y="2565400"/>
            <a:ext cx="717550" cy="350838"/>
          </a:xfrm>
          <a:prstGeom prst="ellipse">
            <a:avLst/>
          </a:prstGeom>
          <a:solidFill>
            <a:schemeClr val="accent3"/>
          </a:solidFill>
          <a:ln w="9525" cap="flat" cmpd="sng" algn="ctr">
            <a:noFill/>
            <a:prstDash val="solid"/>
            <a:round/>
            <a:headEnd type="none" w="med" len="med"/>
            <a:tailEnd type="none" w="med" len="med"/>
          </a:ln>
          <a:effectLst/>
        </p:spPr>
        <p:txBody>
          <a:bodyPr lIns="45720" rIns="45720"/>
          <a:lstStyle/>
          <a:p>
            <a:pPr fontAlgn="base">
              <a:spcBef>
                <a:spcPct val="0"/>
              </a:spcBef>
              <a:spcAft>
                <a:spcPct val="0"/>
              </a:spcAft>
              <a:buFont typeface="Arial" charset="0"/>
              <a:buNone/>
              <a:defRPr/>
            </a:pPr>
            <a:r>
              <a:rPr kumimoji="0" lang="en-US" sz="1400" dirty="0" err="1">
                <a:solidFill>
                  <a:prstClr val="black"/>
                </a:solidFill>
                <a:cs typeface="Arial" charset="0"/>
              </a:rPr>
              <a:t>Fokl</a:t>
            </a:r>
            <a:endParaRPr kumimoji="0" lang="en-US" sz="1400" dirty="0">
              <a:solidFill>
                <a:prstClr val="black"/>
              </a:solidFill>
              <a:cs typeface="Arial" charset="0"/>
            </a:endParaRPr>
          </a:p>
        </p:txBody>
      </p:sp>
      <p:sp>
        <p:nvSpPr>
          <p:cNvPr id="92175" name="Oval 24"/>
          <p:cNvSpPr>
            <a:spLocks noChangeArrowheads="1"/>
          </p:cNvSpPr>
          <p:nvPr/>
        </p:nvSpPr>
        <p:spPr bwMode="auto">
          <a:xfrm>
            <a:off x="5962650" y="2405063"/>
            <a:ext cx="46038"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76" name="Oval 25"/>
          <p:cNvSpPr>
            <a:spLocks noChangeArrowheads="1"/>
          </p:cNvSpPr>
          <p:nvPr/>
        </p:nvSpPr>
        <p:spPr bwMode="auto">
          <a:xfrm>
            <a:off x="5915025" y="2411413"/>
            <a:ext cx="46038"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77" name="Oval 26"/>
          <p:cNvSpPr>
            <a:spLocks noChangeArrowheads="1"/>
          </p:cNvSpPr>
          <p:nvPr/>
        </p:nvSpPr>
        <p:spPr bwMode="auto">
          <a:xfrm>
            <a:off x="5867400" y="2419350"/>
            <a:ext cx="46038"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78" name="Oval 27"/>
          <p:cNvSpPr>
            <a:spLocks noChangeArrowheads="1"/>
          </p:cNvSpPr>
          <p:nvPr/>
        </p:nvSpPr>
        <p:spPr bwMode="auto">
          <a:xfrm>
            <a:off x="5818188" y="2425700"/>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79" name="Oval 28"/>
          <p:cNvSpPr>
            <a:spLocks noChangeArrowheads="1"/>
          </p:cNvSpPr>
          <p:nvPr/>
        </p:nvSpPr>
        <p:spPr bwMode="auto">
          <a:xfrm>
            <a:off x="5770563" y="2439988"/>
            <a:ext cx="44450"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80" name="Oval 29"/>
          <p:cNvSpPr>
            <a:spLocks noChangeArrowheads="1"/>
          </p:cNvSpPr>
          <p:nvPr/>
        </p:nvSpPr>
        <p:spPr bwMode="auto">
          <a:xfrm>
            <a:off x="5724525" y="2452688"/>
            <a:ext cx="46038"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81" name="Oval 30"/>
          <p:cNvSpPr>
            <a:spLocks noChangeArrowheads="1"/>
          </p:cNvSpPr>
          <p:nvPr/>
        </p:nvSpPr>
        <p:spPr bwMode="auto">
          <a:xfrm>
            <a:off x="5676900" y="2463800"/>
            <a:ext cx="46038"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82" name="Oval 31"/>
          <p:cNvSpPr>
            <a:spLocks noChangeArrowheads="1"/>
          </p:cNvSpPr>
          <p:nvPr/>
        </p:nvSpPr>
        <p:spPr bwMode="auto">
          <a:xfrm>
            <a:off x="5638800" y="2495550"/>
            <a:ext cx="46038"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83" name="Oval 32"/>
          <p:cNvSpPr>
            <a:spLocks noChangeArrowheads="1"/>
          </p:cNvSpPr>
          <p:nvPr/>
        </p:nvSpPr>
        <p:spPr bwMode="auto">
          <a:xfrm>
            <a:off x="5637213" y="2543175"/>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84" name="Oval 33"/>
          <p:cNvSpPr>
            <a:spLocks noChangeArrowheads="1"/>
          </p:cNvSpPr>
          <p:nvPr/>
        </p:nvSpPr>
        <p:spPr bwMode="auto">
          <a:xfrm>
            <a:off x="5675313" y="2571750"/>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85" name="Oval 34"/>
          <p:cNvSpPr>
            <a:spLocks noChangeArrowheads="1"/>
          </p:cNvSpPr>
          <p:nvPr/>
        </p:nvSpPr>
        <p:spPr bwMode="auto">
          <a:xfrm>
            <a:off x="5719763" y="2586038"/>
            <a:ext cx="46037"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86" name="Oval 35"/>
          <p:cNvSpPr>
            <a:spLocks noChangeArrowheads="1"/>
          </p:cNvSpPr>
          <p:nvPr/>
        </p:nvSpPr>
        <p:spPr bwMode="auto">
          <a:xfrm>
            <a:off x="5772150" y="2592388"/>
            <a:ext cx="46038"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187" name="Oval 36"/>
          <p:cNvSpPr>
            <a:spLocks noChangeArrowheads="1"/>
          </p:cNvSpPr>
          <p:nvPr/>
        </p:nvSpPr>
        <p:spPr bwMode="auto">
          <a:xfrm>
            <a:off x="5824538" y="2592388"/>
            <a:ext cx="46037"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38" name="Oval 37"/>
          <p:cNvSpPr/>
          <p:nvPr/>
        </p:nvSpPr>
        <p:spPr bwMode="auto">
          <a:xfrm>
            <a:off x="5875338" y="25971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39" name="Oval 38"/>
          <p:cNvSpPr/>
          <p:nvPr/>
        </p:nvSpPr>
        <p:spPr bwMode="auto">
          <a:xfrm>
            <a:off x="6061075" y="267811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40" name="Oval 39"/>
          <p:cNvSpPr/>
          <p:nvPr/>
        </p:nvSpPr>
        <p:spPr bwMode="auto">
          <a:xfrm>
            <a:off x="6015038" y="2697163"/>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41" name="Oval 40"/>
          <p:cNvSpPr/>
          <p:nvPr/>
        </p:nvSpPr>
        <p:spPr bwMode="auto">
          <a:xfrm>
            <a:off x="5922963" y="273050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42" name="Oval 41"/>
          <p:cNvSpPr/>
          <p:nvPr/>
        </p:nvSpPr>
        <p:spPr bwMode="auto">
          <a:xfrm>
            <a:off x="5772150" y="2767013"/>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43" name="Oval 42"/>
          <p:cNvSpPr/>
          <p:nvPr/>
        </p:nvSpPr>
        <p:spPr bwMode="auto">
          <a:xfrm>
            <a:off x="5741988" y="280511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44" name="Oval 43"/>
          <p:cNvSpPr/>
          <p:nvPr/>
        </p:nvSpPr>
        <p:spPr bwMode="auto">
          <a:xfrm>
            <a:off x="5775325" y="284480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45" name="Oval 44"/>
          <p:cNvSpPr/>
          <p:nvPr/>
        </p:nvSpPr>
        <p:spPr bwMode="auto">
          <a:xfrm>
            <a:off x="5819775" y="2881313"/>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46" name="Oval 45"/>
          <p:cNvSpPr/>
          <p:nvPr/>
        </p:nvSpPr>
        <p:spPr bwMode="auto">
          <a:xfrm>
            <a:off x="5910263" y="2919413"/>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47" name="Oval 46"/>
          <p:cNvSpPr/>
          <p:nvPr/>
        </p:nvSpPr>
        <p:spPr bwMode="auto">
          <a:xfrm>
            <a:off x="6018213" y="29400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48" name="Oval 47"/>
          <p:cNvSpPr/>
          <p:nvPr/>
        </p:nvSpPr>
        <p:spPr bwMode="auto">
          <a:xfrm>
            <a:off x="6062663" y="2963863"/>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49" name="Oval 48"/>
          <p:cNvSpPr/>
          <p:nvPr/>
        </p:nvSpPr>
        <p:spPr bwMode="auto">
          <a:xfrm>
            <a:off x="6062663" y="3014663"/>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50" name="Oval 49"/>
          <p:cNvSpPr/>
          <p:nvPr/>
        </p:nvSpPr>
        <p:spPr bwMode="auto">
          <a:xfrm>
            <a:off x="6062663" y="305435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51" name="Oval 50"/>
          <p:cNvSpPr/>
          <p:nvPr/>
        </p:nvSpPr>
        <p:spPr bwMode="auto">
          <a:xfrm>
            <a:off x="6062663" y="3097213"/>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52" name="Oval 51"/>
          <p:cNvSpPr/>
          <p:nvPr/>
        </p:nvSpPr>
        <p:spPr bwMode="auto">
          <a:xfrm>
            <a:off x="6062663" y="314007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53" name="Oval 52"/>
          <p:cNvSpPr/>
          <p:nvPr/>
        </p:nvSpPr>
        <p:spPr bwMode="auto">
          <a:xfrm>
            <a:off x="6062663" y="318770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54" name="Oval 53"/>
          <p:cNvSpPr/>
          <p:nvPr/>
        </p:nvSpPr>
        <p:spPr bwMode="auto">
          <a:xfrm>
            <a:off x="6062663" y="3233738"/>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55" name="Oval 54"/>
          <p:cNvSpPr/>
          <p:nvPr/>
        </p:nvSpPr>
        <p:spPr bwMode="auto">
          <a:xfrm>
            <a:off x="6062663" y="3276600"/>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56" name="Oval 55"/>
          <p:cNvSpPr/>
          <p:nvPr/>
        </p:nvSpPr>
        <p:spPr bwMode="auto">
          <a:xfrm>
            <a:off x="6062663" y="332105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57" name="Oval 56"/>
          <p:cNvSpPr/>
          <p:nvPr/>
        </p:nvSpPr>
        <p:spPr bwMode="auto">
          <a:xfrm>
            <a:off x="5980113" y="296386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58" name="Oval 57"/>
          <p:cNvSpPr/>
          <p:nvPr/>
        </p:nvSpPr>
        <p:spPr bwMode="auto">
          <a:xfrm>
            <a:off x="5980113" y="301466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59" name="Oval 58"/>
          <p:cNvSpPr/>
          <p:nvPr/>
        </p:nvSpPr>
        <p:spPr bwMode="auto">
          <a:xfrm>
            <a:off x="5980113" y="30543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60" name="Oval 59"/>
          <p:cNvSpPr/>
          <p:nvPr/>
        </p:nvSpPr>
        <p:spPr bwMode="auto">
          <a:xfrm>
            <a:off x="5980113" y="309721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61" name="Oval 60"/>
          <p:cNvSpPr/>
          <p:nvPr/>
        </p:nvSpPr>
        <p:spPr bwMode="auto">
          <a:xfrm>
            <a:off x="5980113" y="314007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62" name="Oval 61"/>
          <p:cNvSpPr/>
          <p:nvPr/>
        </p:nvSpPr>
        <p:spPr bwMode="auto">
          <a:xfrm>
            <a:off x="5980113" y="318770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63" name="Oval 62"/>
          <p:cNvSpPr/>
          <p:nvPr/>
        </p:nvSpPr>
        <p:spPr bwMode="auto">
          <a:xfrm>
            <a:off x="5980113" y="323373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64" name="Oval 63"/>
          <p:cNvSpPr/>
          <p:nvPr/>
        </p:nvSpPr>
        <p:spPr bwMode="auto">
          <a:xfrm>
            <a:off x="5980113" y="3276600"/>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65" name="Oval 64"/>
          <p:cNvSpPr/>
          <p:nvPr/>
        </p:nvSpPr>
        <p:spPr bwMode="auto">
          <a:xfrm>
            <a:off x="6022975" y="296386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66" name="Oval 65"/>
          <p:cNvSpPr/>
          <p:nvPr/>
        </p:nvSpPr>
        <p:spPr bwMode="auto">
          <a:xfrm>
            <a:off x="6022975" y="301466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67" name="Oval 66"/>
          <p:cNvSpPr/>
          <p:nvPr/>
        </p:nvSpPr>
        <p:spPr bwMode="auto">
          <a:xfrm>
            <a:off x="6022975" y="30543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68" name="Oval 67"/>
          <p:cNvSpPr/>
          <p:nvPr/>
        </p:nvSpPr>
        <p:spPr bwMode="auto">
          <a:xfrm>
            <a:off x="6022975" y="309721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69" name="Oval 68"/>
          <p:cNvSpPr/>
          <p:nvPr/>
        </p:nvSpPr>
        <p:spPr bwMode="auto">
          <a:xfrm>
            <a:off x="6022975" y="314007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0" name="Oval 69"/>
          <p:cNvSpPr/>
          <p:nvPr/>
        </p:nvSpPr>
        <p:spPr bwMode="auto">
          <a:xfrm>
            <a:off x="6022975" y="318770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1" name="Oval 70"/>
          <p:cNvSpPr/>
          <p:nvPr/>
        </p:nvSpPr>
        <p:spPr bwMode="auto">
          <a:xfrm>
            <a:off x="6022975" y="323373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2" name="Oval 71"/>
          <p:cNvSpPr/>
          <p:nvPr/>
        </p:nvSpPr>
        <p:spPr bwMode="auto">
          <a:xfrm>
            <a:off x="6022975" y="3276600"/>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3" name="Oval 72"/>
          <p:cNvSpPr/>
          <p:nvPr/>
        </p:nvSpPr>
        <p:spPr bwMode="auto">
          <a:xfrm>
            <a:off x="6081713" y="335915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4" name="Oval 73"/>
          <p:cNvSpPr/>
          <p:nvPr/>
        </p:nvSpPr>
        <p:spPr bwMode="auto">
          <a:xfrm>
            <a:off x="6108700" y="340518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5" name="Oval 74"/>
          <p:cNvSpPr/>
          <p:nvPr/>
        </p:nvSpPr>
        <p:spPr bwMode="auto">
          <a:xfrm>
            <a:off x="6134100" y="344487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6" name="Oval 75"/>
          <p:cNvSpPr/>
          <p:nvPr/>
        </p:nvSpPr>
        <p:spPr bwMode="auto">
          <a:xfrm>
            <a:off x="6175375" y="346392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7" name="Oval 76"/>
          <p:cNvSpPr/>
          <p:nvPr/>
        </p:nvSpPr>
        <p:spPr bwMode="auto">
          <a:xfrm>
            <a:off x="6232525" y="347821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8" name="Oval 77"/>
          <p:cNvSpPr/>
          <p:nvPr/>
        </p:nvSpPr>
        <p:spPr bwMode="auto">
          <a:xfrm>
            <a:off x="6353175" y="3414713"/>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79" name="Oval 78"/>
          <p:cNvSpPr/>
          <p:nvPr/>
        </p:nvSpPr>
        <p:spPr bwMode="auto">
          <a:xfrm>
            <a:off x="6361113" y="336391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0" name="Oval 79"/>
          <p:cNvSpPr/>
          <p:nvPr/>
        </p:nvSpPr>
        <p:spPr bwMode="auto">
          <a:xfrm>
            <a:off x="6351588" y="33210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1" name="Oval 80"/>
          <p:cNvSpPr/>
          <p:nvPr/>
        </p:nvSpPr>
        <p:spPr bwMode="auto">
          <a:xfrm>
            <a:off x="6334125" y="3282950"/>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2" name="Oval 81"/>
          <p:cNvSpPr/>
          <p:nvPr/>
        </p:nvSpPr>
        <p:spPr bwMode="auto">
          <a:xfrm>
            <a:off x="6334125" y="3243263"/>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3" name="Oval 82"/>
          <p:cNvSpPr/>
          <p:nvPr/>
        </p:nvSpPr>
        <p:spPr bwMode="auto">
          <a:xfrm>
            <a:off x="6334125" y="319722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4" name="Oval 83"/>
          <p:cNvSpPr/>
          <p:nvPr/>
        </p:nvSpPr>
        <p:spPr bwMode="auto">
          <a:xfrm>
            <a:off x="6334125" y="3152775"/>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5" name="Oval 84"/>
          <p:cNvSpPr/>
          <p:nvPr/>
        </p:nvSpPr>
        <p:spPr bwMode="auto">
          <a:xfrm>
            <a:off x="6334125" y="310197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6" name="Oval 85"/>
          <p:cNvSpPr/>
          <p:nvPr/>
        </p:nvSpPr>
        <p:spPr bwMode="auto">
          <a:xfrm>
            <a:off x="6334125" y="3054350"/>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8" name="Oval 87"/>
          <p:cNvSpPr/>
          <p:nvPr/>
        </p:nvSpPr>
        <p:spPr bwMode="auto">
          <a:xfrm>
            <a:off x="6291263" y="3262313"/>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89" name="Oval 88"/>
          <p:cNvSpPr/>
          <p:nvPr/>
        </p:nvSpPr>
        <p:spPr bwMode="auto">
          <a:xfrm>
            <a:off x="6291263" y="3221038"/>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0" name="Oval 89"/>
          <p:cNvSpPr/>
          <p:nvPr/>
        </p:nvSpPr>
        <p:spPr bwMode="auto">
          <a:xfrm>
            <a:off x="6291263" y="3176588"/>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1" name="Oval 90"/>
          <p:cNvSpPr/>
          <p:nvPr/>
        </p:nvSpPr>
        <p:spPr bwMode="auto">
          <a:xfrm>
            <a:off x="6291263" y="313055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2" name="Oval 91"/>
          <p:cNvSpPr/>
          <p:nvPr/>
        </p:nvSpPr>
        <p:spPr bwMode="auto">
          <a:xfrm>
            <a:off x="6291263" y="3081338"/>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3" name="Oval 92"/>
          <p:cNvSpPr/>
          <p:nvPr/>
        </p:nvSpPr>
        <p:spPr bwMode="auto">
          <a:xfrm>
            <a:off x="6291263" y="3033713"/>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4" name="Oval 93"/>
          <p:cNvSpPr/>
          <p:nvPr/>
        </p:nvSpPr>
        <p:spPr bwMode="auto">
          <a:xfrm>
            <a:off x="6253163" y="3243263"/>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5" name="Oval 94"/>
          <p:cNvSpPr/>
          <p:nvPr/>
        </p:nvSpPr>
        <p:spPr bwMode="auto">
          <a:xfrm>
            <a:off x="6253163" y="3201988"/>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6" name="Oval 95"/>
          <p:cNvSpPr/>
          <p:nvPr/>
        </p:nvSpPr>
        <p:spPr bwMode="auto">
          <a:xfrm>
            <a:off x="6253163" y="3157538"/>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7" name="Oval 96"/>
          <p:cNvSpPr/>
          <p:nvPr/>
        </p:nvSpPr>
        <p:spPr bwMode="auto">
          <a:xfrm>
            <a:off x="6253163" y="311150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8" name="Oval 97"/>
          <p:cNvSpPr/>
          <p:nvPr/>
        </p:nvSpPr>
        <p:spPr bwMode="auto">
          <a:xfrm>
            <a:off x="6253163" y="3062288"/>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9" name="Oval 98"/>
          <p:cNvSpPr/>
          <p:nvPr/>
        </p:nvSpPr>
        <p:spPr bwMode="auto">
          <a:xfrm>
            <a:off x="6253163" y="3014663"/>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00" name="Oval 99"/>
          <p:cNvSpPr/>
          <p:nvPr/>
        </p:nvSpPr>
        <p:spPr bwMode="auto">
          <a:xfrm>
            <a:off x="6215063" y="322580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01" name="Oval 100"/>
          <p:cNvSpPr/>
          <p:nvPr/>
        </p:nvSpPr>
        <p:spPr bwMode="auto">
          <a:xfrm>
            <a:off x="6215063" y="3186113"/>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02" name="Oval 101"/>
          <p:cNvSpPr/>
          <p:nvPr/>
        </p:nvSpPr>
        <p:spPr bwMode="auto">
          <a:xfrm>
            <a:off x="6215063" y="314007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03" name="Oval 102"/>
          <p:cNvSpPr/>
          <p:nvPr/>
        </p:nvSpPr>
        <p:spPr bwMode="auto">
          <a:xfrm>
            <a:off x="6215063" y="3095625"/>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04" name="Oval 103"/>
          <p:cNvSpPr/>
          <p:nvPr/>
        </p:nvSpPr>
        <p:spPr bwMode="auto">
          <a:xfrm>
            <a:off x="6215063" y="304482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05" name="Oval 104"/>
          <p:cNvSpPr/>
          <p:nvPr/>
        </p:nvSpPr>
        <p:spPr bwMode="auto">
          <a:xfrm>
            <a:off x="6215063" y="299720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06" name="Oval 105"/>
          <p:cNvSpPr/>
          <p:nvPr/>
        </p:nvSpPr>
        <p:spPr bwMode="auto">
          <a:xfrm>
            <a:off x="6162675" y="2909888"/>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07" name="Oval 106"/>
          <p:cNvSpPr/>
          <p:nvPr/>
        </p:nvSpPr>
        <p:spPr bwMode="auto">
          <a:xfrm>
            <a:off x="6151563" y="28638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08" name="Oval 107"/>
          <p:cNvSpPr/>
          <p:nvPr/>
        </p:nvSpPr>
        <p:spPr bwMode="auto">
          <a:xfrm>
            <a:off x="6257925" y="2768600"/>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09" name="Oval 108"/>
          <p:cNvSpPr/>
          <p:nvPr/>
        </p:nvSpPr>
        <p:spPr bwMode="auto">
          <a:xfrm>
            <a:off x="6338888" y="273050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10" name="Oval 109"/>
          <p:cNvSpPr/>
          <p:nvPr/>
        </p:nvSpPr>
        <p:spPr bwMode="auto">
          <a:xfrm>
            <a:off x="6391275" y="2738438"/>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11" name="Oval 110"/>
          <p:cNvSpPr/>
          <p:nvPr/>
        </p:nvSpPr>
        <p:spPr bwMode="auto">
          <a:xfrm>
            <a:off x="6427788" y="2781300"/>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12" name="Oval 111"/>
          <p:cNvSpPr/>
          <p:nvPr/>
        </p:nvSpPr>
        <p:spPr bwMode="auto">
          <a:xfrm>
            <a:off x="6491288" y="2906713"/>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13" name="Oval 112"/>
          <p:cNvSpPr/>
          <p:nvPr/>
        </p:nvSpPr>
        <p:spPr bwMode="auto">
          <a:xfrm>
            <a:off x="6470650" y="2867025"/>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14" name="Oval 113"/>
          <p:cNvSpPr/>
          <p:nvPr/>
        </p:nvSpPr>
        <p:spPr bwMode="auto">
          <a:xfrm>
            <a:off x="6562725" y="2863850"/>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15" name="Oval 114"/>
          <p:cNvSpPr/>
          <p:nvPr/>
        </p:nvSpPr>
        <p:spPr bwMode="auto">
          <a:xfrm>
            <a:off x="6561138" y="269716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16" name="Oval 115"/>
          <p:cNvSpPr/>
          <p:nvPr/>
        </p:nvSpPr>
        <p:spPr bwMode="auto">
          <a:xfrm>
            <a:off x="6596063" y="2668588"/>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17" name="Oval 116"/>
          <p:cNvSpPr/>
          <p:nvPr/>
        </p:nvSpPr>
        <p:spPr bwMode="auto">
          <a:xfrm>
            <a:off x="6643688" y="288290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18" name="Oval 117"/>
          <p:cNvSpPr/>
          <p:nvPr/>
        </p:nvSpPr>
        <p:spPr bwMode="auto">
          <a:xfrm>
            <a:off x="6810375" y="281622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19" name="Oval 118"/>
          <p:cNvSpPr/>
          <p:nvPr/>
        </p:nvSpPr>
        <p:spPr bwMode="auto">
          <a:xfrm>
            <a:off x="6851650" y="284321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20" name="Oval 119"/>
          <p:cNvSpPr/>
          <p:nvPr/>
        </p:nvSpPr>
        <p:spPr bwMode="auto">
          <a:xfrm>
            <a:off x="6848475" y="2876550"/>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21" name="Oval 120"/>
          <p:cNvSpPr/>
          <p:nvPr/>
        </p:nvSpPr>
        <p:spPr bwMode="auto">
          <a:xfrm>
            <a:off x="6923088" y="27114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22" name="Oval 121"/>
          <p:cNvSpPr/>
          <p:nvPr/>
        </p:nvSpPr>
        <p:spPr bwMode="auto">
          <a:xfrm>
            <a:off x="7008813" y="2771775"/>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23" name="Oval 122"/>
          <p:cNvSpPr/>
          <p:nvPr/>
        </p:nvSpPr>
        <p:spPr bwMode="auto">
          <a:xfrm>
            <a:off x="7043738" y="2809875"/>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24" name="Oval 123"/>
          <p:cNvSpPr/>
          <p:nvPr/>
        </p:nvSpPr>
        <p:spPr bwMode="auto">
          <a:xfrm>
            <a:off x="7100888" y="2905125"/>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25" name="Oval 124"/>
          <p:cNvSpPr/>
          <p:nvPr/>
        </p:nvSpPr>
        <p:spPr bwMode="auto">
          <a:xfrm>
            <a:off x="7534275" y="2657475"/>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26" name="Oval 125"/>
          <p:cNvSpPr/>
          <p:nvPr/>
        </p:nvSpPr>
        <p:spPr bwMode="auto">
          <a:xfrm>
            <a:off x="7586663" y="2657475"/>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27" name="Oval 126"/>
          <p:cNvSpPr/>
          <p:nvPr/>
        </p:nvSpPr>
        <p:spPr bwMode="auto">
          <a:xfrm>
            <a:off x="7677150" y="2678113"/>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28" name="Oval 127"/>
          <p:cNvSpPr/>
          <p:nvPr/>
        </p:nvSpPr>
        <p:spPr bwMode="auto">
          <a:xfrm>
            <a:off x="6534150" y="2992438"/>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29" name="Oval 128"/>
          <p:cNvSpPr/>
          <p:nvPr/>
        </p:nvSpPr>
        <p:spPr bwMode="auto">
          <a:xfrm>
            <a:off x="6534150" y="3033713"/>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30" name="Oval 129"/>
          <p:cNvSpPr/>
          <p:nvPr/>
        </p:nvSpPr>
        <p:spPr bwMode="auto">
          <a:xfrm>
            <a:off x="6577013" y="3048000"/>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31" name="Oval 130"/>
          <p:cNvSpPr/>
          <p:nvPr/>
        </p:nvSpPr>
        <p:spPr bwMode="auto">
          <a:xfrm>
            <a:off x="6642100" y="301148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32" name="Oval 131"/>
          <p:cNvSpPr/>
          <p:nvPr/>
        </p:nvSpPr>
        <p:spPr bwMode="auto">
          <a:xfrm>
            <a:off x="6624638" y="304482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33" name="Oval 132"/>
          <p:cNvSpPr/>
          <p:nvPr/>
        </p:nvSpPr>
        <p:spPr bwMode="auto">
          <a:xfrm>
            <a:off x="6599238" y="309086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34" name="Oval 133"/>
          <p:cNvSpPr/>
          <p:nvPr/>
        </p:nvSpPr>
        <p:spPr bwMode="auto">
          <a:xfrm>
            <a:off x="6638925" y="3097213"/>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35" name="Oval 134"/>
          <p:cNvSpPr/>
          <p:nvPr/>
        </p:nvSpPr>
        <p:spPr bwMode="auto">
          <a:xfrm>
            <a:off x="6589713" y="31305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36" name="Oval 135"/>
          <p:cNvSpPr/>
          <p:nvPr/>
        </p:nvSpPr>
        <p:spPr bwMode="auto">
          <a:xfrm>
            <a:off x="6546850" y="312102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37" name="Oval 136"/>
          <p:cNvSpPr/>
          <p:nvPr/>
        </p:nvSpPr>
        <p:spPr bwMode="auto">
          <a:xfrm>
            <a:off x="6546850" y="315753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38" name="Oval 137"/>
          <p:cNvSpPr/>
          <p:nvPr/>
        </p:nvSpPr>
        <p:spPr bwMode="auto">
          <a:xfrm>
            <a:off x="6546850" y="3200400"/>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39" name="Oval 138"/>
          <p:cNvSpPr/>
          <p:nvPr/>
        </p:nvSpPr>
        <p:spPr bwMode="auto">
          <a:xfrm>
            <a:off x="6546850" y="324008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40" name="Oval 139"/>
          <p:cNvSpPr/>
          <p:nvPr/>
        </p:nvSpPr>
        <p:spPr bwMode="auto">
          <a:xfrm>
            <a:off x="6589713" y="316706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41" name="Oval 140"/>
          <p:cNvSpPr/>
          <p:nvPr/>
        </p:nvSpPr>
        <p:spPr bwMode="auto">
          <a:xfrm>
            <a:off x="6589713" y="319722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42" name="Oval 141"/>
          <p:cNvSpPr/>
          <p:nvPr/>
        </p:nvSpPr>
        <p:spPr bwMode="auto">
          <a:xfrm>
            <a:off x="6589713" y="3238500"/>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43" name="Oval 142"/>
          <p:cNvSpPr/>
          <p:nvPr/>
        </p:nvSpPr>
        <p:spPr bwMode="auto">
          <a:xfrm>
            <a:off x="6642100" y="327183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44" name="Oval 143"/>
          <p:cNvSpPr/>
          <p:nvPr/>
        </p:nvSpPr>
        <p:spPr bwMode="auto">
          <a:xfrm>
            <a:off x="6642100" y="322580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45" name="Oval 144"/>
          <p:cNvSpPr/>
          <p:nvPr/>
        </p:nvSpPr>
        <p:spPr bwMode="auto">
          <a:xfrm>
            <a:off x="6642100" y="318293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46" name="Oval 145"/>
          <p:cNvSpPr/>
          <p:nvPr/>
        </p:nvSpPr>
        <p:spPr bwMode="auto">
          <a:xfrm>
            <a:off x="6570663" y="3286125"/>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47" name="Oval 146"/>
          <p:cNvSpPr/>
          <p:nvPr/>
        </p:nvSpPr>
        <p:spPr bwMode="auto">
          <a:xfrm>
            <a:off x="6548438" y="3333750"/>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48" name="Oval 147"/>
          <p:cNvSpPr/>
          <p:nvPr/>
        </p:nvSpPr>
        <p:spPr bwMode="auto">
          <a:xfrm>
            <a:off x="6538913" y="3373438"/>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49" name="Oval 148"/>
          <p:cNvSpPr/>
          <p:nvPr/>
        </p:nvSpPr>
        <p:spPr bwMode="auto">
          <a:xfrm>
            <a:off x="6527800" y="341630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50" name="Oval 149"/>
          <p:cNvSpPr/>
          <p:nvPr/>
        </p:nvSpPr>
        <p:spPr bwMode="auto">
          <a:xfrm>
            <a:off x="6523038" y="346233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51" name="Oval 150"/>
          <p:cNvSpPr/>
          <p:nvPr/>
        </p:nvSpPr>
        <p:spPr bwMode="auto">
          <a:xfrm>
            <a:off x="6543675" y="3506788"/>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52" name="Oval 151"/>
          <p:cNvSpPr/>
          <p:nvPr/>
        </p:nvSpPr>
        <p:spPr bwMode="auto">
          <a:xfrm>
            <a:off x="6570663" y="354488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53" name="Oval 152"/>
          <p:cNvSpPr/>
          <p:nvPr/>
        </p:nvSpPr>
        <p:spPr bwMode="auto">
          <a:xfrm>
            <a:off x="6596063" y="3581400"/>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54" name="Oval 153"/>
          <p:cNvSpPr/>
          <p:nvPr/>
        </p:nvSpPr>
        <p:spPr bwMode="auto">
          <a:xfrm>
            <a:off x="6642100" y="360203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55" name="Oval 154"/>
          <p:cNvSpPr/>
          <p:nvPr/>
        </p:nvSpPr>
        <p:spPr bwMode="auto">
          <a:xfrm>
            <a:off x="6677025" y="3624263"/>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56" name="Oval 155"/>
          <p:cNvSpPr/>
          <p:nvPr/>
        </p:nvSpPr>
        <p:spPr bwMode="auto">
          <a:xfrm>
            <a:off x="6727825" y="364490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57" name="Oval 156"/>
          <p:cNvSpPr/>
          <p:nvPr/>
        </p:nvSpPr>
        <p:spPr bwMode="auto">
          <a:xfrm>
            <a:off x="6780213" y="365283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58" name="Oval 157"/>
          <p:cNvSpPr/>
          <p:nvPr/>
        </p:nvSpPr>
        <p:spPr bwMode="auto">
          <a:xfrm>
            <a:off x="6824663" y="364490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59" name="Oval 158"/>
          <p:cNvSpPr/>
          <p:nvPr/>
        </p:nvSpPr>
        <p:spPr bwMode="auto">
          <a:xfrm>
            <a:off x="6858000" y="3624263"/>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60" name="Oval 159"/>
          <p:cNvSpPr/>
          <p:nvPr/>
        </p:nvSpPr>
        <p:spPr bwMode="auto">
          <a:xfrm>
            <a:off x="6896100" y="3600450"/>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61" name="Oval 160"/>
          <p:cNvSpPr/>
          <p:nvPr/>
        </p:nvSpPr>
        <p:spPr bwMode="auto">
          <a:xfrm>
            <a:off x="6924675" y="3562350"/>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62" name="Oval 161"/>
          <p:cNvSpPr/>
          <p:nvPr/>
        </p:nvSpPr>
        <p:spPr bwMode="auto">
          <a:xfrm>
            <a:off x="6938963" y="3516313"/>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63" name="Oval 162"/>
          <p:cNvSpPr/>
          <p:nvPr/>
        </p:nvSpPr>
        <p:spPr bwMode="auto">
          <a:xfrm>
            <a:off x="6943725" y="346392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64" name="Oval 163"/>
          <p:cNvSpPr/>
          <p:nvPr/>
        </p:nvSpPr>
        <p:spPr bwMode="auto">
          <a:xfrm>
            <a:off x="6956425" y="342582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65" name="Oval 164"/>
          <p:cNvSpPr/>
          <p:nvPr/>
        </p:nvSpPr>
        <p:spPr bwMode="auto">
          <a:xfrm>
            <a:off x="6946900" y="337661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66" name="Oval 165"/>
          <p:cNvSpPr/>
          <p:nvPr/>
        </p:nvSpPr>
        <p:spPr bwMode="auto">
          <a:xfrm>
            <a:off x="6924675" y="3338513"/>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67" name="Oval 166"/>
          <p:cNvSpPr/>
          <p:nvPr/>
        </p:nvSpPr>
        <p:spPr bwMode="auto">
          <a:xfrm>
            <a:off x="6924675" y="3287713"/>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68" name="Oval 167"/>
          <p:cNvSpPr/>
          <p:nvPr/>
        </p:nvSpPr>
        <p:spPr bwMode="auto">
          <a:xfrm>
            <a:off x="6924675" y="3249613"/>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69" name="Oval 168"/>
          <p:cNvSpPr/>
          <p:nvPr/>
        </p:nvSpPr>
        <p:spPr bwMode="auto">
          <a:xfrm>
            <a:off x="6924675" y="3214688"/>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70" name="Oval 169"/>
          <p:cNvSpPr/>
          <p:nvPr/>
        </p:nvSpPr>
        <p:spPr bwMode="auto">
          <a:xfrm>
            <a:off x="6924675" y="3163888"/>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71" name="Oval 170"/>
          <p:cNvSpPr/>
          <p:nvPr/>
        </p:nvSpPr>
        <p:spPr bwMode="auto">
          <a:xfrm>
            <a:off x="6924675" y="3119438"/>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72" name="Oval 171"/>
          <p:cNvSpPr/>
          <p:nvPr/>
        </p:nvSpPr>
        <p:spPr bwMode="auto">
          <a:xfrm>
            <a:off x="6924675" y="3078163"/>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73" name="Oval 172"/>
          <p:cNvSpPr/>
          <p:nvPr/>
        </p:nvSpPr>
        <p:spPr bwMode="auto">
          <a:xfrm>
            <a:off x="6924675" y="3043238"/>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74" name="Oval 173"/>
          <p:cNvSpPr/>
          <p:nvPr/>
        </p:nvSpPr>
        <p:spPr bwMode="auto">
          <a:xfrm>
            <a:off x="6877050" y="3324225"/>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75" name="Oval 174"/>
          <p:cNvSpPr/>
          <p:nvPr/>
        </p:nvSpPr>
        <p:spPr bwMode="auto">
          <a:xfrm>
            <a:off x="6877050" y="327342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76" name="Oval 175"/>
          <p:cNvSpPr/>
          <p:nvPr/>
        </p:nvSpPr>
        <p:spPr bwMode="auto">
          <a:xfrm>
            <a:off x="6877050" y="323532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77" name="Oval 176"/>
          <p:cNvSpPr/>
          <p:nvPr/>
        </p:nvSpPr>
        <p:spPr bwMode="auto">
          <a:xfrm>
            <a:off x="6877050" y="3200400"/>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78" name="Oval 177"/>
          <p:cNvSpPr/>
          <p:nvPr/>
        </p:nvSpPr>
        <p:spPr bwMode="auto">
          <a:xfrm>
            <a:off x="6877050" y="3149600"/>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79" name="Oval 178"/>
          <p:cNvSpPr/>
          <p:nvPr/>
        </p:nvSpPr>
        <p:spPr bwMode="auto">
          <a:xfrm>
            <a:off x="6877050" y="3105150"/>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80" name="Oval 179"/>
          <p:cNvSpPr/>
          <p:nvPr/>
        </p:nvSpPr>
        <p:spPr bwMode="auto">
          <a:xfrm>
            <a:off x="6877050" y="306387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81" name="Oval 180"/>
          <p:cNvSpPr/>
          <p:nvPr/>
        </p:nvSpPr>
        <p:spPr bwMode="auto">
          <a:xfrm>
            <a:off x="6877050" y="3028950"/>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82" name="Oval 181"/>
          <p:cNvSpPr/>
          <p:nvPr/>
        </p:nvSpPr>
        <p:spPr bwMode="auto">
          <a:xfrm>
            <a:off x="6827838" y="331152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83" name="Oval 182"/>
          <p:cNvSpPr/>
          <p:nvPr/>
        </p:nvSpPr>
        <p:spPr bwMode="auto">
          <a:xfrm>
            <a:off x="6827838" y="326231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84" name="Oval 183"/>
          <p:cNvSpPr/>
          <p:nvPr/>
        </p:nvSpPr>
        <p:spPr bwMode="auto">
          <a:xfrm>
            <a:off x="6827838" y="322421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85" name="Oval 184"/>
          <p:cNvSpPr/>
          <p:nvPr/>
        </p:nvSpPr>
        <p:spPr bwMode="auto">
          <a:xfrm>
            <a:off x="6827838" y="318770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86" name="Oval 185"/>
          <p:cNvSpPr/>
          <p:nvPr/>
        </p:nvSpPr>
        <p:spPr bwMode="auto">
          <a:xfrm>
            <a:off x="6827838" y="313848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87" name="Oval 186"/>
          <p:cNvSpPr/>
          <p:nvPr/>
        </p:nvSpPr>
        <p:spPr bwMode="auto">
          <a:xfrm>
            <a:off x="6827838" y="30924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88" name="Oval 187"/>
          <p:cNvSpPr/>
          <p:nvPr/>
        </p:nvSpPr>
        <p:spPr bwMode="auto">
          <a:xfrm>
            <a:off x="6827838" y="305276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89" name="Oval 188"/>
          <p:cNvSpPr/>
          <p:nvPr/>
        </p:nvSpPr>
        <p:spPr bwMode="auto">
          <a:xfrm>
            <a:off x="6827838" y="30162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90" name="Oval 189"/>
          <p:cNvSpPr/>
          <p:nvPr/>
        </p:nvSpPr>
        <p:spPr bwMode="auto">
          <a:xfrm>
            <a:off x="7146925" y="3057525"/>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91" name="Oval 190"/>
          <p:cNvSpPr/>
          <p:nvPr/>
        </p:nvSpPr>
        <p:spPr bwMode="auto">
          <a:xfrm>
            <a:off x="7146925" y="310673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92" name="Oval 191"/>
          <p:cNvSpPr/>
          <p:nvPr/>
        </p:nvSpPr>
        <p:spPr bwMode="auto">
          <a:xfrm>
            <a:off x="7146925" y="315436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93" name="Oval 192"/>
          <p:cNvSpPr/>
          <p:nvPr/>
        </p:nvSpPr>
        <p:spPr bwMode="auto">
          <a:xfrm>
            <a:off x="7146925" y="319722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94" name="Oval 193"/>
          <p:cNvSpPr/>
          <p:nvPr/>
        </p:nvSpPr>
        <p:spPr bwMode="auto">
          <a:xfrm>
            <a:off x="7146925" y="324008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95" name="Oval 194"/>
          <p:cNvSpPr/>
          <p:nvPr/>
        </p:nvSpPr>
        <p:spPr bwMode="auto">
          <a:xfrm>
            <a:off x="7146925" y="327183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96" name="Oval 195"/>
          <p:cNvSpPr/>
          <p:nvPr/>
        </p:nvSpPr>
        <p:spPr bwMode="auto">
          <a:xfrm>
            <a:off x="7189788" y="3076575"/>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97" name="Oval 196"/>
          <p:cNvSpPr/>
          <p:nvPr/>
        </p:nvSpPr>
        <p:spPr bwMode="auto">
          <a:xfrm>
            <a:off x="7189788" y="312578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98" name="Oval 197"/>
          <p:cNvSpPr/>
          <p:nvPr/>
        </p:nvSpPr>
        <p:spPr bwMode="auto">
          <a:xfrm>
            <a:off x="7189788" y="317341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199" name="Oval 198"/>
          <p:cNvSpPr/>
          <p:nvPr/>
        </p:nvSpPr>
        <p:spPr bwMode="auto">
          <a:xfrm>
            <a:off x="7189788" y="321627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00" name="Oval 199"/>
          <p:cNvSpPr/>
          <p:nvPr/>
        </p:nvSpPr>
        <p:spPr bwMode="auto">
          <a:xfrm>
            <a:off x="7189788" y="325913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01" name="Oval 200"/>
          <p:cNvSpPr/>
          <p:nvPr/>
        </p:nvSpPr>
        <p:spPr bwMode="auto">
          <a:xfrm>
            <a:off x="7189788" y="329088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02" name="Oval 201"/>
          <p:cNvSpPr/>
          <p:nvPr/>
        </p:nvSpPr>
        <p:spPr bwMode="auto">
          <a:xfrm>
            <a:off x="7229475" y="3062288"/>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03" name="Oval 202"/>
          <p:cNvSpPr/>
          <p:nvPr/>
        </p:nvSpPr>
        <p:spPr bwMode="auto">
          <a:xfrm>
            <a:off x="7229475" y="3111500"/>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04" name="Oval 203"/>
          <p:cNvSpPr/>
          <p:nvPr/>
        </p:nvSpPr>
        <p:spPr bwMode="auto">
          <a:xfrm>
            <a:off x="7229475" y="315912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05" name="Oval 204"/>
          <p:cNvSpPr/>
          <p:nvPr/>
        </p:nvSpPr>
        <p:spPr bwMode="auto">
          <a:xfrm>
            <a:off x="7229475" y="3201988"/>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06" name="Oval 205"/>
          <p:cNvSpPr/>
          <p:nvPr/>
        </p:nvSpPr>
        <p:spPr bwMode="auto">
          <a:xfrm>
            <a:off x="7229475" y="3244850"/>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07" name="Oval 206"/>
          <p:cNvSpPr/>
          <p:nvPr/>
        </p:nvSpPr>
        <p:spPr bwMode="auto">
          <a:xfrm>
            <a:off x="7229475" y="3276600"/>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08" name="Oval 207"/>
          <p:cNvSpPr/>
          <p:nvPr/>
        </p:nvSpPr>
        <p:spPr bwMode="auto">
          <a:xfrm>
            <a:off x="7404100" y="3048000"/>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09" name="Oval 208"/>
          <p:cNvSpPr/>
          <p:nvPr/>
        </p:nvSpPr>
        <p:spPr bwMode="auto">
          <a:xfrm>
            <a:off x="7404100" y="309721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10" name="Oval 209"/>
          <p:cNvSpPr/>
          <p:nvPr/>
        </p:nvSpPr>
        <p:spPr bwMode="auto">
          <a:xfrm>
            <a:off x="7404100" y="314483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11" name="Oval 210"/>
          <p:cNvSpPr/>
          <p:nvPr/>
        </p:nvSpPr>
        <p:spPr bwMode="auto">
          <a:xfrm>
            <a:off x="7404100" y="318770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12" name="Oval 211"/>
          <p:cNvSpPr/>
          <p:nvPr/>
        </p:nvSpPr>
        <p:spPr bwMode="auto">
          <a:xfrm>
            <a:off x="7404100" y="323056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13" name="Oval 212"/>
          <p:cNvSpPr/>
          <p:nvPr/>
        </p:nvSpPr>
        <p:spPr bwMode="auto">
          <a:xfrm>
            <a:off x="7404100" y="326231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14" name="Oval 213"/>
          <p:cNvSpPr/>
          <p:nvPr/>
        </p:nvSpPr>
        <p:spPr bwMode="auto">
          <a:xfrm>
            <a:off x="7453313" y="3057525"/>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15" name="Oval 214"/>
          <p:cNvSpPr/>
          <p:nvPr/>
        </p:nvSpPr>
        <p:spPr bwMode="auto">
          <a:xfrm>
            <a:off x="7453313" y="3106738"/>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16" name="Oval 215"/>
          <p:cNvSpPr/>
          <p:nvPr/>
        </p:nvSpPr>
        <p:spPr bwMode="auto">
          <a:xfrm>
            <a:off x="7453313" y="3154363"/>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17" name="Oval 216"/>
          <p:cNvSpPr/>
          <p:nvPr/>
        </p:nvSpPr>
        <p:spPr bwMode="auto">
          <a:xfrm>
            <a:off x="7453313" y="319722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18" name="Oval 217"/>
          <p:cNvSpPr/>
          <p:nvPr/>
        </p:nvSpPr>
        <p:spPr bwMode="auto">
          <a:xfrm>
            <a:off x="7453313" y="3240088"/>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19" name="Oval 218"/>
          <p:cNvSpPr/>
          <p:nvPr/>
        </p:nvSpPr>
        <p:spPr bwMode="auto">
          <a:xfrm>
            <a:off x="7453313" y="3271838"/>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20" name="Oval 219"/>
          <p:cNvSpPr/>
          <p:nvPr/>
        </p:nvSpPr>
        <p:spPr bwMode="auto">
          <a:xfrm>
            <a:off x="7499350" y="306863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22" name="Oval 221"/>
          <p:cNvSpPr/>
          <p:nvPr/>
        </p:nvSpPr>
        <p:spPr bwMode="auto">
          <a:xfrm>
            <a:off x="7499350" y="316706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23" name="Oval 222"/>
          <p:cNvSpPr/>
          <p:nvPr/>
        </p:nvSpPr>
        <p:spPr bwMode="auto">
          <a:xfrm>
            <a:off x="7499350" y="3209925"/>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24" name="Oval 223"/>
          <p:cNvSpPr/>
          <p:nvPr/>
        </p:nvSpPr>
        <p:spPr bwMode="auto">
          <a:xfrm>
            <a:off x="7499350" y="325278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25" name="Oval 224"/>
          <p:cNvSpPr/>
          <p:nvPr/>
        </p:nvSpPr>
        <p:spPr bwMode="auto">
          <a:xfrm>
            <a:off x="7499350" y="32829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26" name="Oval 225"/>
          <p:cNvSpPr/>
          <p:nvPr/>
        </p:nvSpPr>
        <p:spPr bwMode="auto">
          <a:xfrm>
            <a:off x="7672388" y="307340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27" name="Oval 226"/>
          <p:cNvSpPr/>
          <p:nvPr/>
        </p:nvSpPr>
        <p:spPr bwMode="auto">
          <a:xfrm>
            <a:off x="7672388" y="3124200"/>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28" name="Oval 227"/>
          <p:cNvSpPr/>
          <p:nvPr/>
        </p:nvSpPr>
        <p:spPr bwMode="auto">
          <a:xfrm>
            <a:off x="7672388" y="3171825"/>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29" name="Oval 228"/>
          <p:cNvSpPr/>
          <p:nvPr/>
        </p:nvSpPr>
        <p:spPr bwMode="auto">
          <a:xfrm>
            <a:off x="7672388" y="3214688"/>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30" name="Oval 229"/>
          <p:cNvSpPr/>
          <p:nvPr/>
        </p:nvSpPr>
        <p:spPr bwMode="auto">
          <a:xfrm>
            <a:off x="7672388" y="3257550"/>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31" name="Oval 230"/>
          <p:cNvSpPr/>
          <p:nvPr/>
        </p:nvSpPr>
        <p:spPr bwMode="auto">
          <a:xfrm>
            <a:off x="7672388" y="3287713"/>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32" name="Oval 231"/>
          <p:cNvSpPr/>
          <p:nvPr/>
        </p:nvSpPr>
        <p:spPr bwMode="auto">
          <a:xfrm>
            <a:off x="7720013" y="310197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33" name="Oval 232"/>
          <p:cNvSpPr/>
          <p:nvPr/>
        </p:nvSpPr>
        <p:spPr bwMode="auto">
          <a:xfrm>
            <a:off x="7720013" y="3152775"/>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34" name="Oval 233"/>
          <p:cNvSpPr/>
          <p:nvPr/>
        </p:nvSpPr>
        <p:spPr bwMode="auto">
          <a:xfrm>
            <a:off x="7720013" y="3200400"/>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35" name="Oval 234"/>
          <p:cNvSpPr/>
          <p:nvPr/>
        </p:nvSpPr>
        <p:spPr bwMode="auto">
          <a:xfrm>
            <a:off x="7720013" y="3243263"/>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36" name="Oval 235"/>
          <p:cNvSpPr/>
          <p:nvPr/>
        </p:nvSpPr>
        <p:spPr bwMode="auto">
          <a:xfrm>
            <a:off x="7720013" y="3286125"/>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37" name="Oval 236"/>
          <p:cNvSpPr/>
          <p:nvPr/>
        </p:nvSpPr>
        <p:spPr bwMode="auto">
          <a:xfrm>
            <a:off x="7720013" y="3316288"/>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38" name="Oval 237"/>
          <p:cNvSpPr/>
          <p:nvPr/>
        </p:nvSpPr>
        <p:spPr bwMode="auto">
          <a:xfrm>
            <a:off x="7762875" y="3114675"/>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39" name="Oval 238"/>
          <p:cNvSpPr/>
          <p:nvPr/>
        </p:nvSpPr>
        <p:spPr bwMode="auto">
          <a:xfrm>
            <a:off x="7762875" y="3163888"/>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40" name="Oval 239"/>
          <p:cNvSpPr/>
          <p:nvPr/>
        </p:nvSpPr>
        <p:spPr bwMode="auto">
          <a:xfrm>
            <a:off x="7762875" y="3211513"/>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41" name="Oval 240"/>
          <p:cNvSpPr/>
          <p:nvPr/>
        </p:nvSpPr>
        <p:spPr bwMode="auto">
          <a:xfrm>
            <a:off x="7762875" y="325437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42" name="Oval 241"/>
          <p:cNvSpPr/>
          <p:nvPr/>
        </p:nvSpPr>
        <p:spPr bwMode="auto">
          <a:xfrm>
            <a:off x="7762875" y="3297238"/>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43" name="Oval 242"/>
          <p:cNvSpPr/>
          <p:nvPr/>
        </p:nvSpPr>
        <p:spPr bwMode="auto">
          <a:xfrm>
            <a:off x="7762875" y="3328988"/>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44" name="Oval 243"/>
          <p:cNvSpPr/>
          <p:nvPr/>
        </p:nvSpPr>
        <p:spPr bwMode="auto">
          <a:xfrm>
            <a:off x="7229475" y="3324225"/>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45" name="Oval 244"/>
          <p:cNvSpPr/>
          <p:nvPr/>
        </p:nvSpPr>
        <p:spPr bwMode="auto">
          <a:xfrm>
            <a:off x="7215188" y="336867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46" name="Oval 245"/>
          <p:cNvSpPr/>
          <p:nvPr/>
        </p:nvSpPr>
        <p:spPr bwMode="auto">
          <a:xfrm>
            <a:off x="7191375" y="3416300"/>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47" name="Oval 246"/>
          <p:cNvSpPr/>
          <p:nvPr/>
        </p:nvSpPr>
        <p:spPr bwMode="auto">
          <a:xfrm>
            <a:off x="7186613" y="346392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48" name="Oval 247"/>
          <p:cNvSpPr/>
          <p:nvPr/>
        </p:nvSpPr>
        <p:spPr bwMode="auto">
          <a:xfrm>
            <a:off x="7191375" y="3511550"/>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49" name="Oval 248"/>
          <p:cNvSpPr/>
          <p:nvPr/>
        </p:nvSpPr>
        <p:spPr bwMode="auto">
          <a:xfrm>
            <a:off x="7204075" y="355441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50" name="Oval 249"/>
          <p:cNvSpPr/>
          <p:nvPr/>
        </p:nvSpPr>
        <p:spPr bwMode="auto">
          <a:xfrm>
            <a:off x="7237413" y="358775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51" name="Oval 250"/>
          <p:cNvSpPr/>
          <p:nvPr/>
        </p:nvSpPr>
        <p:spPr bwMode="auto">
          <a:xfrm>
            <a:off x="7281863" y="3609975"/>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52" name="Oval 251"/>
          <p:cNvSpPr/>
          <p:nvPr/>
        </p:nvSpPr>
        <p:spPr bwMode="auto">
          <a:xfrm>
            <a:off x="7327900" y="361632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53" name="Oval 252"/>
          <p:cNvSpPr/>
          <p:nvPr/>
        </p:nvSpPr>
        <p:spPr bwMode="auto">
          <a:xfrm>
            <a:off x="7375525" y="361632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54" name="Oval 253"/>
          <p:cNvSpPr/>
          <p:nvPr/>
        </p:nvSpPr>
        <p:spPr bwMode="auto">
          <a:xfrm>
            <a:off x="7418388" y="359727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55" name="Oval 254"/>
          <p:cNvSpPr/>
          <p:nvPr/>
        </p:nvSpPr>
        <p:spPr bwMode="auto">
          <a:xfrm>
            <a:off x="7456488" y="356711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56" name="Oval 255"/>
          <p:cNvSpPr/>
          <p:nvPr/>
        </p:nvSpPr>
        <p:spPr bwMode="auto">
          <a:xfrm>
            <a:off x="7475538" y="353536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57" name="Oval 256"/>
          <p:cNvSpPr/>
          <p:nvPr/>
        </p:nvSpPr>
        <p:spPr bwMode="auto">
          <a:xfrm>
            <a:off x="7481888" y="349250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58" name="Oval 257"/>
          <p:cNvSpPr/>
          <p:nvPr/>
        </p:nvSpPr>
        <p:spPr bwMode="auto">
          <a:xfrm>
            <a:off x="7472363" y="3449638"/>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59" name="Oval 258"/>
          <p:cNvSpPr/>
          <p:nvPr/>
        </p:nvSpPr>
        <p:spPr bwMode="auto">
          <a:xfrm>
            <a:off x="7466013" y="340518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60" name="Oval 259"/>
          <p:cNvSpPr/>
          <p:nvPr/>
        </p:nvSpPr>
        <p:spPr bwMode="auto">
          <a:xfrm>
            <a:off x="7448550" y="3359150"/>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61" name="Oval 260"/>
          <p:cNvSpPr/>
          <p:nvPr/>
        </p:nvSpPr>
        <p:spPr bwMode="auto">
          <a:xfrm>
            <a:off x="7380288" y="298291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62" name="Oval 261"/>
          <p:cNvSpPr/>
          <p:nvPr/>
        </p:nvSpPr>
        <p:spPr bwMode="auto">
          <a:xfrm>
            <a:off x="7367588" y="2940050"/>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63" name="Oval 262"/>
          <p:cNvSpPr/>
          <p:nvPr/>
        </p:nvSpPr>
        <p:spPr bwMode="auto">
          <a:xfrm>
            <a:off x="7348538" y="289242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64" name="Oval 263"/>
          <p:cNvSpPr/>
          <p:nvPr/>
        </p:nvSpPr>
        <p:spPr bwMode="auto">
          <a:xfrm>
            <a:off x="7351713" y="285432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65" name="Oval 264"/>
          <p:cNvSpPr/>
          <p:nvPr/>
        </p:nvSpPr>
        <p:spPr bwMode="auto">
          <a:xfrm>
            <a:off x="7351713" y="2809875"/>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66" name="Oval 265"/>
          <p:cNvSpPr/>
          <p:nvPr/>
        </p:nvSpPr>
        <p:spPr bwMode="auto">
          <a:xfrm>
            <a:off x="7356475" y="275907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67" name="Oval 266"/>
          <p:cNvSpPr/>
          <p:nvPr/>
        </p:nvSpPr>
        <p:spPr bwMode="auto">
          <a:xfrm>
            <a:off x="7377113" y="2728913"/>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68" name="Oval 267"/>
          <p:cNvSpPr/>
          <p:nvPr/>
        </p:nvSpPr>
        <p:spPr bwMode="auto">
          <a:xfrm>
            <a:off x="7404100" y="269716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69" name="Oval 268"/>
          <p:cNvSpPr/>
          <p:nvPr/>
        </p:nvSpPr>
        <p:spPr bwMode="auto">
          <a:xfrm>
            <a:off x="7446963" y="267176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70" name="Oval 269"/>
          <p:cNvSpPr/>
          <p:nvPr/>
        </p:nvSpPr>
        <p:spPr bwMode="auto">
          <a:xfrm>
            <a:off x="7762875" y="2830513"/>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71" name="Oval 270"/>
          <p:cNvSpPr/>
          <p:nvPr/>
        </p:nvSpPr>
        <p:spPr bwMode="auto">
          <a:xfrm>
            <a:off x="7758113" y="2878138"/>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72" name="Oval 271"/>
          <p:cNvSpPr/>
          <p:nvPr/>
        </p:nvSpPr>
        <p:spPr bwMode="auto">
          <a:xfrm>
            <a:off x="7747000" y="291941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73" name="Oval 272"/>
          <p:cNvSpPr/>
          <p:nvPr/>
        </p:nvSpPr>
        <p:spPr bwMode="auto">
          <a:xfrm>
            <a:off x="7723188" y="2949575"/>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74" name="Oval 273"/>
          <p:cNvSpPr/>
          <p:nvPr/>
        </p:nvSpPr>
        <p:spPr bwMode="auto">
          <a:xfrm>
            <a:off x="7661275" y="301148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75" name="Oval 274"/>
          <p:cNvSpPr/>
          <p:nvPr/>
        </p:nvSpPr>
        <p:spPr bwMode="auto">
          <a:xfrm>
            <a:off x="7689850" y="335438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76" name="Oval 275"/>
          <p:cNvSpPr/>
          <p:nvPr/>
        </p:nvSpPr>
        <p:spPr bwMode="auto">
          <a:xfrm>
            <a:off x="7658100" y="338772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77" name="Oval 276"/>
          <p:cNvSpPr/>
          <p:nvPr/>
        </p:nvSpPr>
        <p:spPr bwMode="auto">
          <a:xfrm>
            <a:off x="7642225" y="342106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78" name="Oval 277"/>
          <p:cNvSpPr/>
          <p:nvPr/>
        </p:nvSpPr>
        <p:spPr bwMode="auto">
          <a:xfrm>
            <a:off x="7634288" y="3467100"/>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79" name="Oval 278"/>
          <p:cNvSpPr/>
          <p:nvPr/>
        </p:nvSpPr>
        <p:spPr bwMode="auto">
          <a:xfrm>
            <a:off x="7724775" y="3500438"/>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80" name="Oval 279"/>
          <p:cNvSpPr/>
          <p:nvPr/>
        </p:nvSpPr>
        <p:spPr bwMode="auto">
          <a:xfrm>
            <a:off x="7777163" y="3500438"/>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81" name="Oval 280"/>
          <p:cNvSpPr/>
          <p:nvPr/>
        </p:nvSpPr>
        <p:spPr bwMode="auto">
          <a:xfrm>
            <a:off x="7870825" y="3505200"/>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82" name="Oval 281"/>
          <p:cNvSpPr/>
          <p:nvPr/>
        </p:nvSpPr>
        <p:spPr bwMode="auto">
          <a:xfrm>
            <a:off x="7918450" y="350678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83" name="Oval 282"/>
          <p:cNvSpPr/>
          <p:nvPr/>
        </p:nvSpPr>
        <p:spPr bwMode="auto">
          <a:xfrm>
            <a:off x="7962900" y="3516313"/>
            <a:ext cx="46038"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84" name="Oval 283"/>
          <p:cNvSpPr/>
          <p:nvPr/>
        </p:nvSpPr>
        <p:spPr bwMode="auto">
          <a:xfrm>
            <a:off x="8015288" y="357822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85" name="Oval 284"/>
          <p:cNvSpPr/>
          <p:nvPr/>
        </p:nvSpPr>
        <p:spPr bwMode="auto">
          <a:xfrm>
            <a:off x="7989888" y="3606800"/>
            <a:ext cx="44450"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86" name="Oval 285"/>
          <p:cNvSpPr/>
          <p:nvPr/>
        </p:nvSpPr>
        <p:spPr bwMode="auto">
          <a:xfrm>
            <a:off x="7942263" y="3611563"/>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87" name="Oval 286"/>
          <p:cNvSpPr/>
          <p:nvPr/>
        </p:nvSpPr>
        <p:spPr bwMode="auto">
          <a:xfrm>
            <a:off x="7848600" y="361632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88" name="Oval 287"/>
          <p:cNvSpPr/>
          <p:nvPr/>
        </p:nvSpPr>
        <p:spPr bwMode="auto">
          <a:xfrm>
            <a:off x="7800975" y="3616325"/>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89" name="Oval 288"/>
          <p:cNvSpPr/>
          <p:nvPr/>
        </p:nvSpPr>
        <p:spPr bwMode="auto">
          <a:xfrm>
            <a:off x="7748588" y="361632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90" name="Oval 289"/>
          <p:cNvSpPr/>
          <p:nvPr/>
        </p:nvSpPr>
        <p:spPr bwMode="auto">
          <a:xfrm>
            <a:off x="7705725" y="3625850"/>
            <a:ext cx="46038"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91" name="Oval 290"/>
          <p:cNvSpPr/>
          <p:nvPr/>
        </p:nvSpPr>
        <p:spPr bwMode="auto">
          <a:xfrm>
            <a:off x="7656513" y="364013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92" name="Oval 291"/>
          <p:cNvSpPr/>
          <p:nvPr/>
        </p:nvSpPr>
        <p:spPr bwMode="auto">
          <a:xfrm>
            <a:off x="7627938" y="3705225"/>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93" name="Oval 292"/>
          <p:cNvSpPr/>
          <p:nvPr/>
        </p:nvSpPr>
        <p:spPr bwMode="auto">
          <a:xfrm>
            <a:off x="7710488" y="3749675"/>
            <a:ext cx="46037" cy="46038"/>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94" name="Oval 293"/>
          <p:cNvSpPr/>
          <p:nvPr/>
        </p:nvSpPr>
        <p:spPr bwMode="auto">
          <a:xfrm>
            <a:off x="7761288" y="375761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95" name="Oval 294"/>
          <p:cNvSpPr/>
          <p:nvPr/>
        </p:nvSpPr>
        <p:spPr bwMode="auto">
          <a:xfrm>
            <a:off x="7913688" y="376713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96" name="Oval 295"/>
          <p:cNvSpPr/>
          <p:nvPr/>
        </p:nvSpPr>
        <p:spPr bwMode="auto">
          <a:xfrm>
            <a:off x="7804150" y="3867150"/>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97" name="Oval 296"/>
          <p:cNvSpPr/>
          <p:nvPr/>
        </p:nvSpPr>
        <p:spPr bwMode="auto">
          <a:xfrm>
            <a:off x="7851775" y="3868738"/>
            <a:ext cx="44450"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98" name="Oval 297"/>
          <p:cNvSpPr/>
          <p:nvPr/>
        </p:nvSpPr>
        <p:spPr bwMode="auto">
          <a:xfrm>
            <a:off x="7653338" y="3868738"/>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299" name="Oval 298"/>
          <p:cNvSpPr/>
          <p:nvPr/>
        </p:nvSpPr>
        <p:spPr bwMode="auto">
          <a:xfrm>
            <a:off x="7553325" y="3871913"/>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300" name="Oval 299"/>
          <p:cNvSpPr/>
          <p:nvPr/>
        </p:nvSpPr>
        <p:spPr bwMode="auto">
          <a:xfrm>
            <a:off x="7515225" y="3895725"/>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301" name="Oval 300"/>
          <p:cNvSpPr/>
          <p:nvPr/>
        </p:nvSpPr>
        <p:spPr bwMode="auto">
          <a:xfrm>
            <a:off x="7513638" y="3938588"/>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302" name="Oval 301"/>
          <p:cNvSpPr/>
          <p:nvPr/>
        </p:nvSpPr>
        <p:spPr bwMode="auto">
          <a:xfrm>
            <a:off x="7548563" y="3973513"/>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303" name="Oval 302"/>
          <p:cNvSpPr/>
          <p:nvPr/>
        </p:nvSpPr>
        <p:spPr bwMode="auto">
          <a:xfrm>
            <a:off x="7596188" y="3986213"/>
            <a:ext cx="46037"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304" name="Oval 303"/>
          <p:cNvSpPr/>
          <p:nvPr/>
        </p:nvSpPr>
        <p:spPr bwMode="auto">
          <a:xfrm>
            <a:off x="7643813" y="4002088"/>
            <a:ext cx="46037" cy="46037"/>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305" name="Oval 304"/>
          <p:cNvSpPr/>
          <p:nvPr/>
        </p:nvSpPr>
        <p:spPr bwMode="auto">
          <a:xfrm>
            <a:off x="7732713" y="4024313"/>
            <a:ext cx="44450"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306" name="Oval 305"/>
          <p:cNvSpPr/>
          <p:nvPr/>
        </p:nvSpPr>
        <p:spPr bwMode="auto">
          <a:xfrm>
            <a:off x="7829550" y="4029075"/>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307" name="Oval 306"/>
          <p:cNvSpPr/>
          <p:nvPr/>
        </p:nvSpPr>
        <p:spPr bwMode="auto">
          <a:xfrm>
            <a:off x="7877175" y="4038600"/>
            <a:ext cx="46038" cy="44450"/>
          </a:xfrm>
          <a:prstGeom prst="ellipse">
            <a:avLst/>
          </a:prstGeom>
          <a:solidFill>
            <a:schemeClr val="accent4"/>
          </a:solidFill>
          <a:ln w="6350"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kumimoji="0" lang="ja-JP" altLang="ja-JP">
              <a:solidFill>
                <a:prstClr val="black"/>
              </a:solidFill>
              <a:cs typeface="Arial" charset="0"/>
            </a:endParaRPr>
          </a:p>
        </p:txBody>
      </p:sp>
      <p:sp>
        <p:nvSpPr>
          <p:cNvPr id="92456" name="Oval 307"/>
          <p:cNvSpPr>
            <a:spLocks noChangeArrowheads="1"/>
          </p:cNvSpPr>
          <p:nvPr/>
        </p:nvSpPr>
        <p:spPr bwMode="auto">
          <a:xfrm>
            <a:off x="7780338" y="4033838"/>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57" name="Oval 308"/>
          <p:cNvSpPr>
            <a:spLocks noChangeArrowheads="1"/>
          </p:cNvSpPr>
          <p:nvPr/>
        </p:nvSpPr>
        <p:spPr bwMode="auto">
          <a:xfrm>
            <a:off x="7694613" y="4011613"/>
            <a:ext cx="44450"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58" name="Oval 309"/>
          <p:cNvSpPr>
            <a:spLocks noChangeArrowheads="1"/>
          </p:cNvSpPr>
          <p:nvPr/>
        </p:nvSpPr>
        <p:spPr bwMode="auto">
          <a:xfrm>
            <a:off x="7604125" y="3863975"/>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59" name="Oval 310"/>
          <p:cNvSpPr>
            <a:spLocks noChangeArrowheads="1"/>
          </p:cNvSpPr>
          <p:nvPr/>
        </p:nvSpPr>
        <p:spPr bwMode="auto">
          <a:xfrm>
            <a:off x="7708900" y="3868738"/>
            <a:ext cx="44450"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60" name="Oval 311"/>
          <p:cNvSpPr>
            <a:spLocks noChangeArrowheads="1"/>
          </p:cNvSpPr>
          <p:nvPr/>
        </p:nvSpPr>
        <p:spPr bwMode="auto">
          <a:xfrm>
            <a:off x="7756525" y="3863975"/>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61" name="Oval 312"/>
          <p:cNvSpPr>
            <a:spLocks noChangeArrowheads="1"/>
          </p:cNvSpPr>
          <p:nvPr/>
        </p:nvSpPr>
        <p:spPr bwMode="auto">
          <a:xfrm>
            <a:off x="7900988" y="3863975"/>
            <a:ext cx="46037"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62" name="Oval 313"/>
          <p:cNvSpPr>
            <a:spLocks noChangeArrowheads="1"/>
          </p:cNvSpPr>
          <p:nvPr/>
        </p:nvSpPr>
        <p:spPr bwMode="auto">
          <a:xfrm>
            <a:off x="7948613" y="3857625"/>
            <a:ext cx="46037"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63" name="Oval 314"/>
          <p:cNvSpPr>
            <a:spLocks noChangeArrowheads="1"/>
          </p:cNvSpPr>
          <p:nvPr/>
        </p:nvSpPr>
        <p:spPr bwMode="auto">
          <a:xfrm>
            <a:off x="7985125" y="3838575"/>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64" name="Oval 315"/>
          <p:cNvSpPr>
            <a:spLocks noChangeArrowheads="1"/>
          </p:cNvSpPr>
          <p:nvPr/>
        </p:nvSpPr>
        <p:spPr bwMode="auto">
          <a:xfrm>
            <a:off x="8008938" y="3795713"/>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65" name="Oval 316"/>
          <p:cNvSpPr>
            <a:spLocks noChangeArrowheads="1"/>
          </p:cNvSpPr>
          <p:nvPr/>
        </p:nvSpPr>
        <p:spPr bwMode="auto">
          <a:xfrm>
            <a:off x="7958138" y="3776663"/>
            <a:ext cx="46037"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66" name="Oval 317"/>
          <p:cNvSpPr>
            <a:spLocks noChangeArrowheads="1"/>
          </p:cNvSpPr>
          <p:nvPr/>
        </p:nvSpPr>
        <p:spPr bwMode="auto">
          <a:xfrm>
            <a:off x="7866063" y="3767138"/>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67" name="Oval 318"/>
          <p:cNvSpPr>
            <a:spLocks noChangeArrowheads="1"/>
          </p:cNvSpPr>
          <p:nvPr/>
        </p:nvSpPr>
        <p:spPr bwMode="auto">
          <a:xfrm>
            <a:off x="7813675" y="3767138"/>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68" name="Oval 319"/>
          <p:cNvSpPr>
            <a:spLocks noChangeArrowheads="1"/>
          </p:cNvSpPr>
          <p:nvPr/>
        </p:nvSpPr>
        <p:spPr bwMode="auto">
          <a:xfrm>
            <a:off x="7662863" y="3740150"/>
            <a:ext cx="46037"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69" name="Oval 320"/>
          <p:cNvSpPr>
            <a:spLocks noChangeArrowheads="1"/>
          </p:cNvSpPr>
          <p:nvPr/>
        </p:nvSpPr>
        <p:spPr bwMode="auto">
          <a:xfrm>
            <a:off x="7615238" y="3662363"/>
            <a:ext cx="46037"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70" name="Oval 321"/>
          <p:cNvSpPr>
            <a:spLocks noChangeArrowheads="1"/>
          </p:cNvSpPr>
          <p:nvPr/>
        </p:nvSpPr>
        <p:spPr bwMode="auto">
          <a:xfrm>
            <a:off x="7891463" y="3619500"/>
            <a:ext cx="46037"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71" name="Oval 322"/>
          <p:cNvSpPr>
            <a:spLocks noChangeArrowheads="1"/>
          </p:cNvSpPr>
          <p:nvPr/>
        </p:nvSpPr>
        <p:spPr bwMode="auto">
          <a:xfrm>
            <a:off x="8004175" y="3538538"/>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72" name="Oval 323"/>
          <p:cNvSpPr>
            <a:spLocks noChangeArrowheads="1"/>
          </p:cNvSpPr>
          <p:nvPr/>
        </p:nvSpPr>
        <p:spPr bwMode="auto">
          <a:xfrm>
            <a:off x="7820025" y="3502025"/>
            <a:ext cx="46038"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73" name="Oval 324"/>
          <p:cNvSpPr>
            <a:spLocks noChangeArrowheads="1"/>
          </p:cNvSpPr>
          <p:nvPr/>
        </p:nvSpPr>
        <p:spPr bwMode="auto">
          <a:xfrm>
            <a:off x="7680325" y="3492500"/>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74" name="Oval 325"/>
          <p:cNvSpPr>
            <a:spLocks noChangeArrowheads="1"/>
          </p:cNvSpPr>
          <p:nvPr/>
        </p:nvSpPr>
        <p:spPr bwMode="auto">
          <a:xfrm>
            <a:off x="7689850" y="2982913"/>
            <a:ext cx="44450"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75" name="Oval 326"/>
          <p:cNvSpPr>
            <a:spLocks noChangeArrowheads="1"/>
          </p:cNvSpPr>
          <p:nvPr/>
        </p:nvSpPr>
        <p:spPr bwMode="auto">
          <a:xfrm>
            <a:off x="7753350" y="2786063"/>
            <a:ext cx="46038"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76" name="Oval 327"/>
          <p:cNvSpPr>
            <a:spLocks noChangeArrowheads="1"/>
          </p:cNvSpPr>
          <p:nvPr/>
        </p:nvSpPr>
        <p:spPr bwMode="auto">
          <a:xfrm>
            <a:off x="7743825" y="2738438"/>
            <a:ext cx="46038"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77" name="Oval 328"/>
          <p:cNvSpPr>
            <a:spLocks noChangeArrowheads="1"/>
          </p:cNvSpPr>
          <p:nvPr/>
        </p:nvSpPr>
        <p:spPr bwMode="auto">
          <a:xfrm>
            <a:off x="7713663" y="2706688"/>
            <a:ext cx="44450"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78" name="Oval 329"/>
          <p:cNvSpPr>
            <a:spLocks noChangeArrowheads="1"/>
          </p:cNvSpPr>
          <p:nvPr/>
        </p:nvSpPr>
        <p:spPr bwMode="auto">
          <a:xfrm>
            <a:off x="7629525" y="2659063"/>
            <a:ext cx="46038"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79" name="Oval 330"/>
          <p:cNvSpPr>
            <a:spLocks noChangeArrowheads="1"/>
          </p:cNvSpPr>
          <p:nvPr/>
        </p:nvSpPr>
        <p:spPr bwMode="auto">
          <a:xfrm>
            <a:off x="7489825" y="2663825"/>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80" name="Oval 331"/>
          <p:cNvSpPr>
            <a:spLocks noChangeArrowheads="1"/>
          </p:cNvSpPr>
          <p:nvPr/>
        </p:nvSpPr>
        <p:spPr bwMode="auto">
          <a:xfrm>
            <a:off x="7429500" y="3311525"/>
            <a:ext cx="46038"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81" name="Oval 332"/>
          <p:cNvSpPr>
            <a:spLocks noChangeArrowheads="1"/>
          </p:cNvSpPr>
          <p:nvPr/>
        </p:nvSpPr>
        <p:spPr bwMode="auto">
          <a:xfrm>
            <a:off x="7137400" y="3005138"/>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82" name="Oval 333"/>
          <p:cNvSpPr>
            <a:spLocks noChangeArrowheads="1"/>
          </p:cNvSpPr>
          <p:nvPr/>
        </p:nvSpPr>
        <p:spPr bwMode="auto">
          <a:xfrm>
            <a:off x="7119938" y="2954338"/>
            <a:ext cx="46037"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83" name="Oval 334"/>
          <p:cNvSpPr>
            <a:spLocks noChangeArrowheads="1"/>
          </p:cNvSpPr>
          <p:nvPr/>
        </p:nvSpPr>
        <p:spPr bwMode="auto">
          <a:xfrm>
            <a:off x="7075488" y="2854325"/>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84" name="Oval 335"/>
          <p:cNvSpPr>
            <a:spLocks noChangeArrowheads="1"/>
          </p:cNvSpPr>
          <p:nvPr/>
        </p:nvSpPr>
        <p:spPr bwMode="auto">
          <a:xfrm>
            <a:off x="6965950" y="2740025"/>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85" name="Oval 336"/>
          <p:cNvSpPr>
            <a:spLocks noChangeArrowheads="1"/>
          </p:cNvSpPr>
          <p:nvPr/>
        </p:nvSpPr>
        <p:spPr bwMode="auto">
          <a:xfrm>
            <a:off x="6875463" y="2690813"/>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86" name="Oval 337"/>
          <p:cNvSpPr>
            <a:spLocks noChangeArrowheads="1"/>
          </p:cNvSpPr>
          <p:nvPr/>
        </p:nvSpPr>
        <p:spPr bwMode="auto">
          <a:xfrm>
            <a:off x="6829425" y="2671763"/>
            <a:ext cx="46038"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87" name="Oval 338"/>
          <p:cNvSpPr>
            <a:spLocks noChangeArrowheads="1"/>
          </p:cNvSpPr>
          <p:nvPr/>
        </p:nvSpPr>
        <p:spPr bwMode="auto">
          <a:xfrm>
            <a:off x="6780213" y="2654300"/>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88" name="Oval 339"/>
          <p:cNvSpPr>
            <a:spLocks noChangeArrowheads="1"/>
          </p:cNvSpPr>
          <p:nvPr/>
        </p:nvSpPr>
        <p:spPr bwMode="auto">
          <a:xfrm>
            <a:off x="6732588" y="2649538"/>
            <a:ext cx="44450"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89" name="Oval 340"/>
          <p:cNvSpPr>
            <a:spLocks noChangeArrowheads="1"/>
          </p:cNvSpPr>
          <p:nvPr/>
        </p:nvSpPr>
        <p:spPr bwMode="auto">
          <a:xfrm>
            <a:off x="6684963" y="2643188"/>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90" name="Oval 341"/>
          <p:cNvSpPr>
            <a:spLocks noChangeArrowheads="1"/>
          </p:cNvSpPr>
          <p:nvPr/>
        </p:nvSpPr>
        <p:spPr bwMode="auto">
          <a:xfrm>
            <a:off x="6643688" y="2644775"/>
            <a:ext cx="46037"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91" name="Oval 342"/>
          <p:cNvSpPr>
            <a:spLocks noChangeArrowheads="1"/>
          </p:cNvSpPr>
          <p:nvPr/>
        </p:nvSpPr>
        <p:spPr bwMode="auto">
          <a:xfrm>
            <a:off x="6537325" y="2740025"/>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92" name="Oval 343"/>
          <p:cNvSpPr>
            <a:spLocks noChangeArrowheads="1"/>
          </p:cNvSpPr>
          <p:nvPr/>
        </p:nvSpPr>
        <p:spPr bwMode="auto">
          <a:xfrm>
            <a:off x="6542088" y="2786063"/>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93" name="Oval 344"/>
          <p:cNvSpPr>
            <a:spLocks noChangeArrowheads="1"/>
          </p:cNvSpPr>
          <p:nvPr/>
        </p:nvSpPr>
        <p:spPr bwMode="auto">
          <a:xfrm>
            <a:off x="6548438" y="2824163"/>
            <a:ext cx="46037"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94" name="Oval 345"/>
          <p:cNvSpPr>
            <a:spLocks noChangeArrowheads="1"/>
          </p:cNvSpPr>
          <p:nvPr/>
        </p:nvSpPr>
        <p:spPr bwMode="auto">
          <a:xfrm>
            <a:off x="6596063" y="2897188"/>
            <a:ext cx="46037"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95" name="Oval 346"/>
          <p:cNvSpPr>
            <a:spLocks noChangeArrowheads="1"/>
          </p:cNvSpPr>
          <p:nvPr/>
        </p:nvSpPr>
        <p:spPr bwMode="auto">
          <a:xfrm>
            <a:off x="6689725" y="2863850"/>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96" name="Oval 347"/>
          <p:cNvSpPr>
            <a:spLocks noChangeArrowheads="1"/>
          </p:cNvSpPr>
          <p:nvPr/>
        </p:nvSpPr>
        <p:spPr bwMode="auto">
          <a:xfrm>
            <a:off x="6727825" y="2835275"/>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97" name="Oval 348"/>
          <p:cNvSpPr>
            <a:spLocks noChangeArrowheads="1"/>
          </p:cNvSpPr>
          <p:nvPr/>
        </p:nvSpPr>
        <p:spPr bwMode="auto">
          <a:xfrm>
            <a:off x="6767513" y="2811463"/>
            <a:ext cx="46037"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98" name="Oval 349"/>
          <p:cNvSpPr>
            <a:spLocks noChangeArrowheads="1"/>
          </p:cNvSpPr>
          <p:nvPr/>
        </p:nvSpPr>
        <p:spPr bwMode="auto">
          <a:xfrm>
            <a:off x="6842125" y="2921000"/>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499" name="Oval 350"/>
          <p:cNvSpPr>
            <a:spLocks noChangeArrowheads="1"/>
          </p:cNvSpPr>
          <p:nvPr/>
        </p:nvSpPr>
        <p:spPr bwMode="auto">
          <a:xfrm>
            <a:off x="6832600" y="2968625"/>
            <a:ext cx="44450"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00" name="Oval 351"/>
          <p:cNvSpPr>
            <a:spLocks noChangeArrowheads="1"/>
          </p:cNvSpPr>
          <p:nvPr/>
        </p:nvSpPr>
        <p:spPr bwMode="auto">
          <a:xfrm>
            <a:off x="6584950" y="3001963"/>
            <a:ext cx="44450"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01" name="Oval 352"/>
          <p:cNvSpPr>
            <a:spLocks noChangeArrowheads="1"/>
          </p:cNvSpPr>
          <p:nvPr/>
        </p:nvSpPr>
        <p:spPr bwMode="auto">
          <a:xfrm>
            <a:off x="6543675" y="3081338"/>
            <a:ext cx="46038"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02" name="Oval 353"/>
          <p:cNvSpPr>
            <a:spLocks noChangeArrowheads="1"/>
          </p:cNvSpPr>
          <p:nvPr/>
        </p:nvSpPr>
        <p:spPr bwMode="auto">
          <a:xfrm>
            <a:off x="6513513" y="2952750"/>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03" name="Oval 354"/>
          <p:cNvSpPr>
            <a:spLocks noChangeArrowheads="1"/>
          </p:cNvSpPr>
          <p:nvPr/>
        </p:nvSpPr>
        <p:spPr bwMode="auto">
          <a:xfrm>
            <a:off x="6453188" y="2825750"/>
            <a:ext cx="46037"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04" name="Oval 355"/>
          <p:cNvSpPr>
            <a:spLocks noChangeArrowheads="1"/>
          </p:cNvSpPr>
          <p:nvPr/>
        </p:nvSpPr>
        <p:spPr bwMode="auto">
          <a:xfrm>
            <a:off x="6291263" y="2740025"/>
            <a:ext cx="46037"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05" name="Oval 356"/>
          <p:cNvSpPr>
            <a:spLocks noChangeArrowheads="1"/>
          </p:cNvSpPr>
          <p:nvPr/>
        </p:nvSpPr>
        <p:spPr bwMode="auto">
          <a:xfrm>
            <a:off x="6219825" y="2792413"/>
            <a:ext cx="46038" cy="46037"/>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06" name="Oval 357"/>
          <p:cNvSpPr>
            <a:spLocks noChangeArrowheads="1"/>
          </p:cNvSpPr>
          <p:nvPr/>
        </p:nvSpPr>
        <p:spPr bwMode="auto">
          <a:xfrm>
            <a:off x="6181725" y="2828925"/>
            <a:ext cx="46038"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07" name="Oval 358"/>
          <p:cNvSpPr>
            <a:spLocks noChangeArrowheads="1"/>
          </p:cNvSpPr>
          <p:nvPr/>
        </p:nvSpPr>
        <p:spPr bwMode="auto">
          <a:xfrm>
            <a:off x="6189663" y="2952750"/>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08" name="Oval 359"/>
          <p:cNvSpPr>
            <a:spLocks noChangeArrowheads="1"/>
          </p:cNvSpPr>
          <p:nvPr/>
        </p:nvSpPr>
        <p:spPr bwMode="auto">
          <a:xfrm>
            <a:off x="6332538" y="3452813"/>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09" name="Oval 360"/>
          <p:cNvSpPr>
            <a:spLocks noChangeArrowheads="1"/>
          </p:cNvSpPr>
          <p:nvPr/>
        </p:nvSpPr>
        <p:spPr bwMode="auto">
          <a:xfrm>
            <a:off x="6280150" y="3481388"/>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10" name="Oval 361"/>
          <p:cNvSpPr>
            <a:spLocks noChangeArrowheads="1"/>
          </p:cNvSpPr>
          <p:nvPr/>
        </p:nvSpPr>
        <p:spPr bwMode="auto">
          <a:xfrm>
            <a:off x="5957888" y="2924175"/>
            <a:ext cx="46037"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11" name="Oval 362"/>
          <p:cNvSpPr>
            <a:spLocks noChangeArrowheads="1"/>
          </p:cNvSpPr>
          <p:nvPr/>
        </p:nvSpPr>
        <p:spPr bwMode="auto">
          <a:xfrm>
            <a:off x="5862638" y="2900363"/>
            <a:ext cx="46037"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12" name="Oval 363"/>
          <p:cNvSpPr>
            <a:spLocks noChangeArrowheads="1"/>
          </p:cNvSpPr>
          <p:nvPr/>
        </p:nvSpPr>
        <p:spPr bwMode="auto">
          <a:xfrm>
            <a:off x="5819775" y="2749550"/>
            <a:ext cx="46038"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13" name="Oval 364"/>
          <p:cNvSpPr>
            <a:spLocks noChangeArrowheads="1"/>
          </p:cNvSpPr>
          <p:nvPr/>
        </p:nvSpPr>
        <p:spPr bwMode="auto">
          <a:xfrm>
            <a:off x="5870575" y="2738438"/>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14" name="Oval 365"/>
          <p:cNvSpPr>
            <a:spLocks noChangeArrowheads="1"/>
          </p:cNvSpPr>
          <p:nvPr/>
        </p:nvSpPr>
        <p:spPr bwMode="auto">
          <a:xfrm>
            <a:off x="5967413" y="2719388"/>
            <a:ext cx="46037"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15" name="Oval 366"/>
          <p:cNvSpPr>
            <a:spLocks noChangeArrowheads="1"/>
          </p:cNvSpPr>
          <p:nvPr/>
        </p:nvSpPr>
        <p:spPr bwMode="auto">
          <a:xfrm>
            <a:off x="6076950" y="2635250"/>
            <a:ext cx="46038" cy="46038"/>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16" name="Oval 367"/>
          <p:cNvSpPr>
            <a:spLocks noChangeArrowheads="1"/>
          </p:cNvSpPr>
          <p:nvPr/>
        </p:nvSpPr>
        <p:spPr bwMode="auto">
          <a:xfrm>
            <a:off x="6029325" y="2619375"/>
            <a:ext cx="46038"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17" name="Oval 368"/>
          <p:cNvSpPr>
            <a:spLocks noChangeArrowheads="1"/>
          </p:cNvSpPr>
          <p:nvPr/>
        </p:nvSpPr>
        <p:spPr bwMode="auto">
          <a:xfrm>
            <a:off x="5984875" y="2605088"/>
            <a:ext cx="44450"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18" name="Oval 369"/>
          <p:cNvSpPr>
            <a:spLocks noChangeArrowheads="1"/>
          </p:cNvSpPr>
          <p:nvPr/>
        </p:nvSpPr>
        <p:spPr bwMode="auto">
          <a:xfrm>
            <a:off x="5929313" y="2600325"/>
            <a:ext cx="46037" cy="44450"/>
          </a:xfrm>
          <a:prstGeom prst="ellipse">
            <a:avLst/>
          </a:prstGeom>
          <a:solidFill>
            <a:schemeClr val="accent2"/>
          </a:solidFill>
          <a:ln w="6350" algn="ctr">
            <a:solidFill>
              <a:schemeClr val="tx1"/>
            </a:solid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cxnSp>
        <p:nvCxnSpPr>
          <p:cNvPr id="92519" name="Straight Connector 371"/>
          <p:cNvCxnSpPr>
            <a:cxnSpLocks noChangeShapeType="1"/>
            <a:stCxn id="40" idx="5"/>
          </p:cNvCxnSpPr>
          <p:nvPr/>
        </p:nvCxnSpPr>
        <p:spPr bwMode="auto">
          <a:xfrm>
            <a:off x="6054725" y="2736850"/>
            <a:ext cx="42863" cy="44450"/>
          </a:xfrm>
          <a:prstGeom prst="line">
            <a:avLst/>
          </a:prstGeom>
          <a:noFill/>
          <a:ln w="19050" algn="ctr">
            <a:solidFill>
              <a:schemeClr val="tx1"/>
            </a:solidFill>
            <a:round/>
            <a:headEnd/>
            <a:tailEnd/>
          </a:ln>
        </p:spPr>
      </p:cxnSp>
      <p:cxnSp>
        <p:nvCxnSpPr>
          <p:cNvPr id="92520" name="Straight Connector 373"/>
          <p:cNvCxnSpPr>
            <a:cxnSpLocks noChangeShapeType="1"/>
          </p:cNvCxnSpPr>
          <p:nvPr/>
        </p:nvCxnSpPr>
        <p:spPr bwMode="auto">
          <a:xfrm flipV="1">
            <a:off x="6010275" y="2428875"/>
            <a:ext cx="49213" cy="0"/>
          </a:xfrm>
          <a:prstGeom prst="line">
            <a:avLst/>
          </a:prstGeom>
          <a:noFill/>
          <a:ln w="19050" algn="ctr">
            <a:solidFill>
              <a:schemeClr val="tx1"/>
            </a:solidFill>
            <a:round/>
            <a:headEnd/>
            <a:tailEnd/>
          </a:ln>
        </p:spPr>
      </p:cxnSp>
      <p:cxnSp>
        <p:nvCxnSpPr>
          <p:cNvPr id="92521" name="Straight Connector 374"/>
          <p:cNvCxnSpPr>
            <a:cxnSpLocks noChangeShapeType="1"/>
          </p:cNvCxnSpPr>
          <p:nvPr/>
        </p:nvCxnSpPr>
        <p:spPr bwMode="auto">
          <a:xfrm flipV="1">
            <a:off x="6234113" y="2971800"/>
            <a:ext cx="49212" cy="0"/>
          </a:xfrm>
          <a:prstGeom prst="line">
            <a:avLst/>
          </a:prstGeom>
          <a:noFill/>
          <a:ln w="19050" algn="ctr">
            <a:solidFill>
              <a:schemeClr val="tx1"/>
            </a:solidFill>
            <a:round/>
            <a:headEnd/>
            <a:tailEnd/>
          </a:ln>
        </p:spPr>
      </p:cxnSp>
      <p:cxnSp>
        <p:nvCxnSpPr>
          <p:cNvPr id="92522" name="Straight Connector 375"/>
          <p:cNvCxnSpPr>
            <a:cxnSpLocks noChangeShapeType="1"/>
          </p:cNvCxnSpPr>
          <p:nvPr/>
        </p:nvCxnSpPr>
        <p:spPr bwMode="auto">
          <a:xfrm flipV="1">
            <a:off x="5932488" y="2994025"/>
            <a:ext cx="47625" cy="0"/>
          </a:xfrm>
          <a:prstGeom prst="line">
            <a:avLst/>
          </a:prstGeom>
          <a:noFill/>
          <a:ln w="19050" algn="ctr">
            <a:solidFill>
              <a:schemeClr val="tx1"/>
            </a:solidFill>
            <a:round/>
            <a:headEnd/>
            <a:tailEnd/>
          </a:ln>
        </p:spPr>
      </p:cxnSp>
      <p:cxnSp>
        <p:nvCxnSpPr>
          <p:cNvPr id="92523" name="Straight Connector 376"/>
          <p:cNvCxnSpPr>
            <a:cxnSpLocks noChangeShapeType="1"/>
          </p:cNvCxnSpPr>
          <p:nvPr/>
        </p:nvCxnSpPr>
        <p:spPr bwMode="auto">
          <a:xfrm flipV="1">
            <a:off x="6108700" y="3348038"/>
            <a:ext cx="47625" cy="0"/>
          </a:xfrm>
          <a:prstGeom prst="line">
            <a:avLst/>
          </a:prstGeom>
          <a:noFill/>
          <a:ln w="19050" algn="ctr">
            <a:solidFill>
              <a:schemeClr val="tx1"/>
            </a:solidFill>
            <a:round/>
            <a:headEnd/>
            <a:tailEnd/>
          </a:ln>
        </p:spPr>
      </p:cxnSp>
      <p:cxnSp>
        <p:nvCxnSpPr>
          <p:cNvPr id="92524" name="Straight Connector 377"/>
          <p:cNvCxnSpPr>
            <a:cxnSpLocks noChangeShapeType="1"/>
          </p:cNvCxnSpPr>
          <p:nvPr/>
        </p:nvCxnSpPr>
        <p:spPr bwMode="auto">
          <a:xfrm flipV="1">
            <a:off x="6305550" y="3336925"/>
            <a:ext cx="49213" cy="0"/>
          </a:xfrm>
          <a:prstGeom prst="line">
            <a:avLst/>
          </a:prstGeom>
          <a:noFill/>
          <a:ln w="19050" algn="ctr">
            <a:solidFill>
              <a:schemeClr val="tx1"/>
            </a:solidFill>
            <a:round/>
            <a:headEnd/>
            <a:tailEnd/>
          </a:ln>
        </p:spPr>
      </p:cxnSp>
      <p:cxnSp>
        <p:nvCxnSpPr>
          <p:cNvPr id="92525" name="Straight Connector 378"/>
          <p:cNvCxnSpPr>
            <a:cxnSpLocks noChangeShapeType="1"/>
          </p:cNvCxnSpPr>
          <p:nvPr/>
        </p:nvCxnSpPr>
        <p:spPr bwMode="auto">
          <a:xfrm flipV="1">
            <a:off x="6462713" y="2967038"/>
            <a:ext cx="49212" cy="0"/>
          </a:xfrm>
          <a:prstGeom prst="line">
            <a:avLst/>
          </a:prstGeom>
          <a:noFill/>
          <a:ln w="19050" algn="ctr">
            <a:solidFill>
              <a:schemeClr val="tx1"/>
            </a:solidFill>
            <a:round/>
            <a:headEnd/>
            <a:tailEnd/>
          </a:ln>
        </p:spPr>
      </p:cxnSp>
      <p:cxnSp>
        <p:nvCxnSpPr>
          <p:cNvPr id="92526" name="Straight Connector 379"/>
          <p:cNvCxnSpPr>
            <a:cxnSpLocks noChangeShapeType="1"/>
          </p:cNvCxnSpPr>
          <p:nvPr/>
        </p:nvCxnSpPr>
        <p:spPr bwMode="auto">
          <a:xfrm flipV="1">
            <a:off x="6505575" y="3348038"/>
            <a:ext cx="49213" cy="0"/>
          </a:xfrm>
          <a:prstGeom prst="line">
            <a:avLst/>
          </a:prstGeom>
          <a:noFill/>
          <a:ln w="19050" algn="ctr">
            <a:solidFill>
              <a:schemeClr val="tx1"/>
            </a:solidFill>
            <a:round/>
            <a:headEnd/>
            <a:tailEnd/>
          </a:ln>
        </p:spPr>
      </p:cxnSp>
      <p:cxnSp>
        <p:nvCxnSpPr>
          <p:cNvPr id="92527" name="Straight Connector 380"/>
          <p:cNvCxnSpPr>
            <a:cxnSpLocks noChangeShapeType="1"/>
          </p:cNvCxnSpPr>
          <p:nvPr/>
        </p:nvCxnSpPr>
        <p:spPr bwMode="auto">
          <a:xfrm flipV="1">
            <a:off x="6896100" y="3395663"/>
            <a:ext cx="49213" cy="0"/>
          </a:xfrm>
          <a:prstGeom prst="line">
            <a:avLst/>
          </a:prstGeom>
          <a:noFill/>
          <a:ln w="19050" algn="ctr">
            <a:solidFill>
              <a:schemeClr val="tx1"/>
            </a:solidFill>
            <a:round/>
            <a:headEnd/>
            <a:tailEnd/>
          </a:ln>
        </p:spPr>
      </p:cxnSp>
      <p:cxnSp>
        <p:nvCxnSpPr>
          <p:cNvPr id="92528" name="Straight Connector 381"/>
          <p:cNvCxnSpPr>
            <a:cxnSpLocks noChangeShapeType="1"/>
          </p:cNvCxnSpPr>
          <p:nvPr/>
        </p:nvCxnSpPr>
        <p:spPr bwMode="auto">
          <a:xfrm flipV="1">
            <a:off x="6875463" y="2989263"/>
            <a:ext cx="47625" cy="0"/>
          </a:xfrm>
          <a:prstGeom prst="line">
            <a:avLst/>
          </a:prstGeom>
          <a:noFill/>
          <a:ln w="19050" algn="ctr">
            <a:solidFill>
              <a:schemeClr val="tx1"/>
            </a:solidFill>
            <a:round/>
            <a:headEnd/>
            <a:tailEnd/>
          </a:ln>
        </p:spPr>
      </p:cxnSp>
      <p:cxnSp>
        <p:nvCxnSpPr>
          <p:cNvPr id="92529" name="Straight Connector 382"/>
          <p:cNvCxnSpPr>
            <a:cxnSpLocks noChangeShapeType="1"/>
          </p:cNvCxnSpPr>
          <p:nvPr/>
        </p:nvCxnSpPr>
        <p:spPr bwMode="auto">
          <a:xfrm flipV="1">
            <a:off x="7162800" y="3003550"/>
            <a:ext cx="49213" cy="0"/>
          </a:xfrm>
          <a:prstGeom prst="line">
            <a:avLst/>
          </a:prstGeom>
          <a:noFill/>
          <a:ln w="19050" algn="ctr">
            <a:solidFill>
              <a:schemeClr val="tx1"/>
            </a:solidFill>
            <a:round/>
            <a:headEnd/>
            <a:tailEnd/>
          </a:ln>
        </p:spPr>
      </p:cxnSp>
      <p:cxnSp>
        <p:nvCxnSpPr>
          <p:cNvPr id="92530" name="Straight Connector 383"/>
          <p:cNvCxnSpPr>
            <a:cxnSpLocks noChangeShapeType="1"/>
          </p:cNvCxnSpPr>
          <p:nvPr/>
        </p:nvCxnSpPr>
        <p:spPr bwMode="auto">
          <a:xfrm flipV="1">
            <a:off x="7419975" y="3009900"/>
            <a:ext cx="49213" cy="0"/>
          </a:xfrm>
          <a:prstGeom prst="line">
            <a:avLst/>
          </a:prstGeom>
          <a:noFill/>
          <a:ln w="19050" algn="ctr">
            <a:solidFill>
              <a:schemeClr val="tx1"/>
            </a:solidFill>
            <a:round/>
            <a:headEnd/>
            <a:tailEnd/>
          </a:ln>
        </p:spPr>
      </p:cxnSp>
      <p:cxnSp>
        <p:nvCxnSpPr>
          <p:cNvPr id="92531" name="Straight Connector 384"/>
          <p:cNvCxnSpPr>
            <a:cxnSpLocks noChangeShapeType="1"/>
          </p:cNvCxnSpPr>
          <p:nvPr/>
        </p:nvCxnSpPr>
        <p:spPr bwMode="auto">
          <a:xfrm>
            <a:off x="7634288" y="2989263"/>
            <a:ext cx="58737" cy="14287"/>
          </a:xfrm>
          <a:prstGeom prst="line">
            <a:avLst/>
          </a:prstGeom>
          <a:noFill/>
          <a:ln w="19050" algn="ctr">
            <a:solidFill>
              <a:schemeClr val="tx1"/>
            </a:solidFill>
            <a:round/>
            <a:headEnd/>
            <a:tailEnd/>
          </a:ln>
        </p:spPr>
      </p:cxnSp>
      <p:cxnSp>
        <p:nvCxnSpPr>
          <p:cNvPr id="92532" name="Straight Connector 386"/>
          <p:cNvCxnSpPr>
            <a:cxnSpLocks noChangeShapeType="1"/>
          </p:cNvCxnSpPr>
          <p:nvPr/>
        </p:nvCxnSpPr>
        <p:spPr bwMode="auto">
          <a:xfrm flipV="1">
            <a:off x="7499350" y="3386138"/>
            <a:ext cx="47625" cy="0"/>
          </a:xfrm>
          <a:prstGeom prst="line">
            <a:avLst/>
          </a:prstGeom>
          <a:noFill/>
          <a:ln w="19050" algn="ctr">
            <a:solidFill>
              <a:schemeClr val="tx1"/>
            </a:solidFill>
            <a:round/>
            <a:headEnd/>
            <a:tailEnd/>
          </a:ln>
        </p:spPr>
      </p:cxnSp>
      <p:cxnSp>
        <p:nvCxnSpPr>
          <p:cNvPr id="92533" name="Straight Connector 387"/>
          <p:cNvCxnSpPr>
            <a:cxnSpLocks noChangeShapeType="1"/>
          </p:cNvCxnSpPr>
          <p:nvPr/>
        </p:nvCxnSpPr>
        <p:spPr bwMode="auto">
          <a:xfrm flipV="1">
            <a:off x="7185025" y="3365500"/>
            <a:ext cx="47625" cy="0"/>
          </a:xfrm>
          <a:prstGeom prst="line">
            <a:avLst/>
          </a:prstGeom>
          <a:noFill/>
          <a:ln w="19050" algn="ctr">
            <a:solidFill>
              <a:schemeClr val="tx1"/>
            </a:solidFill>
            <a:round/>
            <a:headEnd/>
            <a:tailEnd/>
          </a:ln>
        </p:spPr>
      </p:cxnSp>
      <p:cxnSp>
        <p:nvCxnSpPr>
          <p:cNvPr id="92534" name="Straight Connector 388"/>
          <p:cNvCxnSpPr>
            <a:cxnSpLocks noChangeShapeType="1"/>
          </p:cNvCxnSpPr>
          <p:nvPr/>
        </p:nvCxnSpPr>
        <p:spPr bwMode="auto">
          <a:xfrm flipV="1">
            <a:off x="7600950" y="3424238"/>
            <a:ext cx="49213" cy="0"/>
          </a:xfrm>
          <a:prstGeom prst="line">
            <a:avLst/>
          </a:prstGeom>
          <a:noFill/>
          <a:ln w="19050" algn="ctr">
            <a:solidFill>
              <a:schemeClr val="tx1"/>
            </a:solidFill>
            <a:round/>
            <a:headEnd/>
            <a:tailEnd/>
          </a:ln>
        </p:spPr>
      </p:cxnSp>
      <p:cxnSp>
        <p:nvCxnSpPr>
          <p:cNvPr id="92535" name="Straight Connector 389"/>
          <p:cNvCxnSpPr>
            <a:cxnSpLocks noChangeShapeType="1"/>
          </p:cNvCxnSpPr>
          <p:nvPr/>
        </p:nvCxnSpPr>
        <p:spPr bwMode="auto">
          <a:xfrm flipV="1">
            <a:off x="7923213" y="4067175"/>
            <a:ext cx="120650" cy="0"/>
          </a:xfrm>
          <a:prstGeom prst="line">
            <a:avLst/>
          </a:prstGeom>
          <a:noFill/>
          <a:ln w="19050" algn="ctr">
            <a:solidFill>
              <a:schemeClr val="tx1"/>
            </a:solidFill>
            <a:round/>
            <a:headEnd/>
            <a:tailEnd/>
          </a:ln>
        </p:spPr>
      </p:cxnSp>
      <p:cxnSp>
        <p:nvCxnSpPr>
          <p:cNvPr id="92536" name="Straight Connector 393"/>
          <p:cNvCxnSpPr>
            <a:cxnSpLocks noChangeShapeType="1"/>
          </p:cNvCxnSpPr>
          <p:nvPr/>
        </p:nvCxnSpPr>
        <p:spPr bwMode="auto">
          <a:xfrm>
            <a:off x="3276600" y="2755900"/>
            <a:ext cx="0" cy="161925"/>
          </a:xfrm>
          <a:prstGeom prst="line">
            <a:avLst/>
          </a:prstGeom>
          <a:noFill/>
          <a:ln w="28575" algn="ctr">
            <a:solidFill>
              <a:schemeClr val="tx1"/>
            </a:solidFill>
            <a:round/>
            <a:headEnd/>
            <a:tailEnd/>
          </a:ln>
        </p:spPr>
      </p:cxnSp>
      <p:cxnSp>
        <p:nvCxnSpPr>
          <p:cNvPr id="92537" name="Straight Connector 394"/>
          <p:cNvCxnSpPr>
            <a:cxnSpLocks noChangeShapeType="1"/>
          </p:cNvCxnSpPr>
          <p:nvPr/>
        </p:nvCxnSpPr>
        <p:spPr bwMode="auto">
          <a:xfrm>
            <a:off x="3624263" y="2755900"/>
            <a:ext cx="0" cy="161925"/>
          </a:xfrm>
          <a:prstGeom prst="line">
            <a:avLst/>
          </a:prstGeom>
          <a:noFill/>
          <a:ln w="28575" algn="ctr">
            <a:solidFill>
              <a:schemeClr val="tx1"/>
            </a:solidFill>
            <a:round/>
            <a:headEnd/>
            <a:tailEnd/>
          </a:ln>
        </p:spPr>
      </p:cxnSp>
      <p:cxnSp>
        <p:nvCxnSpPr>
          <p:cNvPr id="92538" name="Straight Connector 395"/>
          <p:cNvCxnSpPr>
            <a:cxnSpLocks noChangeShapeType="1"/>
          </p:cNvCxnSpPr>
          <p:nvPr/>
        </p:nvCxnSpPr>
        <p:spPr bwMode="auto">
          <a:xfrm>
            <a:off x="3965575" y="2755900"/>
            <a:ext cx="0" cy="161925"/>
          </a:xfrm>
          <a:prstGeom prst="line">
            <a:avLst/>
          </a:prstGeom>
          <a:noFill/>
          <a:ln w="28575" algn="ctr">
            <a:solidFill>
              <a:schemeClr val="tx1"/>
            </a:solidFill>
            <a:round/>
            <a:headEnd/>
            <a:tailEnd/>
          </a:ln>
        </p:spPr>
      </p:cxnSp>
      <p:cxnSp>
        <p:nvCxnSpPr>
          <p:cNvPr id="92539" name="Straight Connector 396"/>
          <p:cNvCxnSpPr>
            <a:cxnSpLocks noChangeShapeType="1"/>
          </p:cNvCxnSpPr>
          <p:nvPr/>
        </p:nvCxnSpPr>
        <p:spPr bwMode="auto">
          <a:xfrm>
            <a:off x="4302125" y="2755900"/>
            <a:ext cx="0" cy="161925"/>
          </a:xfrm>
          <a:prstGeom prst="line">
            <a:avLst/>
          </a:prstGeom>
          <a:noFill/>
          <a:ln w="28575" algn="ctr">
            <a:solidFill>
              <a:schemeClr val="tx1"/>
            </a:solidFill>
            <a:round/>
            <a:headEnd/>
            <a:tailEnd/>
          </a:ln>
        </p:spPr>
      </p:cxnSp>
      <p:cxnSp>
        <p:nvCxnSpPr>
          <p:cNvPr id="92540" name="Straight Connector 397"/>
          <p:cNvCxnSpPr>
            <a:cxnSpLocks noChangeShapeType="1"/>
          </p:cNvCxnSpPr>
          <p:nvPr/>
        </p:nvCxnSpPr>
        <p:spPr bwMode="auto">
          <a:xfrm flipH="1">
            <a:off x="3386138" y="2835275"/>
            <a:ext cx="0" cy="82550"/>
          </a:xfrm>
          <a:prstGeom prst="line">
            <a:avLst/>
          </a:prstGeom>
          <a:noFill/>
          <a:ln w="28575" algn="ctr">
            <a:solidFill>
              <a:schemeClr val="tx1"/>
            </a:solidFill>
            <a:round/>
            <a:headEnd/>
            <a:tailEnd/>
          </a:ln>
        </p:spPr>
      </p:cxnSp>
      <p:cxnSp>
        <p:nvCxnSpPr>
          <p:cNvPr id="92541" name="Straight Connector 399"/>
          <p:cNvCxnSpPr>
            <a:cxnSpLocks noChangeShapeType="1"/>
          </p:cNvCxnSpPr>
          <p:nvPr/>
        </p:nvCxnSpPr>
        <p:spPr bwMode="auto">
          <a:xfrm flipH="1">
            <a:off x="3741738" y="2835275"/>
            <a:ext cx="0" cy="82550"/>
          </a:xfrm>
          <a:prstGeom prst="line">
            <a:avLst/>
          </a:prstGeom>
          <a:noFill/>
          <a:ln w="28575" algn="ctr">
            <a:solidFill>
              <a:schemeClr val="tx1"/>
            </a:solidFill>
            <a:round/>
            <a:headEnd/>
            <a:tailEnd/>
          </a:ln>
        </p:spPr>
      </p:cxnSp>
      <p:cxnSp>
        <p:nvCxnSpPr>
          <p:cNvPr id="92542" name="Straight Connector 401"/>
          <p:cNvCxnSpPr>
            <a:cxnSpLocks noChangeShapeType="1"/>
          </p:cNvCxnSpPr>
          <p:nvPr/>
        </p:nvCxnSpPr>
        <p:spPr bwMode="auto">
          <a:xfrm flipH="1">
            <a:off x="4075113" y="2835275"/>
            <a:ext cx="0" cy="82550"/>
          </a:xfrm>
          <a:prstGeom prst="line">
            <a:avLst/>
          </a:prstGeom>
          <a:noFill/>
          <a:ln w="28575" algn="ctr">
            <a:solidFill>
              <a:schemeClr val="tx1"/>
            </a:solidFill>
            <a:round/>
            <a:headEnd/>
            <a:tailEnd/>
          </a:ln>
        </p:spPr>
      </p:cxnSp>
      <p:cxnSp>
        <p:nvCxnSpPr>
          <p:cNvPr id="92543" name="Straight Connector 402"/>
          <p:cNvCxnSpPr>
            <a:cxnSpLocks noChangeShapeType="1"/>
          </p:cNvCxnSpPr>
          <p:nvPr/>
        </p:nvCxnSpPr>
        <p:spPr bwMode="auto">
          <a:xfrm flipH="1">
            <a:off x="4416425" y="2835275"/>
            <a:ext cx="0" cy="82550"/>
          </a:xfrm>
          <a:prstGeom prst="line">
            <a:avLst/>
          </a:prstGeom>
          <a:noFill/>
          <a:ln w="28575" algn="ctr">
            <a:solidFill>
              <a:schemeClr val="tx1"/>
            </a:solidFill>
            <a:round/>
            <a:headEnd/>
            <a:tailEnd/>
          </a:ln>
        </p:spPr>
      </p:cxnSp>
      <p:cxnSp>
        <p:nvCxnSpPr>
          <p:cNvPr id="92544" name="Straight Connector 403"/>
          <p:cNvCxnSpPr>
            <a:cxnSpLocks noChangeShapeType="1"/>
          </p:cNvCxnSpPr>
          <p:nvPr/>
        </p:nvCxnSpPr>
        <p:spPr bwMode="auto">
          <a:xfrm>
            <a:off x="3486150" y="2794000"/>
            <a:ext cx="0" cy="123825"/>
          </a:xfrm>
          <a:prstGeom prst="line">
            <a:avLst/>
          </a:prstGeom>
          <a:noFill/>
          <a:ln w="28575" algn="ctr">
            <a:solidFill>
              <a:schemeClr val="tx1"/>
            </a:solidFill>
            <a:round/>
            <a:headEnd/>
            <a:tailEnd/>
          </a:ln>
        </p:spPr>
      </p:cxnSp>
      <p:cxnSp>
        <p:nvCxnSpPr>
          <p:cNvPr id="92545" name="Straight Connector 405"/>
          <p:cNvCxnSpPr>
            <a:cxnSpLocks noChangeShapeType="1"/>
          </p:cNvCxnSpPr>
          <p:nvPr/>
        </p:nvCxnSpPr>
        <p:spPr bwMode="auto">
          <a:xfrm>
            <a:off x="3830638" y="2794000"/>
            <a:ext cx="0" cy="123825"/>
          </a:xfrm>
          <a:prstGeom prst="line">
            <a:avLst/>
          </a:prstGeom>
          <a:noFill/>
          <a:ln w="28575" algn="ctr">
            <a:solidFill>
              <a:schemeClr val="tx1"/>
            </a:solidFill>
            <a:round/>
            <a:headEnd/>
            <a:tailEnd/>
          </a:ln>
        </p:spPr>
      </p:cxnSp>
      <p:cxnSp>
        <p:nvCxnSpPr>
          <p:cNvPr id="92546" name="Straight Connector 406"/>
          <p:cNvCxnSpPr>
            <a:cxnSpLocks noChangeShapeType="1"/>
          </p:cNvCxnSpPr>
          <p:nvPr/>
        </p:nvCxnSpPr>
        <p:spPr bwMode="auto">
          <a:xfrm>
            <a:off x="4184650" y="2794000"/>
            <a:ext cx="0" cy="123825"/>
          </a:xfrm>
          <a:prstGeom prst="line">
            <a:avLst/>
          </a:prstGeom>
          <a:noFill/>
          <a:ln w="28575" algn="ctr">
            <a:solidFill>
              <a:schemeClr val="tx1"/>
            </a:solidFill>
            <a:round/>
            <a:headEnd/>
            <a:tailEnd/>
          </a:ln>
        </p:spPr>
      </p:cxnSp>
      <p:cxnSp>
        <p:nvCxnSpPr>
          <p:cNvPr id="92547" name="Straight Connector 407"/>
          <p:cNvCxnSpPr>
            <a:cxnSpLocks noChangeShapeType="1"/>
          </p:cNvCxnSpPr>
          <p:nvPr/>
        </p:nvCxnSpPr>
        <p:spPr bwMode="auto">
          <a:xfrm>
            <a:off x="4514850" y="2794000"/>
            <a:ext cx="0" cy="123825"/>
          </a:xfrm>
          <a:prstGeom prst="line">
            <a:avLst/>
          </a:prstGeom>
          <a:noFill/>
          <a:ln w="28575" algn="ctr">
            <a:solidFill>
              <a:schemeClr val="tx1"/>
            </a:solidFill>
            <a:round/>
            <a:headEnd/>
            <a:tailEnd/>
          </a:ln>
        </p:spPr>
      </p:cxnSp>
      <p:sp>
        <p:nvSpPr>
          <p:cNvPr id="92548" name="Freeform 417"/>
          <p:cNvSpPr>
            <a:spLocks/>
          </p:cNvSpPr>
          <p:nvPr/>
        </p:nvSpPr>
        <p:spPr bwMode="auto">
          <a:xfrm rot="-1129726">
            <a:off x="4391025" y="2757488"/>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49" name="Freeform 424"/>
          <p:cNvSpPr>
            <a:spLocks/>
          </p:cNvSpPr>
          <p:nvPr/>
        </p:nvSpPr>
        <p:spPr bwMode="auto">
          <a:xfrm>
            <a:off x="3094038" y="2568575"/>
            <a:ext cx="134937" cy="112713"/>
          </a:xfrm>
          <a:custGeom>
            <a:avLst/>
            <a:gdLst>
              <a:gd name="T0" fmla="*/ 0 w 136128"/>
              <a:gd name="T1" fmla="*/ 51076 h 113109"/>
              <a:gd name="T2" fmla="*/ 24637 w 136128"/>
              <a:gd name="T3" fmla="*/ 14127 h 113109"/>
              <a:gd name="T4" fmla="*/ 64426 w 136128"/>
              <a:gd name="T5" fmla="*/ 3261 h 113109"/>
              <a:gd name="T6" fmla="*/ 96638 w 136128"/>
              <a:gd name="T7" fmla="*/ 33689 h 113109"/>
              <a:gd name="T8" fmla="*/ 106110 w 136128"/>
              <a:gd name="T9" fmla="*/ 68462 h 113109"/>
              <a:gd name="T10" fmla="*/ 83373 w 136128"/>
              <a:gd name="T11" fmla="*/ 101062 h 113109"/>
              <a:gd name="T12" fmla="*/ 45477 w 136128"/>
              <a:gd name="T13" fmla="*/ 81506 h 113109"/>
              <a:gd name="T14" fmla="*/ 68215 w 136128"/>
              <a:gd name="T15" fmla="*/ 38035 h 113109"/>
              <a:gd name="T16" fmla="*/ 0 60000 65536"/>
              <a:gd name="T17" fmla="*/ 0 60000 65536"/>
              <a:gd name="T18" fmla="*/ 0 60000 65536"/>
              <a:gd name="T19" fmla="*/ 0 60000 65536"/>
              <a:gd name="T20" fmla="*/ 0 60000 65536"/>
              <a:gd name="T21" fmla="*/ 0 60000 65536"/>
              <a:gd name="T22" fmla="*/ 0 60000 65536"/>
              <a:gd name="T23" fmla="*/ 0 60000 65536"/>
              <a:gd name="T24" fmla="*/ 0 w 136128"/>
              <a:gd name="T25" fmla="*/ 0 h 113109"/>
              <a:gd name="T26" fmla="*/ 136128 w 136128"/>
              <a:gd name="T27" fmla="*/ 113109 h 113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128" h="113109">
                <a:moveTo>
                  <a:pt x="0" y="55960"/>
                </a:moveTo>
                <a:cubicBezTo>
                  <a:pt x="8731" y="40084"/>
                  <a:pt x="17462" y="24209"/>
                  <a:pt x="30956" y="15478"/>
                </a:cubicBezTo>
                <a:cubicBezTo>
                  <a:pt x="44450" y="6747"/>
                  <a:pt x="65881" y="0"/>
                  <a:pt x="80962" y="3572"/>
                </a:cubicBezTo>
                <a:cubicBezTo>
                  <a:pt x="96043" y="7144"/>
                  <a:pt x="112713" y="25004"/>
                  <a:pt x="121444" y="36910"/>
                </a:cubicBezTo>
                <a:cubicBezTo>
                  <a:pt x="130175" y="48816"/>
                  <a:pt x="136128" y="62707"/>
                  <a:pt x="133350" y="75010"/>
                </a:cubicBezTo>
                <a:cubicBezTo>
                  <a:pt x="130572" y="87313"/>
                  <a:pt x="117475" y="108347"/>
                  <a:pt x="104775" y="110728"/>
                </a:cubicBezTo>
                <a:cubicBezTo>
                  <a:pt x="92075" y="113109"/>
                  <a:pt x="60325" y="100806"/>
                  <a:pt x="57150" y="89297"/>
                </a:cubicBezTo>
                <a:cubicBezTo>
                  <a:pt x="53975" y="77788"/>
                  <a:pt x="69850" y="59730"/>
                  <a:pt x="85725" y="41672"/>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50" name="Freeform 425"/>
          <p:cNvSpPr>
            <a:spLocks/>
          </p:cNvSpPr>
          <p:nvPr/>
        </p:nvSpPr>
        <p:spPr bwMode="auto">
          <a:xfrm>
            <a:off x="3251200" y="2674938"/>
            <a:ext cx="163513" cy="134937"/>
          </a:xfrm>
          <a:custGeom>
            <a:avLst/>
            <a:gdLst>
              <a:gd name="T0" fmla="*/ 29050 w 164305"/>
              <a:gd name="T1" fmla="*/ 0 h 135731"/>
              <a:gd name="T2" fmla="*/ 1749 w 164305"/>
              <a:gd name="T3" fmla="*/ 38846 h 135731"/>
              <a:gd name="T4" fmla="*/ 18551 w 164305"/>
              <a:gd name="T5" fmla="*/ 65426 h 135731"/>
              <a:gd name="T6" fmla="*/ 73153 w 164305"/>
              <a:gd name="T7" fmla="*/ 40893 h 135731"/>
              <a:gd name="T8" fmla="*/ 129857 w 164305"/>
              <a:gd name="T9" fmla="*/ 55204 h 135731"/>
              <a:gd name="T10" fmla="*/ 142458 w 164305"/>
              <a:gd name="T11" fmla="*/ 96096 h 135731"/>
              <a:gd name="T12" fmla="*/ 115158 w 164305"/>
              <a:gd name="T13" fmla="*/ 116541 h 135731"/>
              <a:gd name="T14" fmla="*/ 87853 w 164305"/>
              <a:gd name="T15" fmla="*/ 96096 h 135731"/>
              <a:gd name="T16" fmla="*/ 102555 w 164305"/>
              <a:gd name="T17" fmla="*/ 57248 h 1357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05"/>
              <a:gd name="T28" fmla="*/ 0 h 135731"/>
              <a:gd name="T29" fmla="*/ 164305 w 164305"/>
              <a:gd name="T30" fmla="*/ 135731 h 1357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05" h="135731">
                <a:moveTo>
                  <a:pt x="32940" y="0"/>
                </a:moveTo>
                <a:cubicBezTo>
                  <a:pt x="18454" y="16272"/>
                  <a:pt x="3968" y="32544"/>
                  <a:pt x="1984" y="45244"/>
                </a:cubicBezTo>
                <a:cubicBezTo>
                  <a:pt x="0" y="57944"/>
                  <a:pt x="7540" y="75803"/>
                  <a:pt x="21034" y="76200"/>
                </a:cubicBezTo>
                <a:cubicBezTo>
                  <a:pt x="34528" y="76597"/>
                  <a:pt x="61912" y="49609"/>
                  <a:pt x="82946" y="47625"/>
                </a:cubicBezTo>
                <a:cubicBezTo>
                  <a:pt x="103980" y="45641"/>
                  <a:pt x="134143" y="53578"/>
                  <a:pt x="147240" y="64294"/>
                </a:cubicBezTo>
                <a:cubicBezTo>
                  <a:pt x="160337" y="75010"/>
                  <a:pt x="164305" y="100013"/>
                  <a:pt x="161527" y="111919"/>
                </a:cubicBezTo>
                <a:cubicBezTo>
                  <a:pt x="158749" y="123825"/>
                  <a:pt x="140890" y="135731"/>
                  <a:pt x="130571" y="135731"/>
                </a:cubicBezTo>
                <a:cubicBezTo>
                  <a:pt x="120252" y="135731"/>
                  <a:pt x="101996" y="123428"/>
                  <a:pt x="99615" y="111919"/>
                </a:cubicBezTo>
                <a:cubicBezTo>
                  <a:pt x="97234" y="100410"/>
                  <a:pt x="106759" y="83542"/>
                  <a:pt x="116284" y="66675"/>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51" name="Freeform 426"/>
          <p:cNvSpPr>
            <a:spLocks/>
          </p:cNvSpPr>
          <p:nvPr/>
        </p:nvSpPr>
        <p:spPr bwMode="auto">
          <a:xfrm>
            <a:off x="3268663" y="2460625"/>
            <a:ext cx="244475" cy="311150"/>
          </a:xfrm>
          <a:custGeom>
            <a:avLst/>
            <a:gdLst>
              <a:gd name="T0" fmla="*/ 207566 w 244475"/>
              <a:gd name="T1" fmla="*/ 301412 h 311546"/>
              <a:gd name="T2" fmla="*/ 238522 w 244475"/>
              <a:gd name="T3" fmla="*/ 250728 h 311546"/>
              <a:gd name="T4" fmla="*/ 233760 w 244475"/>
              <a:gd name="T5" fmla="*/ 181614 h 311546"/>
              <a:gd name="T6" fmla="*/ 174229 w 244475"/>
              <a:gd name="T7" fmla="*/ 110196 h 311546"/>
              <a:gd name="T8" fmla="*/ 128985 w 244475"/>
              <a:gd name="T9" fmla="*/ 73337 h 311546"/>
              <a:gd name="T10" fmla="*/ 78979 w 244475"/>
              <a:gd name="T11" fmla="*/ 36475 h 311546"/>
              <a:gd name="T12" fmla="*/ 33735 w 244475"/>
              <a:gd name="T13" fmla="*/ 1926 h 311546"/>
              <a:gd name="T14" fmla="*/ 397 w 244475"/>
              <a:gd name="T15" fmla="*/ 24957 h 311546"/>
              <a:gd name="T16" fmla="*/ 36116 w 244475"/>
              <a:gd name="T17" fmla="*/ 77946 h 311546"/>
              <a:gd name="T18" fmla="*/ 109935 w 244475"/>
              <a:gd name="T19" fmla="*/ 103286 h 311546"/>
              <a:gd name="T20" fmla="*/ 174229 w 244475"/>
              <a:gd name="T21" fmla="*/ 167792 h 311546"/>
              <a:gd name="T22" fmla="*/ 193279 w 244475"/>
              <a:gd name="T23" fmla="*/ 211563 h 3115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475"/>
              <a:gd name="T37" fmla="*/ 0 h 311546"/>
              <a:gd name="T38" fmla="*/ 244475 w 244475"/>
              <a:gd name="T39" fmla="*/ 311546 h 3115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475" h="311546">
                <a:moveTo>
                  <a:pt x="207566" y="311546"/>
                </a:moveTo>
                <a:cubicBezTo>
                  <a:pt x="220861" y="295671"/>
                  <a:pt x="234156" y="279797"/>
                  <a:pt x="238522" y="259159"/>
                </a:cubicBezTo>
                <a:cubicBezTo>
                  <a:pt x="242888" y="238522"/>
                  <a:pt x="244475" y="211930"/>
                  <a:pt x="233760" y="187721"/>
                </a:cubicBezTo>
                <a:cubicBezTo>
                  <a:pt x="223045" y="163512"/>
                  <a:pt x="191691" y="132555"/>
                  <a:pt x="174229" y="113902"/>
                </a:cubicBezTo>
                <a:cubicBezTo>
                  <a:pt x="156767" y="95249"/>
                  <a:pt x="144860" y="88502"/>
                  <a:pt x="128985" y="75802"/>
                </a:cubicBezTo>
                <a:cubicBezTo>
                  <a:pt x="113110" y="63102"/>
                  <a:pt x="94854" y="50005"/>
                  <a:pt x="78979" y="37702"/>
                </a:cubicBezTo>
                <a:cubicBezTo>
                  <a:pt x="63104" y="25399"/>
                  <a:pt x="46832" y="3968"/>
                  <a:pt x="33735" y="1984"/>
                </a:cubicBezTo>
                <a:cubicBezTo>
                  <a:pt x="20638" y="0"/>
                  <a:pt x="0" y="12699"/>
                  <a:pt x="397" y="25796"/>
                </a:cubicBezTo>
                <a:cubicBezTo>
                  <a:pt x="794" y="38893"/>
                  <a:pt x="17860" y="67071"/>
                  <a:pt x="36116" y="80565"/>
                </a:cubicBezTo>
                <a:cubicBezTo>
                  <a:pt x="54372" y="94059"/>
                  <a:pt x="86916" y="91281"/>
                  <a:pt x="109935" y="106759"/>
                </a:cubicBezTo>
                <a:cubicBezTo>
                  <a:pt x="132954" y="122237"/>
                  <a:pt x="160338" y="154781"/>
                  <a:pt x="174229" y="173434"/>
                </a:cubicBezTo>
                <a:cubicBezTo>
                  <a:pt x="188120" y="192087"/>
                  <a:pt x="190699" y="205382"/>
                  <a:pt x="193279" y="218677"/>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52" name="Freeform 427"/>
          <p:cNvSpPr>
            <a:spLocks/>
          </p:cNvSpPr>
          <p:nvPr/>
        </p:nvSpPr>
        <p:spPr bwMode="auto">
          <a:xfrm>
            <a:off x="3452813" y="2566988"/>
            <a:ext cx="146050" cy="146050"/>
          </a:xfrm>
          <a:custGeom>
            <a:avLst/>
            <a:gdLst>
              <a:gd name="T0" fmla="*/ 0 w 145256"/>
              <a:gd name="T1" fmla="*/ 0 h 145256"/>
              <a:gd name="T2" fmla="*/ 76827 w 145256"/>
              <a:gd name="T3" fmla="*/ 8230 h 145256"/>
              <a:gd name="T4" fmla="*/ 120730 w 145256"/>
              <a:gd name="T5" fmla="*/ 41157 h 145256"/>
              <a:gd name="T6" fmla="*/ 150912 w 145256"/>
              <a:gd name="T7" fmla="*/ 87802 h 145256"/>
              <a:gd name="T8" fmla="*/ 159142 w 145256"/>
              <a:gd name="T9" fmla="*/ 148164 h 145256"/>
              <a:gd name="T10" fmla="*/ 101522 w 145256"/>
              <a:gd name="T11" fmla="*/ 161885 h 145256"/>
              <a:gd name="T12" fmla="*/ 71336 w 145256"/>
              <a:gd name="T13" fmla="*/ 115242 h 145256"/>
              <a:gd name="T14" fmla="*/ 101522 w 145256"/>
              <a:gd name="T15" fmla="*/ 41157 h 145256"/>
              <a:gd name="T16" fmla="*/ 0 60000 65536"/>
              <a:gd name="T17" fmla="*/ 0 60000 65536"/>
              <a:gd name="T18" fmla="*/ 0 60000 65536"/>
              <a:gd name="T19" fmla="*/ 0 60000 65536"/>
              <a:gd name="T20" fmla="*/ 0 60000 65536"/>
              <a:gd name="T21" fmla="*/ 0 60000 65536"/>
              <a:gd name="T22" fmla="*/ 0 60000 65536"/>
              <a:gd name="T23" fmla="*/ 0 60000 65536"/>
              <a:gd name="T24" fmla="*/ 0 w 145256"/>
              <a:gd name="T25" fmla="*/ 0 h 145256"/>
              <a:gd name="T26" fmla="*/ 145256 w 145256"/>
              <a:gd name="T27" fmla="*/ 145256 h 145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256" h="145256">
                <a:moveTo>
                  <a:pt x="0" y="0"/>
                </a:moveTo>
                <a:cubicBezTo>
                  <a:pt x="24606" y="595"/>
                  <a:pt x="49212" y="1190"/>
                  <a:pt x="66675" y="7143"/>
                </a:cubicBezTo>
                <a:cubicBezTo>
                  <a:pt x="84138" y="13096"/>
                  <a:pt x="94059" y="24208"/>
                  <a:pt x="104775" y="35718"/>
                </a:cubicBezTo>
                <a:cubicBezTo>
                  <a:pt x="115491" y="47228"/>
                  <a:pt x="125412" y="60722"/>
                  <a:pt x="130968" y="76200"/>
                </a:cubicBezTo>
                <a:cubicBezTo>
                  <a:pt x="136524" y="91678"/>
                  <a:pt x="145256" y="117872"/>
                  <a:pt x="138112" y="128587"/>
                </a:cubicBezTo>
                <a:cubicBezTo>
                  <a:pt x="130968" y="139303"/>
                  <a:pt x="100806" y="145256"/>
                  <a:pt x="88106" y="140493"/>
                </a:cubicBezTo>
                <a:cubicBezTo>
                  <a:pt x="75406" y="135730"/>
                  <a:pt x="61912" y="117474"/>
                  <a:pt x="61912" y="100012"/>
                </a:cubicBezTo>
                <a:cubicBezTo>
                  <a:pt x="61912" y="82550"/>
                  <a:pt x="75009" y="59134"/>
                  <a:pt x="88106" y="35718"/>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53" name="Freeform 431"/>
          <p:cNvSpPr>
            <a:spLocks/>
          </p:cNvSpPr>
          <p:nvPr/>
        </p:nvSpPr>
        <p:spPr bwMode="auto">
          <a:xfrm>
            <a:off x="3611563" y="2460625"/>
            <a:ext cx="244475" cy="311150"/>
          </a:xfrm>
          <a:custGeom>
            <a:avLst/>
            <a:gdLst>
              <a:gd name="T0" fmla="*/ 207566 w 244475"/>
              <a:gd name="T1" fmla="*/ 301412 h 311546"/>
              <a:gd name="T2" fmla="*/ 238522 w 244475"/>
              <a:gd name="T3" fmla="*/ 250728 h 311546"/>
              <a:gd name="T4" fmla="*/ 233760 w 244475"/>
              <a:gd name="T5" fmla="*/ 181614 h 311546"/>
              <a:gd name="T6" fmla="*/ 174229 w 244475"/>
              <a:gd name="T7" fmla="*/ 110196 h 311546"/>
              <a:gd name="T8" fmla="*/ 128985 w 244475"/>
              <a:gd name="T9" fmla="*/ 73337 h 311546"/>
              <a:gd name="T10" fmla="*/ 78979 w 244475"/>
              <a:gd name="T11" fmla="*/ 36475 h 311546"/>
              <a:gd name="T12" fmla="*/ 33735 w 244475"/>
              <a:gd name="T13" fmla="*/ 1926 h 311546"/>
              <a:gd name="T14" fmla="*/ 397 w 244475"/>
              <a:gd name="T15" fmla="*/ 24957 h 311546"/>
              <a:gd name="T16" fmla="*/ 36116 w 244475"/>
              <a:gd name="T17" fmla="*/ 77946 h 311546"/>
              <a:gd name="T18" fmla="*/ 109935 w 244475"/>
              <a:gd name="T19" fmla="*/ 103286 h 311546"/>
              <a:gd name="T20" fmla="*/ 174229 w 244475"/>
              <a:gd name="T21" fmla="*/ 167792 h 311546"/>
              <a:gd name="T22" fmla="*/ 193279 w 244475"/>
              <a:gd name="T23" fmla="*/ 211563 h 3115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475"/>
              <a:gd name="T37" fmla="*/ 0 h 311546"/>
              <a:gd name="T38" fmla="*/ 244475 w 244475"/>
              <a:gd name="T39" fmla="*/ 311546 h 3115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475" h="311546">
                <a:moveTo>
                  <a:pt x="207566" y="311546"/>
                </a:moveTo>
                <a:cubicBezTo>
                  <a:pt x="220861" y="295671"/>
                  <a:pt x="234156" y="279797"/>
                  <a:pt x="238522" y="259159"/>
                </a:cubicBezTo>
                <a:cubicBezTo>
                  <a:pt x="242888" y="238522"/>
                  <a:pt x="244475" y="211930"/>
                  <a:pt x="233760" y="187721"/>
                </a:cubicBezTo>
                <a:cubicBezTo>
                  <a:pt x="223045" y="163512"/>
                  <a:pt x="191691" y="132555"/>
                  <a:pt x="174229" y="113902"/>
                </a:cubicBezTo>
                <a:cubicBezTo>
                  <a:pt x="156767" y="95249"/>
                  <a:pt x="144860" y="88502"/>
                  <a:pt x="128985" y="75802"/>
                </a:cubicBezTo>
                <a:cubicBezTo>
                  <a:pt x="113110" y="63102"/>
                  <a:pt x="94854" y="50005"/>
                  <a:pt x="78979" y="37702"/>
                </a:cubicBezTo>
                <a:cubicBezTo>
                  <a:pt x="63104" y="25399"/>
                  <a:pt x="46832" y="3968"/>
                  <a:pt x="33735" y="1984"/>
                </a:cubicBezTo>
                <a:cubicBezTo>
                  <a:pt x="20638" y="0"/>
                  <a:pt x="0" y="12699"/>
                  <a:pt x="397" y="25796"/>
                </a:cubicBezTo>
                <a:cubicBezTo>
                  <a:pt x="794" y="38893"/>
                  <a:pt x="17860" y="67071"/>
                  <a:pt x="36116" y="80565"/>
                </a:cubicBezTo>
                <a:cubicBezTo>
                  <a:pt x="54372" y="94059"/>
                  <a:pt x="86916" y="91281"/>
                  <a:pt x="109935" y="106759"/>
                </a:cubicBezTo>
                <a:cubicBezTo>
                  <a:pt x="132954" y="122237"/>
                  <a:pt x="160338" y="154781"/>
                  <a:pt x="174229" y="173434"/>
                </a:cubicBezTo>
                <a:cubicBezTo>
                  <a:pt x="188120" y="192087"/>
                  <a:pt x="190699" y="205382"/>
                  <a:pt x="193279" y="218677"/>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54" name="Freeform 432"/>
          <p:cNvSpPr>
            <a:spLocks/>
          </p:cNvSpPr>
          <p:nvPr/>
        </p:nvSpPr>
        <p:spPr bwMode="auto">
          <a:xfrm>
            <a:off x="3959225" y="2460625"/>
            <a:ext cx="244475" cy="311150"/>
          </a:xfrm>
          <a:custGeom>
            <a:avLst/>
            <a:gdLst>
              <a:gd name="T0" fmla="*/ 207566 w 244475"/>
              <a:gd name="T1" fmla="*/ 301412 h 311546"/>
              <a:gd name="T2" fmla="*/ 238522 w 244475"/>
              <a:gd name="T3" fmla="*/ 250728 h 311546"/>
              <a:gd name="T4" fmla="*/ 233760 w 244475"/>
              <a:gd name="T5" fmla="*/ 181614 h 311546"/>
              <a:gd name="T6" fmla="*/ 174229 w 244475"/>
              <a:gd name="T7" fmla="*/ 110196 h 311546"/>
              <a:gd name="T8" fmla="*/ 128985 w 244475"/>
              <a:gd name="T9" fmla="*/ 73337 h 311546"/>
              <a:gd name="T10" fmla="*/ 78979 w 244475"/>
              <a:gd name="T11" fmla="*/ 36475 h 311546"/>
              <a:gd name="T12" fmla="*/ 33735 w 244475"/>
              <a:gd name="T13" fmla="*/ 1926 h 311546"/>
              <a:gd name="T14" fmla="*/ 397 w 244475"/>
              <a:gd name="T15" fmla="*/ 24957 h 311546"/>
              <a:gd name="T16" fmla="*/ 36116 w 244475"/>
              <a:gd name="T17" fmla="*/ 77946 h 311546"/>
              <a:gd name="T18" fmla="*/ 109935 w 244475"/>
              <a:gd name="T19" fmla="*/ 103286 h 311546"/>
              <a:gd name="T20" fmla="*/ 174229 w 244475"/>
              <a:gd name="T21" fmla="*/ 167792 h 311546"/>
              <a:gd name="T22" fmla="*/ 193279 w 244475"/>
              <a:gd name="T23" fmla="*/ 211563 h 3115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475"/>
              <a:gd name="T37" fmla="*/ 0 h 311546"/>
              <a:gd name="T38" fmla="*/ 244475 w 244475"/>
              <a:gd name="T39" fmla="*/ 311546 h 3115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475" h="311546">
                <a:moveTo>
                  <a:pt x="207566" y="311546"/>
                </a:moveTo>
                <a:cubicBezTo>
                  <a:pt x="220861" y="295671"/>
                  <a:pt x="234156" y="279797"/>
                  <a:pt x="238522" y="259159"/>
                </a:cubicBezTo>
                <a:cubicBezTo>
                  <a:pt x="242888" y="238522"/>
                  <a:pt x="244475" y="211930"/>
                  <a:pt x="233760" y="187721"/>
                </a:cubicBezTo>
                <a:cubicBezTo>
                  <a:pt x="223045" y="163512"/>
                  <a:pt x="191691" y="132555"/>
                  <a:pt x="174229" y="113902"/>
                </a:cubicBezTo>
                <a:cubicBezTo>
                  <a:pt x="156767" y="95249"/>
                  <a:pt x="144860" y="88502"/>
                  <a:pt x="128985" y="75802"/>
                </a:cubicBezTo>
                <a:cubicBezTo>
                  <a:pt x="113110" y="63102"/>
                  <a:pt x="94854" y="50005"/>
                  <a:pt x="78979" y="37702"/>
                </a:cubicBezTo>
                <a:cubicBezTo>
                  <a:pt x="63104" y="25399"/>
                  <a:pt x="46832" y="3968"/>
                  <a:pt x="33735" y="1984"/>
                </a:cubicBezTo>
                <a:cubicBezTo>
                  <a:pt x="20638" y="0"/>
                  <a:pt x="0" y="12699"/>
                  <a:pt x="397" y="25796"/>
                </a:cubicBezTo>
                <a:cubicBezTo>
                  <a:pt x="794" y="38893"/>
                  <a:pt x="17860" y="67071"/>
                  <a:pt x="36116" y="80565"/>
                </a:cubicBezTo>
                <a:cubicBezTo>
                  <a:pt x="54372" y="94059"/>
                  <a:pt x="86916" y="91281"/>
                  <a:pt x="109935" y="106759"/>
                </a:cubicBezTo>
                <a:cubicBezTo>
                  <a:pt x="132954" y="122237"/>
                  <a:pt x="160338" y="154781"/>
                  <a:pt x="174229" y="173434"/>
                </a:cubicBezTo>
                <a:cubicBezTo>
                  <a:pt x="188120" y="192087"/>
                  <a:pt x="190699" y="205382"/>
                  <a:pt x="193279" y="218677"/>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55" name="Freeform 433"/>
          <p:cNvSpPr>
            <a:spLocks/>
          </p:cNvSpPr>
          <p:nvPr/>
        </p:nvSpPr>
        <p:spPr bwMode="auto">
          <a:xfrm>
            <a:off x="4291013" y="2460625"/>
            <a:ext cx="244475" cy="311150"/>
          </a:xfrm>
          <a:custGeom>
            <a:avLst/>
            <a:gdLst>
              <a:gd name="T0" fmla="*/ 207566 w 244475"/>
              <a:gd name="T1" fmla="*/ 301412 h 311546"/>
              <a:gd name="T2" fmla="*/ 238522 w 244475"/>
              <a:gd name="T3" fmla="*/ 250728 h 311546"/>
              <a:gd name="T4" fmla="*/ 233760 w 244475"/>
              <a:gd name="T5" fmla="*/ 181614 h 311546"/>
              <a:gd name="T6" fmla="*/ 174229 w 244475"/>
              <a:gd name="T7" fmla="*/ 110196 h 311546"/>
              <a:gd name="T8" fmla="*/ 128985 w 244475"/>
              <a:gd name="T9" fmla="*/ 73337 h 311546"/>
              <a:gd name="T10" fmla="*/ 78979 w 244475"/>
              <a:gd name="T11" fmla="*/ 36475 h 311546"/>
              <a:gd name="T12" fmla="*/ 33735 w 244475"/>
              <a:gd name="T13" fmla="*/ 1926 h 311546"/>
              <a:gd name="T14" fmla="*/ 397 w 244475"/>
              <a:gd name="T15" fmla="*/ 24957 h 311546"/>
              <a:gd name="T16" fmla="*/ 36116 w 244475"/>
              <a:gd name="T17" fmla="*/ 77946 h 311546"/>
              <a:gd name="T18" fmla="*/ 109935 w 244475"/>
              <a:gd name="T19" fmla="*/ 103286 h 311546"/>
              <a:gd name="T20" fmla="*/ 174229 w 244475"/>
              <a:gd name="T21" fmla="*/ 167792 h 311546"/>
              <a:gd name="T22" fmla="*/ 193279 w 244475"/>
              <a:gd name="T23" fmla="*/ 211563 h 3115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475"/>
              <a:gd name="T37" fmla="*/ 0 h 311546"/>
              <a:gd name="T38" fmla="*/ 244475 w 244475"/>
              <a:gd name="T39" fmla="*/ 311546 h 3115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475" h="311546">
                <a:moveTo>
                  <a:pt x="207566" y="311546"/>
                </a:moveTo>
                <a:cubicBezTo>
                  <a:pt x="220861" y="295671"/>
                  <a:pt x="234156" y="279797"/>
                  <a:pt x="238522" y="259159"/>
                </a:cubicBezTo>
                <a:cubicBezTo>
                  <a:pt x="242888" y="238522"/>
                  <a:pt x="244475" y="211930"/>
                  <a:pt x="233760" y="187721"/>
                </a:cubicBezTo>
                <a:cubicBezTo>
                  <a:pt x="223045" y="163512"/>
                  <a:pt x="191691" y="132555"/>
                  <a:pt x="174229" y="113902"/>
                </a:cubicBezTo>
                <a:cubicBezTo>
                  <a:pt x="156767" y="95249"/>
                  <a:pt x="144860" y="88502"/>
                  <a:pt x="128985" y="75802"/>
                </a:cubicBezTo>
                <a:cubicBezTo>
                  <a:pt x="113110" y="63102"/>
                  <a:pt x="94854" y="50005"/>
                  <a:pt x="78979" y="37702"/>
                </a:cubicBezTo>
                <a:cubicBezTo>
                  <a:pt x="63104" y="25399"/>
                  <a:pt x="46832" y="3968"/>
                  <a:pt x="33735" y="1984"/>
                </a:cubicBezTo>
                <a:cubicBezTo>
                  <a:pt x="20638" y="0"/>
                  <a:pt x="0" y="12699"/>
                  <a:pt x="397" y="25796"/>
                </a:cubicBezTo>
                <a:cubicBezTo>
                  <a:pt x="794" y="38893"/>
                  <a:pt x="17860" y="67071"/>
                  <a:pt x="36116" y="80565"/>
                </a:cubicBezTo>
                <a:cubicBezTo>
                  <a:pt x="54372" y="94059"/>
                  <a:pt x="86916" y="91281"/>
                  <a:pt x="109935" y="106759"/>
                </a:cubicBezTo>
                <a:cubicBezTo>
                  <a:pt x="132954" y="122237"/>
                  <a:pt x="160338" y="154781"/>
                  <a:pt x="174229" y="173434"/>
                </a:cubicBezTo>
                <a:cubicBezTo>
                  <a:pt x="188120" y="192087"/>
                  <a:pt x="190699" y="205382"/>
                  <a:pt x="193279" y="218677"/>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56" name="Freeform 434"/>
          <p:cNvSpPr>
            <a:spLocks/>
          </p:cNvSpPr>
          <p:nvPr/>
        </p:nvSpPr>
        <p:spPr bwMode="auto">
          <a:xfrm>
            <a:off x="3798888" y="2566988"/>
            <a:ext cx="144462" cy="146050"/>
          </a:xfrm>
          <a:custGeom>
            <a:avLst/>
            <a:gdLst>
              <a:gd name="T0" fmla="*/ 0 w 145256"/>
              <a:gd name="T1" fmla="*/ 0 h 145256"/>
              <a:gd name="T2" fmla="*/ 57818 w 145256"/>
              <a:gd name="T3" fmla="*/ 8230 h 145256"/>
              <a:gd name="T4" fmla="*/ 90861 w 145256"/>
              <a:gd name="T5" fmla="*/ 41157 h 145256"/>
              <a:gd name="T6" fmla="*/ 113572 w 145256"/>
              <a:gd name="T7" fmla="*/ 87802 h 145256"/>
              <a:gd name="T8" fmla="*/ 119763 w 145256"/>
              <a:gd name="T9" fmla="*/ 148164 h 145256"/>
              <a:gd name="T10" fmla="*/ 76404 w 145256"/>
              <a:gd name="T11" fmla="*/ 161885 h 145256"/>
              <a:gd name="T12" fmla="*/ 53689 w 145256"/>
              <a:gd name="T13" fmla="*/ 115242 h 145256"/>
              <a:gd name="T14" fmla="*/ 76404 w 145256"/>
              <a:gd name="T15" fmla="*/ 41157 h 145256"/>
              <a:gd name="T16" fmla="*/ 0 60000 65536"/>
              <a:gd name="T17" fmla="*/ 0 60000 65536"/>
              <a:gd name="T18" fmla="*/ 0 60000 65536"/>
              <a:gd name="T19" fmla="*/ 0 60000 65536"/>
              <a:gd name="T20" fmla="*/ 0 60000 65536"/>
              <a:gd name="T21" fmla="*/ 0 60000 65536"/>
              <a:gd name="T22" fmla="*/ 0 60000 65536"/>
              <a:gd name="T23" fmla="*/ 0 60000 65536"/>
              <a:gd name="T24" fmla="*/ 0 w 145256"/>
              <a:gd name="T25" fmla="*/ 0 h 145256"/>
              <a:gd name="T26" fmla="*/ 145256 w 145256"/>
              <a:gd name="T27" fmla="*/ 145256 h 145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256" h="145256">
                <a:moveTo>
                  <a:pt x="0" y="0"/>
                </a:moveTo>
                <a:cubicBezTo>
                  <a:pt x="24606" y="595"/>
                  <a:pt x="49212" y="1190"/>
                  <a:pt x="66675" y="7143"/>
                </a:cubicBezTo>
                <a:cubicBezTo>
                  <a:pt x="84138" y="13096"/>
                  <a:pt x="94059" y="24208"/>
                  <a:pt x="104775" y="35718"/>
                </a:cubicBezTo>
                <a:cubicBezTo>
                  <a:pt x="115491" y="47228"/>
                  <a:pt x="125412" y="60722"/>
                  <a:pt x="130968" y="76200"/>
                </a:cubicBezTo>
                <a:cubicBezTo>
                  <a:pt x="136524" y="91678"/>
                  <a:pt x="145256" y="117872"/>
                  <a:pt x="138112" y="128587"/>
                </a:cubicBezTo>
                <a:cubicBezTo>
                  <a:pt x="130968" y="139303"/>
                  <a:pt x="100806" y="145256"/>
                  <a:pt x="88106" y="140493"/>
                </a:cubicBezTo>
                <a:cubicBezTo>
                  <a:pt x="75406" y="135730"/>
                  <a:pt x="61912" y="117474"/>
                  <a:pt x="61912" y="100012"/>
                </a:cubicBezTo>
                <a:cubicBezTo>
                  <a:pt x="61912" y="82550"/>
                  <a:pt x="75009" y="59134"/>
                  <a:pt x="88106" y="35718"/>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57" name="Freeform 435"/>
          <p:cNvSpPr>
            <a:spLocks/>
          </p:cNvSpPr>
          <p:nvPr/>
        </p:nvSpPr>
        <p:spPr bwMode="auto">
          <a:xfrm>
            <a:off x="4141788" y="2566988"/>
            <a:ext cx="144462" cy="146050"/>
          </a:xfrm>
          <a:custGeom>
            <a:avLst/>
            <a:gdLst>
              <a:gd name="T0" fmla="*/ 0 w 145256"/>
              <a:gd name="T1" fmla="*/ 0 h 145256"/>
              <a:gd name="T2" fmla="*/ 57818 w 145256"/>
              <a:gd name="T3" fmla="*/ 8230 h 145256"/>
              <a:gd name="T4" fmla="*/ 90861 w 145256"/>
              <a:gd name="T5" fmla="*/ 41157 h 145256"/>
              <a:gd name="T6" fmla="*/ 113572 w 145256"/>
              <a:gd name="T7" fmla="*/ 87802 h 145256"/>
              <a:gd name="T8" fmla="*/ 119763 w 145256"/>
              <a:gd name="T9" fmla="*/ 148164 h 145256"/>
              <a:gd name="T10" fmla="*/ 76404 w 145256"/>
              <a:gd name="T11" fmla="*/ 161885 h 145256"/>
              <a:gd name="T12" fmla="*/ 53689 w 145256"/>
              <a:gd name="T13" fmla="*/ 115242 h 145256"/>
              <a:gd name="T14" fmla="*/ 76404 w 145256"/>
              <a:gd name="T15" fmla="*/ 41157 h 145256"/>
              <a:gd name="T16" fmla="*/ 0 60000 65536"/>
              <a:gd name="T17" fmla="*/ 0 60000 65536"/>
              <a:gd name="T18" fmla="*/ 0 60000 65536"/>
              <a:gd name="T19" fmla="*/ 0 60000 65536"/>
              <a:gd name="T20" fmla="*/ 0 60000 65536"/>
              <a:gd name="T21" fmla="*/ 0 60000 65536"/>
              <a:gd name="T22" fmla="*/ 0 60000 65536"/>
              <a:gd name="T23" fmla="*/ 0 60000 65536"/>
              <a:gd name="T24" fmla="*/ 0 w 145256"/>
              <a:gd name="T25" fmla="*/ 0 h 145256"/>
              <a:gd name="T26" fmla="*/ 145256 w 145256"/>
              <a:gd name="T27" fmla="*/ 145256 h 145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256" h="145256">
                <a:moveTo>
                  <a:pt x="0" y="0"/>
                </a:moveTo>
                <a:cubicBezTo>
                  <a:pt x="24606" y="595"/>
                  <a:pt x="49212" y="1190"/>
                  <a:pt x="66675" y="7143"/>
                </a:cubicBezTo>
                <a:cubicBezTo>
                  <a:pt x="84138" y="13096"/>
                  <a:pt x="94059" y="24208"/>
                  <a:pt x="104775" y="35718"/>
                </a:cubicBezTo>
                <a:cubicBezTo>
                  <a:pt x="115491" y="47228"/>
                  <a:pt x="125412" y="60722"/>
                  <a:pt x="130968" y="76200"/>
                </a:cubicBezTo>
                <a:cubicBezTo>
                  <a:pt x="136524" y="91678"/>
                  <a:pt x="145256" y="117872"/>
                  <a:pt x="138112" y="128587"/>
                </a:cubicBezTo>
                <a:cubicBezTo>
                  <a:pt x="130968" y="139303"/>
                  <a:pt x="100806" y="145256"/>
                  <a:pt x="88106" y="140493"/>
                </a:cubicBezTo>
                <a:cubicBezTo>
                  <a:pt x="75406" y="135730"/>
                  <a:pt x="61912" y="117474"/>
                  <a:pt x="61912" y="100012"/>
                </a:cubicBezTo>
                <a:cubicBezTo>
                  <a:pt x="61912" y="82550"/>
                  <a:pt x="75009" y="59134"/>
                  <a:pt x="88106" y="35718"/>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58" name="Freeform 436"/>
          <p:cNvSpPr>
            <a:spLocks/>
          </p:cNvSpPr>
          <p:nvPr/>
        </p:nvSpPr>
        <p:spPr bwMode="auto">
          <a:xfrm>
            <a:off x="3614738" y="2674938"/>
            <a:ext cx="165100" cy="134937"/>
          </a:xfrm>
          <a:custGeom>
            <a:avLst/>
            <a:gdLst>
              <a:gd name="T0" fmla="*/ 37344 w 164305"/>
              <a:gd name="T1" fmla="*/ 0 h 135731"/>
              <a:gd name="T2" fmla="*/ 2251 w 164305"/>
              <a:gd name="T3" fmla="*/ 38846 h 135731"/>
              <a:gd name="T4" fmla="*/ 23846 w 164305"/>
              <a:gd name="T5" fmla="*/ 65426 h 135731"/>
              <a:gd name="T6" fmla="*/ 94034 w 164305"/>
              <a:gd name="T7" fmla="*/ 40893 h 135731"/>
              <a:gd name="T8" fmla="*/ 166927 w 164305"/>
              <a:gd name="T9" fmla="*/ 55204 h 135731"/>
              <a:gd name="T10" fmla="*/ 183124 w 164305"/>
              <a:gd name="T11" fmla="*/ 96096 h 135731"/>
              <a:gd name="T12" fmla="*/ 148030 w 164305"/>
              <a:gd name="T13" fmla="*/ 116541 h 135731"/>
              <a:gd name="T14" fmla="*/ 112935 w 164305"/>
              <a:gd name="T15" fmla="*/ 96096 h 135731"/>
              <a:gd name="T16" fmla="*/ 131835 w 164305"/>
              <a:gd name="T17" fmla="*/ 57248 h 1357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05"/>
              <a:gd name="T28" fmla="*/ 0 h 135731"/>
              <a:gd name="T29" fmla="*/ 164305 w 164305"/>
              <a:gd name="T30" fmla="*/ 135731 h 1357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05" h="135731">
                <a:moveTo>
                  <a:pt x="32940" y="0"/>
                </a:moveTo>
                <a:cubicBezTo>
                  <a:pt x="18454" y="16272"/>
                  <a:pt x="3968" y="32544"/>
                  <a:pt x="1984" y="45244"/>
                </a:cubicBezTo>
                <a:cubicBezTo>
                  <a:pt x="0" y="57944"/>
                  <a:pt x="7540" y="75803"/>
                  <a:pt x="21034" y="76200"/>
                </a:cubicBezTo>
                <a:cubicBezTo>
                  <a:pt x="34528" y="76597"/>
                  <a:pt x="61912" y="49609"/>
                  <a:pt x="82946" y="47625"/>
                </a:cubicBezTo>
                <a:cubicBezTo>
                  <a:pt x="103980" y="45641"/>
                  <a:pt x="134143" y="53578"/>
                  <a:pt x="147240" y="64294"/>
                </a:cubicBezTo>
                <a:cubicBezTo>
                  <a:pt x="160337" y="75010"/>
                  <a:pt x="164305" y="100013"/>
                  <a:pt x="161527" y="111919"/>
                </a:cubicBezTo>
                <a:cubicBezTo>
                  <a:pt x="158749" y="123825"/>
                  <a:pt x="140890" y="135731"/>
                  <a:pt x="130571" y="135731"/>
                </a:cubicBezTo>
                <a:cubicBezTo>
                  <a:pt x="120252" y="135731"/>
                  <a:pt x="101996" y="123428"/>
                  <a:pt x="99615" y="111919"/>
                </a:cubicBezTo>
                <a:cubicBezTo>
                  <a:pt x="97234" y="100410"/>
                  <a:pt x="106759" y="83542"/>
                  <a:pt x="116284" y="66675"/>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59" name="Freeform 437"/>
          <p:cNvSpPr>
            <a:spLocks/>
          </p:cNvSpPr>
          <p:nvPr/>
        </p:nvSpPr>
        <p:spPr bwMode="auto">
          <a:xfrm>
            <a:off x="3941763" y="2674938"/>
            <a:ext cx="163512" cy="134937"/>
          </a:xfrm>
          <a:custGeom>
            <a:avLst/>
            <a:gdLst>
              <a:gd name="T0" fmla="*/ 29047 w 164305"/>
              <a:gd name="T1" fmla="*/ 0 h 135731"/>
              <a:gd name="T2" fmla="*/ 1749 w 164305"/>
              <a:gd name="T3" fmla="*/ 38846 h 135731"/>
              <a:gd name="T4" fmla="*/ 18547 w 164305"/>
              <a:gd name="T5" fmla="*/ 65426 h 135731"/>
              <a:gd name="T6" fmla="*/ 73142 w 164305"/>
              <a:gd name="T7" fmla="*/ 40893 h 135731"/>
              <a:gd name="T8" fmla="*/ 129835 w 164305"/>
              <a:gd name="T9" fmla="*/ 55204 h 135731"/>
              <a:gd name="T10" fmla="*/ 142433 w 164305"/>
              <a:gd name="T11" fmla="*/ 96096 h 135731"/>
              <a:gd name="T12" fmla="*/ 115139 w 164305"/>
              <a:gd name="T13" fmla="*/ 116541 h 135731"/>
              <a:gd name="T14" fmla="*/ 87841 w 164305"/>
              <a:gd name="T15" fmla="*/ 96096 h 135731"/>
              <a:gd name="T16" fmla="*/ 102540 w 164305"/>
              <a:gd name="T17" fmla="*/ 57248 h 1357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05"/>
              <a:gd name="T28" fmla="*/ 0 h 135731"/>
              <a:gd name="T29" fmla="*/ 164305 w 164305"/>
              <a:gd name="T30" fmla="*/ 135731 h 1357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05" h="135731">
                <a:moveTo>
                  <a:pt x="32940" y="0"/>
                </a:moveTo>
                <a:cubicBezTo>
                  <a:pt x="18454" y="16272"/>
                  <a:pt x="3968" y="32544"/>
                  <a:pt x="1984" y="45244"/>
                </a:cubicBezTo>
                <a:cubicBezTo>
                  <a:pt x="0" y="57944"/>
                  <a:pt x="7540" y="75803"/>
                  <a:pt x="21034" y="76200"/>
                </a:cubicBezTo>
                <a:cubicBezTo>
                  <a:pt x="34528" y="76597"/>
                  <a:pt x="61912" y="49609"/>
                  <a:pt x="82946" y="47625"/>
                </a:cubicBezTo>
                <a:cubicBezTo>
                  <a:pt x="103980" y="45641"/>
                  <a:pt x="134143" y="53578"/>
                  <a:pt x="147240" y="64294"/>
                </a:cubicBezTo>
                <a:cubicBezTo>
                  <a:pt x="160337" y="75010"/>
                  <a:pt x="164305" y="100013"/>
                  <a:pt x="161527" y="111919"/>
                </a:cubicBezTo>
                <a:cubicBezTo>
                  <a:pt x="158749" y="123825"/>
                  <a:pt x="140890" y="135731"/>
                  <a:pt x="130571" y="135731"/>
                </a:cubicBezTo>
                <a:cubicBezTo>
                  <a:pt x="120252" y="135731"/>
                  <a:pt x="101996" y="123428"/>
                  <a:pt x="99615" y="111919"/>
                </a:cubicBezTo>
                <a:cubicBezTo>
                  <a:pt x="97234" y="100410"/>
                  <a:pt x="106759" y="83542"/>
                  <a:pt x="116284" y="66675"/>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60" name="Freeform 439"/>
          <p:cNvSpPr>
            <a:spLocks/>
          </p:cNvSpPr>
          <p:nvPr/>
        </p:nvSpPr>
        <p:spPr bwMode="auto">
          <a:xfrm>
            <a:off x="4281488" y="2674938"/>
            <a:ext cx="165100" cy="134937"/>
          </a:xfrm>
          <a:custGeom>
            <a:avLst/>
            <a:gdLst>
              <a:gd name="T0" fmla="*/ 37344 w 164305"/>
              <a:gd name="T1" fmla="*/ 0 h 135731"/>
              <a:gd name="T2" fmla="*/ 2251 w 164305"/>
              <a:gd name="T3" fmla="*/ 38846 h 135731"/>
              <a:gd name="T4" fmla="*/ 23846 w 164305"/>
              <a:gd name="T5" fmla="*/ 65426 h 135731"/>
              <a:gd name="T6" fmla="*/ 94034 w 164305"/>
              <a:gd name="T7" fmla="*/ 40893 h 135731"/>
              <a:gd name="T8" fmla="*/ 166927 w 164305"/>
              <a:gd name="T9" fmla="*/ 55204 h 135731"/>
              <a:gd name="T10" fmla="*/ 183124 w 164305"/>
              <a:gd name="T11" fmla="*/ 96096 h 135731"/>
              <a:gd name="T12" fmla="*/ 148030 w 164305"/>
              <a:gd name="T13" fmla="*/ 116541 h 135731"/>
              <a:gd name="T14" fmla="*/ 112935 w 164305"/>
              <a:gd name="T15" fmla="*/ 96096 h 135731"/>
              <a:gd name="T16" fmla="*/ 131835 w 164305"/>
              <a:gd name="T17" fmla="*/ 57248 h 1357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05"/>
              <a:gd name="T28" fmla="*/ 0 h 135731"/>
              <a:gd name="T29" fmla="*/ 164305 w 164305"/>
              <a:gd name="T30" fmla="*/ 135731 h 1357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05" h="135731">
                <a:moveTo>
                  <a:pt x="32940" y="0"/>
                </a:moveTo>
                <a:cubicBezTo>
                  <a:pt x="18454" y="16272"/>
                  <a:pt x="3968" y="32544"/>
                  <a:pt x="1984" y="45244"/>
                </a:cubicBezTo>
                <a:cubicBezTo>
                  <a:pt x="0" y="57944"/>
                  <a:pt x="7540" y="75803"/>
                  <a:pt x="21034" y="76200"/>
                </a:cubicBezTo>
                <a:cubicBezTo>
                  <a:pt x="34528" y="76597"/>
                  <a:pt x="61912" y="49609"/>
                  <a:pt x="82946" y="47625"/>
                </a:cubicBezTo>
                <a:cubicBezTo>
                  <a:pt x="103980" y="45641"/>
                  <a:pt x="134143" y="53578"/>
                  <a:pt x="147240" y="64294"/>
                </a:cubicBezTo>
                <a:cubicBezTo>
                  <a:pt x="160337" y="75010"/>
                  <a:pt x="164305" y="100013"/>
                  <a:pt x="161527" y="111919"/>
                </a:cubicBezTo>
                <a:cubicBezTo>
                  <a:pt x="158749" y="123825"/>
                  <a:pt x="140890" y="135731"/>
                  <a:pt x="130571" y="135731"/>
                </a:cubicBezTo>
                <a:cubicBezTo>
                  <a:pt x="120252" y="135731"/>
                  <a:pt x="101996" y="123428"/>
                  <a:pt x="99615" y="111919"/>
                </a:cubicBezTo>
                <a:cubicBezTo>
                  <a:pt x="97234" y="100410"/>
                  <a:pt x="106759" y="83542"/>
                  <a:pt x="116284" y="66675"/>
                </a:cubicBezTo>
              </a:path>
            </a:pathLst>
          </a:custGeom>
          <a:noFill/>
          <a:ln w="28575"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61" name="Freeform 412"/>
          <p:cNvSpPr>
            <a:spLocks/>
          </p:cNvSpPr>
          <p:nvPr/>
        </p:nvSpPr>
        <p:spPr bwMode="auto">
          <a:xfrm>
            <a:off x="3187700" y="2622550"/>
            <a:ext cx="120650" cy="58738"/>
          </a:xfrm>
          <a:custGeom>
            <a:avLst/>
            <a:gdLst>
              <a:gd name="T0" fmla="*/ 7541 w 120650"/>
              <a:gd name="T1" fmla="*/ 30854 h 59928"/>
              <a:gd name="T2" fmla="*/ 40878 w 120650"/>
              <a:gd name="T3" fmla="*/ 2591 h 59928"/>
              <a:gd name="T4" fmla="*/ 93266 w 120650"/>
              <a:gd name="T5" fmla="*/ 15312 h 59928"/>
              <a:gd name="T6" fmla="*/ 119459 w 120650"/>
              <a:gd name="T7" fmla="*/ 32269 h 59928"/>
              <a:gd name="T8" fmla="*/ 86122 w 120650"/>
              <a:gd name="T9" fmla="*/ 30854 h 59928"/>
              <a:gd name="T10" fmla="*/ 7541 w 120650"/>
              <a:gd name="T11" fmla="*/ 30854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62" name="Freeform 413"/>
          <p:cNvSpPr>
            <a:spLocks/>
          </p:cNvSpPr>
          <p:nvPr/>
        </p:nvSpPr>
        <p:spPr bwMode="auto">
          <a:xfrm>
            <a:off x="3278188" y="2686050"/>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63" name="Freeform 414"/>
          <p:cNvSpPr>
            <a:spLocks/>
          </p:cNvSpPr>
          <p:nvPr/>
        </p:nvSpPr>
        <p:spPr bwMode="auto">
          <a:xfrm rot="-1129726">
            <a:off x="3371850" y="2752725"/>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64" name="Freeform 415"/>
          <p:cNvSpPr>
            <a:spLocks/>
          </p:cNvSpPr>
          <p:nvPr/>
        </p:nvSpPr>
        <p:spPr bwMode="auto">
          <a:xfrm rot="-1129726">
            <a:off x="3706813" y="2760663"/>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65" name="Freeform 416"/>
          <p:cNvSpPr>
            <a:spLocks/>
          </p:cNvSpPr>
          <p:nvPr/>
        </p:nvSpPr>
        <p:spPr bwMode="auto">
          <a:xfrm rot="-1129726">
            <a:off x="4052888" y="2757488"/>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66" name="Freeform 418"/>
          <p:cNvSpPr>
            <a:spLocks/>
          </p:cNvSpPr>
          <p:nvPr/>
        </p:nvSpPr>
        <p:spPr bwMode="auto">
          <a:xfrm rot="-1129726">
            <a:off x="3962400" y="2690813"/>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67" name="Freeform 419"/>
          <p:cNvSpPr>
            <a:spLocks/>
          </p:cNvSpPr>
          <p:nvPr/>
        </p:nvSpPr>
        <p:spPr bwMode="auto">
          <a:xfrm rot="-527074">
            <a:off x="3873500" y="2628900"/>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68" name="Freeform 420"/>
          <p:cNvSpPr>
            <a:spLocks/>
          </p:cNvSpPr>
          <p:nvPr/>
        </p:nvSpPr>
        <p:spPr bwMode="auto">
          <a:xfrm rot="-1129726">
            <a:off x="3633788" y="2695575"/>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69" name="Freeform 421"/>
          <p:cNvSpPr>
            <a:spLocks/>
          </p:cNvSpPr>
          <p:nvPr/>
        </p:nvSpPr>
        <p:spPr bwMode="auto">
          <a:xfrm rot="-160364">
            <a:off x="3525838" y="2622550"/>
            <a:ext cx="120650" cy="58738"/>
          </a:xfrm>
          <a:custGeom>
            <a:avLst/>
            <a:gdLst>
              <a:gd name="T0" fmla="*/ 7541 w 120650"/>
              <a:gd name="T1" fmla="*/ 30854 h 59928"/>
              <a:gd name="T2" fmla="*/ 40878 w 120650"/>
              <a:gd name="T3" fmla="*/ 2591 h 59928"/>
              <a:gd name="T4" fmla="*/ 93266 w 120650"/>
              <a:gd name="T5" fmla="*/ 15312 h 59928"/>
              <a:gd name="T6" fmla="*/ 119459 w 120650"/>
              <a:gd name="T7" fmla="*/ 32269 h 59928"/>
              <a:gd name="T8" fmla="*/ 86122 w 120650"/>
              <a:gd name="T9" fmla="*/ 30854 h 59928"/>
              <a:gd name="T10" fmla="*/ 7541 w 120650"/>
              <a:gd name="T11" fmla="*/ 30854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70" name="Freeform 422"/>
          <p:cNvSpPr>
            <a:spLocks/>
          </p:cNvSpPr>
          <p:nvPr/>
        </p:nvSpPr>
        <p:spPr bwMode="auto">
          <a:xfrm rot="-527074">
            <a:off x="4219575" y="2619375"/>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71" name="Freeform 423"/>
          <p:cNvSpPr>
            <a:spLocks/>
          </p:cNvSpPr>
          <p:nvPr/>
        </p:nvSpPr>
        <p:spPr bwMode="auto">
          <a:xfrm rot="-1129726">
            <a:off x="4292600" y="2686050"/>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72" name="Freeform 438"/>
          <p:cNvSpPr>
            <a:spLocks/>
          </p:cNvSpPr>
          <p:nvPr/>
        </p:nvSpPr>
        <p:spPr bwMode="auto">
          <a:xfrm rot="-1129726">
            <a:off x="4392613" y="2757488"/>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73" name="Oval 440"/>
          <p:cNvSpPr>
            <a:spLocks noChangeArrowheads="1"/>
          </p:cNvSpPr>
          <p:nvPr/>
        </p:nvSpPr>
        <p:spPr bwMode="auto">
          <a:xfrm>
            <a:off x="3290888" y="2557463"/>
            <a:ext cx="71437" cy="57150"/>
          </a:xfrm>
          <a:prstGeom prst="ellipse">
            <a:avLst/>
          </a:prstGeom>
          <a:solidFill>
            <a:schemeClr val="accent1"/>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74" name="Oval 445"/>
          <p:cNvSpPr>
            <a:spLocks noChangeArrowheads="1"/>
          </p:cNvSpPr>
          <p:nvPr/>
        </p:nvSpPr>
        <p:spPr bwMode="auto">
          <a:xfrm>
            <a:off x="3633788" y="2557463"/>
            <a:ext cx="71437" cy="57150"/>
          </a:xfrm>
          <a:prstGeom prst="ellipse">
            <a:avLst/>
          </a:prstGeom>
          <a:solidFill>
            <a:schemeClr val="accent1"/>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75" name="Oval 446"/>
          <p:cNvSpPr>
            <a:spLocks noChangeArrowheads="1"/>
          </p:cNvSpPr>
          <p:nvPr/>
        </p:nvSpPr>
        <p:spPr bwMode="auto">
          <a:xfrm>
            <a:off x="3976688" y="2557463"/>
            <a:ext cx="71437" cy="57150"/>
          </a:xfrm>
          <a:prstGeom prst="ellipse">
            <a:avLst/>
          </a:prstGeom>
          <a:solidFill>
            <a:schemeClr val="accent1"/>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76" name="Oval 447"/>
          <p:cNvSpPr>
            <a:spLocks noChangeArrowheads="1"/>
          </p:cNvSpPr>
          <p:nvPr/>
        </p:nvSpPr>
        <p:spPr bwMode="auto">
          <a:xfrm>
            <a:off x="4313238" y="2557463"/>
            <a:ext cx="69850" cy="57150"/>
          </a:xfrm>
          <a:prstGeom prst="ellipse">
            <a:avLst/>
          </a:prstGeom>
          <a:solidFill>
            <a:schemeClr val="accent1"/>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577" name="Freeform 464"/>
          <p:cNvSpPr>
            <a:spLocks/>
          </p:cNvSpPr>
          <p:nvPr/>
        </p:nvSpPr>
        <p:spPr bwMode="auto">
          <a:xfrm>
            <a:off x="1133475" y="3236913"/>
            <a:ext cx="271463" cy="382587"/>
          </a:xfrm>
          <a:custGeom>
            <a:avLst/>
            <a:gdLst>
              <a:gd name="T0" fmla="*/ 21828 w 271462"/>
              <a:gd name="T1" fmla="*/ 0 h 383381"/>
              <a:gd name="T2" fmla="*/ 397 w 271462"/>
              <a:gd name="T3" fmla="*/ 101536 h 383381"/>
              <a:gd name="T4" fmla="*/ 19447 w 271462"/>
              <a:gd name="T5" fmla="*/ 173741 h 383381"/>
              <a:gd name="T6" fmla="*/ 71835 w 271462"/>
              <a:gd name="T7" fmla="*/ 241433 h 383381"/>
              <a:gd name="T8" fmla="*/ 174254 w 271462"/>
              <a:gd name="T9" fmla="*/ 311380 h 383381"/>
              <a:gd name="T10" fmla="*/ 252836 w 271462"/>
              <a:gd name="T11" fmla="*/ 361021 h 383381"/>
              <a:gd name="T12" fmla="*/ 269504 w 271462"/>
              <a:gd name="T13" fmla="*/ 324920 h 383381"/>
              <a:gd name="T14" fmla="*/ 240929 w 271462"/>
              <a:gd name="T15" fmla="*/ 279793 h 383381"/>
              <a:gd name="T16" fmla="*/ 186161 w 271462"/>
              <a:gd name="T17" fmla="*/ 263998 h 383381"/>
              <a:gd name="T18" fmla="*/ 117078 w 271462"/>
              <a:gd name="T19" fmla="*/ 225642 h 383381"/>
              <a:gd name="T20" fmla="*/ 74216 w 271462"/>
              <a:gd name="T21" fmla="*/ 166972 h 383381"/>
              <a:gd name="T22" fmla="*/ 31353 w 271462"/>
              <a:gd name="T23" fmla="*/ 101536 h 383381"/>
              <a:gd name="T24" fmla="*/ 21828 w 271462"/>
              <a:gd name="T25" fmla="*/ 0 h 3833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462"/>
              <a:gd name="T40" fmla="*/ 0 h 383381"/>
              <a:gd name="T41" fmla="*/ 271462 w 271462"/>
              <a:gd name="T42" fmla="*/ 383381 h 3833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462" h="383381">
                <a:moveTo>
                  <a:pt x="21828" y="0"/>
                </a:moveTo>
                <a:cubicBezTo>
                  <a:pt x="16669" y="0"/>
                  <a:pt x="794" y="76597"/>
                  <a:pt x="397" y="107156"/>
                </a:cubicBezTo>
                <a:cubicBezTo>
                  <a:pt x="0" y="137715"/>
                  <a:pt x="7541" y="158750"/>
                  <a:pt x="19447" y="183356"/>
                </a:cubicBezTo>
                <a:cubicBezTo>
                  <a:pt x="31353" y="207962"/>
                  <a:pt x="46038" y="230585"/>
                  <a:pt x="71835" y="254794"/>
                </a:cubicBezTo>
                <a:cubicBezTo>
                  <a:pt x="97632" y="279003"/>
                  <a:pt x="144066" y="307578"/>
                  <a:pt x="174228" y="328612"/>
                </a:cubicBezTo>
                <a:cubicBezTo>
                  <a:pt x="204390" y="349646"/>
                  <a:pt x="236935" y="378619"/>
                  <a:pt x="252810" y="381000"/>
                </a:cubicBezTo>
                <a:cubicBezTo>
                  <a:pt x="268685" y="383381"/>
                  <a:pt x="271462" y="357187"/>
                  <a:pt x="269478" y="342900"/>
                </a:cubicBezTo>
                <a:cubicBezTo>
                  <a:pt x="267494" y="328613"/>
                  <a:pt x="254793" y="305991"/>
                  <a:pt x="240903" y="295275"/>
                </a:cubicBezTo>
                <a:cubicBezTo>
                  <a:pt x="227013" y="284559"/>
                  <a:pt x="206772" y="288131"/>
                  <a:pt x="186135" y="278606"/>
                </a:cubicBezTo>
                <a:cubicBezTo>
                  <a:pt x="165498" y="269081"/>
                  <a:pt x="135731" y="255191"/>
                  <a:pt x="117078" y="238125"/>
                </a:cubicBezTo>
                <a:cubicBezTo>
                  <a:pt x="98425" y="221059"/>
                  <a:pt x="88504" y="198040"/>
                  <a:pt x="74216" y="176212"/>
                </a:cubicBezTo>
                <a:cubicBezTo>
                  <a:pt x="59929" y="154384"/>
                  <a:pt x="37703" y="131365"/>
                  <a:pt x="31353" y="107156"/>
                </a:cubicBezTo>
                <a:cubicBezTo>
                  <a:pt x="25003" y="82947"/>
                  <a:pt x="26987" y="0"/>
                  <a:pt x="21828" y="0"/>
                </a:cubicBezTo>
                <a:close/>
              </a:path>
            </a:pathLst>
          </a:custGeom>
          <a:noFill/>
          <a:ln w="19050" cap="flat" cmpd="sng" algn="ctr">
            <a:solidFill>
              <a:schemeClr val="tx1"/>
            </a:solid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78" name="Freeform 465"/>
          <p:cNvSpPr>
            <a:spLocks/>
          </p:cNvSpPr>
          <p:nvPr/>
        </p:nvSpPr>
        <p:spPr bwMode="auto">
          <a:xfrm>
            <a:off x="1519238" y="3236913"/>
            <a:ext cx="271462" cy="382587"/>
          </a:xfrm>
          <a:custGeom>
            <a:avLst/>
            <a:gdLst>
              <a:gd name="T0" fmla="*/ 21828 w 271462"/>
              <a:gd name="T1" fmla="*/ 0 h 383381"/>
              <a:gd name="T2" fmla="*/ 397 w 271462"/>
              <a:gd name="T3" fmla="*/ 101536 h 383381"/>
              <a:gd name="T4" fmla="*/ 19447 w 271462"/>
              <a:gd name="T5" fmla="*/ 173741 h 383381"/>
              <a:gd name="T6" fmla="*/ 71835 w 271462"/>
              <a:gd name="T7" fmla="*/ 241433 h 383381"/>
              <a:gd name="T8" fmla="*/ 174228 w 271462"/>
              <a:gd name="T9" fmla="*/ 311380 h 383381"/>
              <a:gd name="T10" fmla="*/ 252810 w 271462"/>
              <a:gd name="T11" fmla="*/ 361021 h 383381"/>
              <a:gd name="T12" fmla="*/ 269478 w 271462"/>
              <a:gd name="T13" fmla="*/ 324920 h 383381"/>
              <a:gd name="T14" fmla="*/ 240903 w 271462"/>
              <a:gd name="T15" fmla="*/ 279793 h 383381"/>
              <a:gd name="T16" fmla="*/ 186135 w 271462"/>
              <a:gd name="T17" fmla="*/ 263998 h 383381"/>
              <a:gd name="T18" fmla="*/ 117078 w 271462"/>
              <a:gd name="T19" fmla="*/ 225642 h 383381"/>
              <a:gd name="T20" fmla="*/ 74216 w 271462"/>
              <a:gd name="T21" fmla="*/ 166972 h 383381"/>
              <a:gd name="T22" fmla="*/ 31353 w 271462"/>
              <a:gd name="T23" fmla="*/ 101536 h 383381"/>
              <a:gd name="T24" fmla="*/ 21828 w 271462"/>
              <a:gd name="T25" fmla="*/ 0 h 3833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462"/>
              <a:gd name="T40" fmla="*/ 0 h 383381"/>
              <a:gd name="T41" fmla="*/ 271462 w 271462"/>
              <a:gd name="T42" fmla="*/ 383381 h 3833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462" h="383381">
                <a:moveTo>
                  <a:pt x="21828" y="0"/>
                </a:moveTo>
                <a:cubicBezTo>
                  <a:pt x="16669" y="0"/>
                  <a:pt x="794" y="76597"/>
                  <a:pt x="397" y="107156"/>
                </a:cubicBezTo>
                <a:cubicBezTo>
                  <a:pt x="0" y="137715"/>
                  <a:pt x="7541" y="158750"/>
                  <a:pt x="19447" y="183356"/>
                </a:cubicBezTo>
                <a:cubicBezTo>
                  <a:pt x="31353" y="207962"/>
                  <a:pt x="46038" y="230585"/>
                  <a:pt x="71835" y="254794"/>
                </a:cubicBezTo>
                <a:cubicBezTo>
                  <a:pt x="97632" y="279003"/>
                  <a:pt x="144066" y="307578"/>
                  <a:pt x="174228" y="328612"/>
                </a:cubicBezTo>
                <a:cubicBezTo>
                  <a:pt x="204390" y="349646"/>
                  <a:pt x="236935" y="378619"/>
                  <a:pt x="252810" y="381000"/>
                </a:cubicBezTo>
                <a:cubicBezTo>
                  <a:pt x="268685" y="383381"/>
                  <a:pt x="271462" y="357187"/>
                  <a:pt x="269478" y="342900"/>
                </a:cubicBezTo>
                <a:cubicBezTo>
                  <a:pt x="267494" y="328613"/>
                  <a:pt x="254793" y="305991"/>
                  <a:pt x="240903" y="295275"/>
                </a:cubicBezTo>
                <a:cubicBezTo>
                  <a:pt x="227013" y="284559"/>
                  <a:pt x="206772" y="288131"/>
                  <a:pt x="186135" y="278606"/>
                </a:cubicBezTo>
                <a:cubicBezTo>
                  <a:pt x="165498" y="269081"/>
                  <a:pt x="135731" y="255191"/>
                  <a:pt x="117078" y="238125"/>
                </a:cubicBezTo>
                <a:cubicBezTo>
                  <a:pt x="98425" y="221059"/>
                  <a:pt x="88504" y="198040"/>
                  <a:pt x="74216" y="176212"/>
                </a:cubicBezTo>
                <a:cubicBezTo>
                  <a:pt x="59929" y="154384"/>
                  <a:pt x="37703" y="131365"/>
                  <a:pt x="31353" y="107156"/>
                </a:cubicBezTo>
                <a:cubicBezTo>
                  <a:pt x="25003" y="82947"/>
                  <a:pt x="26987" y="0"/>
                  <a:pt x="21828" y="0"/>
                </a:cubicBezTo>
                <a:close/>
              </a:path>
            </a:pathLst>
          </a:custGeom>
          <a:noFill/>
          <a:ln w="19050" cap="flat" cmpd="sng" algn="ctr">
            <a:solidFill>
              <a:schemeClr val="tx1"/>
            </a:solid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79" name="Freeform 466"/>
          <p:cNvSpPr>
            <a:spLocks/>
          </p:cNvSpPr>
          <p:nvPr/>
        </p:nvSpPr>
        <p:spPr bwMode="auto">
          <a:xfrm>
            <a:off x="1878013" y="3236913"/>
            <a:ext cx="271462" cy="382587"/>
          </a:xfrm>
          <a:custGeom>
            <a:avLst/>
            <a:gdLst>
              <a:gd name="T0" fmla="*/ 21828 w 271462"/>
              <a:gd name="T1" fmla="*/ 0 h 383381"/>
              <a:gd name="T2" fmla="*/ 397 w 271462"/>
              <a:gd name="T3" fmla="*/ 101536 h 383381"/>
              <a:gd name="T4" fmla="*/ 19447 w 271462"/>
              <a:gd name="T5" fmla="*/ 173741 h 383381"/>
              <a:gd name="T6" fmla="*/ 71835 w 271462"/>
              <a:gd name="T7" fmla="*/ 241433 h 383381"/>
              <a:gd name="T8" fmla="*/ 174228 w 271462"/>
              <a:gd name="T9" fmla="*/ 311380 h 383381"/>
              <a:gd name="T10" fmla="*/ 252810 w 271462"/>
              <a:gd name="T11" fmla="*/ 361021 h 383381"/>
              <a:gd name="T12" fmla="*/ 269478 w 271462"/>
              <a:gd name="T13" fmla="*/ 324920 h 383381"/>
              <a:gd name="T14" fmla="*/ 240903 w 271462"/>
              <a:gd name="T15" fmla="*/ 279793 h 383381"/>
              <a:gd name="T16" fmla="*/ 186135 w 271462"/>
              <a:gd name="T17" fmla="*/ 263998 h 383381"/>
              <a:gd name="T18" fmla="*/ 117078 w 271462"/>
              <a:gd name="T19" fmla="*/ 225642 h 383381"/>
              <a:gd name="T20" fmla="*/ 74216 w 271462"/>
              <a:gd name="T21" fmla="*/ 166972 h 383381"/>
              <a:gd name="T22" fmla="*/ 31353 w 271462"/>
              <a:gd name="T23" fmla="*/ 101536 h 383381"/>
              <a:gd name="T24" fmla="*/ 21828 w 271462"/>
              <a:gd name="T25" fmla="*/ 0 h 3833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462"/>
              <a:gd name="T40" fmla="*/ 0 h 383381"/>
              <a:gd name="T41" fmla="*/ 271462 w 271462"/>
              <a:gd name="T42" fmla="*/ 383381 h 3833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462" h="383381">
                <a:moveTo>
                  <a:pt x="21828" y="0"/>
                </a:moveTo>
                <a:cubicBezTo>
                  <a:pt x="16669" y="0"/>
                  <a:pt x="794" y="76597"/>
                  <a:pt x="397" y="107156"/>
                </a:cubicBezTo>
                <a:cubicBezTo>
                  <a:pt x="0" y="137715"/>
                  <a:pt x="7541" y="158750"/>
                  <a:pt x="19447" y="183356"/>
                </a:cubicBezTo>
                <a:cubicBezTo>
                  <a:pt x="31353" y="207962"/>
                  <a:pt x="46038" y="230585"/>
                  <a:pt x="71835" y="254794"/>
                </a:cubicBezTo>
                <a:cubicBezTo>
                  <a:pt x="97632" y="279003"/>
                  <a:pt x="144066" y="307578"/>
                  <a:pt x="174228" y="328612"/>
                </a:cubicBezTo>
                <a:cubicBezTo>
                  <a:pt x="204390" y="349646"/>
                  <a:pt x="236935" y="378619"/>
                  <a:pt x="252810" y="381000"/>
                </a:cubicBezTo>
                <a:cubicBezTo>
                  <a:pt x="268685" y="383381"/>
                  <a:pt x="271462" y="357187"/>
                  <a:pt x="269478" y="342900"/>
                </a:cubicBezTo>
                <a:cubicBezTo>
                  <a:pt x="267494" y="328613"/>
                  <a:pt x="254793" y="305991"/>
                  <a:pt x="240903" y="295275"/>
                </a:cubicBezTo>
                <a:cubicBezTo>
                  <a:pt x="227013" y="284559"/>
                  <a:pt x="206772" y="288131"/>
                  <a:pt x="186135" y="278606"/>
                </a:cubicBezTo>
                <a:cubicBezTo>
                  <a:pt x="165498" y="269081"/>
                  <a:pt x="135731" y="255191"/>
                  <a:pt x="117078" y="238125"/>
                </a:cubicBezTo>
                <a:cubicBezTo>
                  <a:pt x="98425" y="221059"/>
                  <a:pt x="88504" y="198040"/>
                  <a:pt x="74216" y="176212"/>
                </a:cubicBezTo>
                <a:cubicBezTo>
                  <a:pt x="59929" y="154384"/>
                  <a:pt x="37703" y="131365"/>
                  <a:pt x="31353" y="107156"/>
                </a:cubicBezTo>
                <a:cubicBezTo>
                  <a:pt x="25003" y="82947"/>
                  <a:pt x="26987" y="0"/>
                  <a:pt x="21828" y="0"/>
                </a:cubicBezTo>
                <a:close/>
              </a:path>
            </a:pathLst>
          </a:custGeom>
          <a:noFill/>
          <a:ln w="19050" cap="flat" cmpd="sng" algn="ctr">
            <a:solidFill>
              <a:schemeClr val="tx1"/>
            </a:solid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80" name="Freeform 467"/>
          <p:cNvSpPr>
            <a:spLocks/>
          </p:cNvSpPr>
          <p:nvPr/>
        </p:nvSpPr>
        <p:spPr bwMode="auto">
          <a:xfrm>
            <a:off x="2244725" y="3236913"/>
            <a:ext cx="271463" cy="382587"/>
          </a:xfrm>
          <a:custGeom>
            <a:avLst/>
            <a:gdLst>
              <a:gd name="T0" fmla="*/ 21828 w 271462"/>
              <a:gd name="T1" fmla="*/ 0 h 383381"/>
              <a:gd name="T2" fmla="*/ 397 w 271462"/>
              <a:gd name="T3" fmla="*/ 101536 h 383381"/>
              <a:gd name="T4" fmla="*/ 19447 w 271462"/>
              <a:gd name="T5" fmla="*/ 173741 h 383381"/>
              <a:gd name="T6" fmla="*/ 71835 w 271462"/>
              <a:gd name="T7" fmla="*/ 241433 h 383381"/>
              <a:gd name="T8" fmla="*/ 174254 w 271462"/>
              <a:gd name="T9" fmla="*/ 311380 h 383381"/>
              <a:gd name="T10" fmla="*/ 252836 w 271462"/>
              <a:gd name="T11" fmla="*/ 361021 h 383381"/>
              <a:gd name="T12" fmla="*/ 269504 w 271462"/>
              <a:gd name="T13" fmla="*/ 324920 h 383381"/>
              <a:gd name="T14" fmla="*/ 240929 w 271462"/>
              <a:gd name="T15" fmla="*/ 279793 h 383381"/>
              <a:gd name="T16" fmla="*/ 186161 w 271462"/>
              <a:gd name="T17" fmla="*/ 263998 h 383381"/>
              <a:gd name="T18" fmla="*/ 117078 w 271462"/>
              <a:gd name="T19" fmla="*/ 225642 h 383381"/>
              <a:gd name="T20" fmla="*/ 74216 w 271462"/>
              <a:gd name="T21" fmla="*/ 166972 h 383381"/>
              <a:gd name="T22" fmla="*/ 31353 w 271462"/>
              <a:gd name="T23" fmla="*/ 101536 h 383381"/>
              <a:gd name="T24" fmla="*/ 21828 w 271462"/>
              <a:gd name="T25" fmla="*/ 0 h 3833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1462"/>
              <a:gd name="T40" fmla="*/ 0 h 383381"/>
              <a:gd name="T41" fmla="*/ 271462 w 271462"/>
              <a:gd name="T42" fmla="*/ 383381 h 3833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1462" h="383381">
                <a:moveTo>
                  <a:pt x="21828" y="0"/>
                </a:moveTo>
                <a:cubicBezTo>
                  <a:pt x="16669" y="0"/>
                  <a:pt x="794" y="76597"/>
                  <a:pt x="397" y="107156"/>
                </a:cubicBezTo>
                <a:cubicBezTo>
                  <a:pt x="0" y="137715"/>
                  <a:pt x="7541" y="158750"/>
                  <a:pt x="19447" y="183356"/>
                </a:cubicBezTo>
                <a:cubicBezTo>
                  <a:pt x="31353" y="207962"/>
                  <a:pt x="46038" y="230585"/>
                  <a:pt x="71835" y="254794"/>
                </a:cubicBezTo>
                <a:cubicBezTo>
                  <a:pt x="97632" y="279003"/>
                  <a:pt x="144066" y="307578"/>
                  <a:pt x="174228" y="328612"/>
                </a:cubicBezTo>
                <a:cubicBezTo>
                  <a:pt x="204390" y="349646"/>
                  <a:pt x="236935" y="378619"/>
                  <a:pt x="252810" y="381000"/>
                </a:cubicBezTo>
                <a:cubicBezTo>
                  <a:pt x="268685" y="383381"/>
                  <a:pt x="271462" y="357187"/>
                  <a:pt x="269478" y="342900"/>
                </a:cubicBezTo>
                <a:cubicBezTo>
                  <a:pt x="267494" y="328613"/>
                  <a:pt x="254793" y="305991"/>
                  <a:pt x="240903" y="295275"/>
                </a:cubicBezTo>
                <a:cubicBezTo>
                  <a:pt x="227013" y="284559"/>
                  <a:pt x="206772" y="288131"/>
                  <a:pt x="186135" y="278606"/>
                </a:cubicBezTo>
                <a:cubicBezTo>
                  <a:pt x="165498" y="269081"/>
                  <a:pt x="135731" y="255191"/>
                  <a:pt x="117078" y="238125"/>
                </a:cubicBezTo>
                <a:cubicBezTo>
                  <a:pt x="98425" y="221059"/>
                  <a:pt x="88504" y="198040"/>
                  <a:pt x="74216" y="176212"/>
                </a:cubicBezTo>
                <a:cubicBezTo>
                  <a:pt x="59929" y="154384"/>
                  <a:pt x="37703" y="131365"/>
                  <a:pt x="31353" y="107156"/>
                </a:cubicBezTo>
                <a:cubicBezTo>
                  <a:pt x="25003" y="82947"/>
                  <a:pt x="26987" y="0"/>
                  <a:pt x="21828" y="0"/>
                </a:cubicBezTo>
                <a:close/>
              </a:path>
            </a:pathLst>
          </a:custGeom>
          <a:noFill/>
          <a:ln w="19050" cap="flat" cmpd="sng" algn="ctr">
            <a:solidFill>
              <a:schemeClr val="tx1"/>
            </a:solid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581" name="Freeform 468"/>
          <p:cNvSpPr>
            <a:spLocks/>
          </p:cNvSpPr>
          <p:nvPr/>
        </p:nvSpPr>
        <p:spPr bwMode="auto">
          <a:xfrm>
            <a:off x="1277938" y="3228975"/>
            <a:ext cx="171450" cy="180975"/>
          </a:xfrm>
          <a:custGeom>
            <a:avLst/>
            <a:gdLst>
              <a:gd name="T0" fmla="*/ 142722 w 170259"/>
              <a:gd name="T1" fmla="*/ 0 h 180578"/>
              <a:gd name="T2" fmla="*/ 134156 w 170259"/>
              <a:gd name="T3" fmla="*/ 80678 h 180578"/>
              <a:gd name="T4" fmla="*/ 194101 w 170259"/>
              <a:gd name="T5" fmla="*/ 113453 h 180578"/>
              <a:gd name="T6" fmla="*/ 194101 w 170259"/>
              <a:gd name="T7" fmla="*/ 138666 h 180578"/>
              <a:gd name="T8" fmla="*/ 137011 w 170259"/>
              <a:gd name="T9" fmla="*/ 189088 h 180578"/>
              <a:gd name="T10" fmla="*/ 68509 w 170259"/>
              <a:gd name="T11" fmla="*/ 126060 h 180578"/>
              <a:gd name="T12" fmla="*/ 22835 w 170259"/>
              <a:gd name="T13" fmla="*/ 88241 h 180578"/>
              <a:gd name="T14" fmla="*/ 54234 w 170259"/>
              <a:gd name="T15" fmla="*/ 55466 h 180578"/>
              <a:gd name="T16" fmla="*/ 0 w 170259"/>
              <a:gd name="T17" fmla="*/ 5047 h 1805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259"/>
              <a:gd name="T28" fmla="*/ 0 h 180578"/>
              <a:gd name="T29" fmla="*/ 170259 w 170259"/>
              <a:gd name="T30" fmla="*/ 180578 h 1805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259" h="180578">
                <a:moveTo>
                  <a:pt x="119063" y="0"/>
                </a:moveTo>
                <a:cubicBezTo>
                  <a:pt x="111919" y="29170"/>
                  <a:pt x="104775" y="58341"/>
                  <a:pt x="111919" y="76200"/>
                </a:cubicBezTo>
                <a:cubicBezTo>
                  <a:pt x="119063" y="94059"/>
                  <a:pt x="153591" y="98028"/>
                  <a:pt x="161925" y="107156"/>
                </a:cubicBezTo>
                <a:cubicBezTo>
                  <a:pt x="170259" y="116284"/>
                  <a:pt x="169862" y="119063"/>
                  <a:pt x="161925" y="130969"/>
                </a:cubicBezTo>
                <a:cubicBezTo>
                  <a:pt x="153988" y="142875"/>
                  <a:pt x="131763" y="180578"/>
                  <a:pt x="114300" y="178594"/>
                </a:cubicBezTo>
                <a:cubicBezTo>
                  <a:pt x="96838" y="176610"/>
                  <a:pt x="73025" y="134938"/>
                  <a:pt x="57150" y="119063"/>
                </a:cubicBezTo>
                <a:cubicBezTo>
                  <a:pt x="41275" y="103188"/>
                  <a:pt x="21034" y="94457"/>
                  <a:pt x="19050" y="83344"/>
                </a:cubicBezTo>
                <a:cubicBezTo>
                  <a:pt x="17066" y="72232"/>
                  <a:pt x="48419" y="65485"/>
                  <a:pt x="45244" y="52388"/>
                </a:cubicBezTo>
                <a:cubicBezTo>
                  <a:pt x="42069" y="39291"/>
                  <a:pt x="21034" y="22027"/>
                  <a:pt x="0" y="4763"/>
                </a:cubicBezTo>
              </a:path>
            </a:pathLst>
          </a:custGeom>
          <a:noFill/>
          <a:ln w="19050"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82" name="Freeform 469"/>
          <p:cNvSpPr>
            <a:spLocks/>
          </p:cNvSpPr>
          <p:nvPr/>
        </p:nvSpPr>
        <p:spPr bwMode="auto">
          <a:xfrm>
            <a:off x="1658938" y="3228975"/>
            <a:ext cx="171450" cy="180975"/>
          </a:xfrm>
          <a:custGeom>
            <a:avLst/>
            <a:gdLst>
              <a:gd name="T0" fmla="*/ 142722 w 170259"/>
              <a:gd name="T1" fmla="*/ 0 h 180578"/>
              <a:gd name="T2" fmla="*/ 134156 w 170259"/>
              <a:gd name="T3" fmla="*/ 80678 h 180578"/>
              <a:gd name="T4" fmla="*/ 194101 w 170259"/>
              <a:gd name="T5" fmla="*/ 113453 h 180578"/>
              <a:gd name="T6" fmla="*/ 194101 w 170259"/>
              <a:gd name="T7" fmla="*/ 138666 h 180578"/>
              <a:gd name="T8" fmla="*/ 137011 w 170259"/>
              <a:gd name="T9" fmla="*/ 189088 h 180578"/>
              <a:gd name="T10" fmla="*/ 68509 w 170259"/>
              <a:gd name="T11" fmla="*/ 126060 h 180578"/>
              <a:gd name="T12" fmla="*/ 22835 w 170259"/>
              <a:gd name="T13" fmla="*/ 88241 h 180578"/>
              <a:gd name="T14" fmla="*/ 54234 w 170259"/>
              <a:gd name="T15" fmla="*/ 55466 h 180578"/>
              <a:gd name="T16" fmla="*/ 0 w 170259"/>
              <a:gd name="T17" fmla="*/ 5047 h 1805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259"/>
              <a:gd name="T28" fmla="*/ 0 h 180578"/>
              <a:gd name="T29" fmla="*/ 170259 w 170259"/>
              <a:gd name="T30" fmla="*/ 180578 h 1805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259" h="180578">
                <a:moveTo>
                  <a:pt x="119063" y="0"/>
                </a:moveTo>
                <a:cubicBezTo>
                  <a:pt x="111919" y="29170"/>
                  <a:pt x="104775" y="58341"/>
                  <a:pt x="111919" y="76200"/>
                </a:cubicBezTo>
                <a:cubicBezTo>
                  <a:pt x="119063" y="94059"/>
                  <a:pt x="153591" y="98028"/>
                  <a:pt x="161925" y="107156"/>
                </a:cubicBezTo>
                <a:cubicBezTo>
                  <a:pt x="170259" y="116284"/>
                  <a:pt x="169862" y="119063"/>
                  <a:pt x="161925" y="130969"/>
                </a:cubicBezTo>
                <a:cubicBezTo>
                  <a:pt x="153988" y="142875"/>
                  <a:pt x="131763" y="180578"/>
                  <a:pt x="114300" y="178594"/>
                </a:cubicBezTo>
                <a:cubicBezTo>
                  <a:pt x="96838" y="176610"/>
                  <a:pt x="73025" y="134938"/>
                  <a:pt x="57150" y="119063"/>
                </a:cubicBezTo>
                <a:cubicBezTo>
                  <a:pt x="41275" y="103188"/>
                  <a:pt x="21034" y="94457"/>
                  <a:pt x="19050" y="83344"/>
                </a:cubicBezTo>
                <a:cubicBezTo>
                  <a:pt x="17066" y="72232"/>
                  <a:pt x="48419" y="65485"/>
                  <a:pt x="45244" y="52388"/>
                </a:cubicBezTo>
                <a:cubicBezTo>
                  <a:pt x="42069" y="39291"/>
                  <a:pt x="21034" y="22027"/>
                  <a:pt x="0" y="4763"/>
                </a:cubicBezTo>
              </a:path>
            </a:pathLst>
          </a:custGeom>
          <a:noFill/>
          <a:ln w="19050"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83" name="Freeform 470"/>
          <p:cNvSpPr>
            <a:spLocks/>
          </p:cNvSpPr>
          <p:nvPr/>
        </p:nvSpPr>
        <p:spPr bwMode="auto">
          <a:xfrm>
            <a:off x="2020888" y="3228975"/>
            <a:ext cx="171450" cy="180975"/>
          </a:xfrm>
          <a:custGeom>
            <a:avLst/>
            <a:gdLst>
              <a:gd name="T0" fmla="*/ 142722 w 170259"/>
              <a:gd name="T1" fmla="*/ 0 h 180578"/>
              <a:gd name="T2" fmla="*/ 134156 w 170259"/>
              <a:gd name="T3" fmla="*/ 80678 h 180578"/>
              <a:gd name="T4" fmla="*/ 194101 w 170259"/>
              <a:gd name="T5" fmla="*/ 113453 h 180578"/>
              <a:gd name="T6" fmla="*/ 194101 w 170259"/>
              <a:gd name="T7" fmla="*/ 138666 h 180578"/>
              <a:gd name="T8" fmla="*/ 137011 w 170259"/>
              <a:gd name="T9" fmla="*/ 189088 h 180578"/>
              <a:gd name="T10" fmla="*/ 68509 w 170259"/>
              <a:gd name="T11" fmla="*/ 126060 h 180578"/>
              <a:gd name="T12" fmla="*/ 22835 w 170259"/>
              <a:gd name="T13" fmla="*/ 88241 h 180578"/>
              <a:gd name="T14" fmla="*/ 54234 w 170259"/>
              <a:gd name="T15" fmla="*/ 55466 h 180578"/>
              <a:gd name="T16" fmla="*/ 0 w 170259"/>
              <a:gd name="T17" fmla="*/ 5047 h 1805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259"/>
              <a:gd name="T28" fmla="*/ 0 h 180578"/>
              <a:gd name="T29" fmla="*/ 170259 w 170259"/>
              <a:gd name="T30" fmla="*/ 180578 h 1805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259" h="180578">
                <a:moveTo>
                  <a:pt x="119063" y="0"/>
                </a:moveTo>
                <a:cubicBezTo>
                  <a:pt x="111919" y="29170"/>
                  <a:pt x="104775" y="58341"/>
                  <a:pt x="111919" y="76200"/>
                </a:cubicBezTo>
                <a:cubicBezTo>
                  <a:pt x="119063" y="94059"/>
                  <a:pt x="153591" y="98028"/>
                  <a:pt x="161925" y="107156"/>
                </a:cubicBezTo>
                <a:cubicBezTo>
                  <a:pt x="170259" y="116284"/>
                  <a:pt x="169862" y="119063"/>
                  <a:pt x="161925" y="130969"/>
                </a:cubicBezTo>
                <a:cubicBezTo>
                  <a:pt x="153988" y="142875"/>
                  <a:pt x="131763" y="180578"/>
                  <a:pt x="114300" y="178594"/>
                </a:cubicBezTo>
                <a:cubicBezTo>
                  <a:pt x="96838" y="176610"/>
                  <a:pt x="73025" y="134938"/>
                  <a:pt x="57150" y="119063"/>
                </a:cubicBezTo>
                <a:cubicBezTo>
                  <a:pt x="41275" y="103188"/>
                  <a:pt x="21034" y="94457"/>
                  <a:pt x="19050" y="83344"/>
                </a:cubicBezTo>
                <a:cubicBezTo>
                  <a:pt x="17066" y="72232"/>
                  <a:pt x="48419" y="65485"/>
                  <a:pt x="45244" y="52388"/>
                </a:cubicBezTo>
                <a:cubicBezTo>
                  <a:pt x="42069" y="39291"/>
                  <a:pt x="21034" y="22027"/>
                  <a:pt x="0" y="4763"/>
                </a:cubicBezTo>
              </a:path>
            </a:pathLst>
          </a:custGeom>
          <a:noFill/>
          <a:ln w="19050"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sp>
        <p:nvSpPr>
          <p:cNvPr id="92584" name="Freeform 471"/>
          <p:cNvSpPr>
            <a:spLocks/>
          </p:cNvSpPr>
          <p:nvPr/>
        </p:nvSpPr>
        <p:spPr bwMode="auto">
          <a:xfrm>
            <a:off x="2386013" y="3228975"/>
            <a:ext cx="169862" cy="180975"/>
          </a:xfrm>
          <a:custGeom>
            <a:avLst/>
            <a:gdLst>
              <a:gd name="T0" fmla="*/ 112051 w 170259"/>
              <a:gd name="T1" fmla="*/ 0 h 180578"/>
              <a:gd name="T2" fmla="*/ 105328 w 170259"/>
              <a:gd name="T3" fmla="*/ 80678 h 180578"/>
              <a:gd name="T4" fmla="*/ 152388 w 170259"/>
              <a:gd name="T5" fmla="*/ 113453 h 180578"/>
              <a:gd name="T6" fmla="*/ 152388 w 170259"/>
              <a:gd name="T7" fmla="*/ 138666 h 180578"/>
              <a:gd name="T8" fmla="*/ 107568 w 170259"/>
              <a:gd name="T9" fmla="*/ 189088 h 180578"/>
              <a:gd name="T10" fmla="*/ 53785 w 170259"/>
              <a:gd name="T11" fmla="*/ 126060 h 180578"/>
              <a:gd name="T12" fmla="*/ 17930 w 170259"/>
              <a:gd name="T13" fmla="*/ 88241 h 180578"/>
              <a:gd name="T14" fmla="*/ 42579 w 170259"/>
              <a:gd name="T15" fmla="*/ 55466 h 180578"/>
              <a:gd name="T16" fmla="*/ 0 w 170259"/>
              <a:gd name="T17" fmla="*/ 5047 h 1805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259"/>
              <a:gd name="T28" fmla="*/ 0 h 180578"/>
              <a:gd name="T29" fmla="*/ 170259 w 170259"/>
              <a:gd name="T30" fmla="*/ 180578 h 1805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259" h="180578">
                <a:moveTo>
                  <a:pt x="119063" y="0"/>
                </a:moveTo>
                <a:cubicBezTo>
                  <a:pt x="111919" y="29170"/>
                  <a:pt x="104775" y="58341"/>
                  <a:pt x="111919" y="76200"/>
                </a:cubicBezTo>
                <a:cubicBezTo>
                  <a:pt x="119063" y="94059"/>
                  <a:pt x="153591" y="98028"/>
                  <a:pt x="161925" y="107156"/>
                </a:cubicBezTo>
                <a:cubicBezTo>
                  <a:pt x="170259" y="116284"/>
                  <a:pt x="169862" y="119063"/>
                  <a:pt x="161925" y="130969"/>
                </a:cubicBezTo>
                <a:cubicBezTo>
                  <a:pt x="153988" y="142875"/>
                  <a:pt x="131763" y="180578"/>
                  <a:pt x="114300" y="178594"/>
                </a:cubicBezTo>
                <a:cubicBezTo>
                  <a:pt x="96838" y="176610"/>
                  <a:pt x="73025" y="134938"/>
                  <a:pt x="57150" y="119063"/>
                </a:cubicBezTo>
                <a:cubicBezTo>
                  <a:pt x="41275" y="103188"/>
                  <a:pt x="21034" y="94457"/>
                  <a:pt x="19050" y="83344"/>
                </a:cubicBezTo>
                <a:cubicBezTo>
                  <a:pt x="17066" y="72232"/>
                  <a:pt x="48419" y="65485"/>
                  <a:pt x="45244" y="52388"/>
                </a:cubicBezTo>
                <a:cubicBezTo>
                  <a:pt x="42069" y="39291"/>
                  <a:pt x="21034" y="22027"/>
                  <a:pt x="0" y="4763"/>
                </a:cubicBezTo>
              </a:path>
            </a:pathLst>
          </a:custGeom>
          <a:noFill/>
          <a:ln w="19050" cap="flat" cmpd="sng" algn="ctr">
            <a:solidFill>
              <a:schemeClr val="tx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graphicFrame>
        <p:nvGraphicFramePr>
          <p:cNvPr id="392" name="Table 391"/>
          <p:cNvGraphicFramePr>
            <a:graphicFrameLocks noGrp="1"/>
          </p:cNvGraphicFramePr>
          <p:nvPr/>
        </p:nvGraphicFramePr>
        <p:xfrm>
          <a:off x="1090613" y="2935288"/>
          <a:ext cx="3516630" cy="292128"/>
        </p:xfrm>
        <a:graphic>
          <a:graphicData uri="http://schemas.openxmlformats.org/drawingml/2006/table">
            <a:tbl>
              <a:tblPr/>
              <a:tblGrid>
                <a:gridCol w="117475"/>
                <a:gridCol w="116840"/>
                <a:gridCol w="117475"/>
                <a:gridCol w="116840"/>
                <a:gridCol w="117475"/>
                <a:gridCol w="117475"/>
                <a:gridCol w="116840"/>
                <a:gridCol w="117475"/>
                <a:gridCol w="116840"/>
                <a:gridCol w="117475"/>
                <a:gridCol w="117475"/>
                <a:gridCol w="116840"/>
                <a:gridCol w="117475"/>
                <a:gridCol w="116840"/>
                <a:gridCol w="117475"/>
                <a:gridCol w="117475"/>
                <a:gridCol w="116840"/>
                <a:gridCol w="117475"/>
                <a:gridCol w="116840"/>
                <a:gridCol w="117475"/>
                <a:gridCol w="117475"/>
                <a:gridCol w="116840"/>
                <a:gridCol w="117475"/>
                <a:gridCol w="116840"/>
                <a:gridCol w="117475"/>
                <a:gridCol w="117475"/>
                <a:gridCol w="116840"/>
                <a:gridCol w="117475"/>
                <a:gridCol w="116840"/>
                <a:gridCol w="117475"/>
              </a:tblGrid>
              <a:tr h="146050">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0" marR="0" marT="0" marB="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1" i="0" u="none" strike="noStrike" cap="none" normalizeH="0" baseline="0" smtClean="0">
                        <a:ln>
                          <a:noFill/>
                        </a:ln>
                        <a:solidFill>
                          <a:srgbClr val="FFFFFF"/>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rgbClr val="FF0000"/>
                    </a:solidFill>
                  </a:tcPr>
                </a:tc>
              </a:tr>
              <a:tr h="146050">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20000"/>
                        </a:lnSpc>
                        <a:spcBef>
                          <a:spcPct val="0"/>
                        </a:spcBef>
                        <a:spcAft>
                          <a:spcPct val="0"/>
                        </a:spcAft>
                        <a:buClrTx/>
                        <a:buSzTx/>
                        <a:buFontTx/>
                        <a:buNone/>
                        <a:tabLst/>
                      </a:pPr>
                      <a:endParaRPr kumimoji="0" lang="ja-JP" altLang="ja-JP" sz="1800" b="0" i="0" u="none" strike="noStrike" cap="none" normalizeH="0" baseline="0" smtClean="0">
                        <a:ln>
                          <a:noFill/>
                        </a:ln>
                        <a:solidFill>
                          <a:srgbClr val="000000"/>
                        </a:solidFill>
                        <a:effectLst/>
                        <a:latin typeface="Calibri" pitchFamily="34" charset="0"/>
                        <a:cs typeface="Arial" charset="0"/>
                      </a:endParaRPr>
                    </a:p>
                  </a:txBody>
                  <a:tcPr marL="45720" marR="45720" marT="45600" marB="45600" horzOverflow="overflow">
                    <a:lnL w="12700" cap="flat" cmpd="sng" algn="ctr">
                      <a:solidFill>
                        <a:srgbClr val="4A452A"/>
                      </a:solidFill>
                      <a:prstDash val="solid"/>
                      <a:round/>
                      <a:headEnd type="none" w="med" len="med"/>
                      <a:tailEnd type="none" w="med" len="med"/>
                    </a:lnL>
                    <a:lnR w="12700" cap="flat" cmpd="sng" algn="ctr">
                      <a:solidFill>
                        <a:srgbClr val="4A452A"/>
                      </a:solidFill>
                      <a:prstDash val="solid"/>
                      <a:round/>
                      <a:headEnd type="none" w="med" len="med"/>
                      <a:tailEnd type="none" w="med" len="med"/>
                    </a:lnR>
                    <a:lnT w="12700" cap="flat" cmpd="sng" algn="ctr">
                      <a:solidFill>
                        <a:srgbClr val="4A452A"/>
                      </a:solidFill>
                      <a:prstDash val="solid"/>
                      <a:round/>
                      <a:headEnd type="none" w="med" len="med"/>
                      <a:tailEnd type="none" w="med" len="med"/>
                    </a:lnT>
                    <a:lnB w="12700" cap="flat" cmpd="sng" algn="ctr">
                      <a:solidFill>
                        <a:srgbClr val="4A452A"/>
                      </a:solidFill>
                      <a:prstDash val="solid"/>
                      <a:round/>
                      <a:headEnd type="none" w="med" len="med"/>
                      <a:tailEnd type="none" w="med" len="med"/>
                    </a:lnB>
                    <a:lnTlToBr>
                      <a:noFill/>
                    </a:lnTlToBr>
                    <a:lnBlToTr>
                      <a:noFill/>
                    </a:lnBlToTr>
                    <a:solidFill>
                      <a:schemeClr val="tx1"/>
                    </a:solidFill>
                  </a:tcPr>
                </a:tc>
              </a:tr>
            </a:tbl>
          </a:graphicData>
        </a:graphic>
      </p:graphicFrame>
      <p:sp>
        <p:nvSpPr>
          <p:cNvPr id="92680" name="Oval 441"/>
          <p:cNvSpPr>
            <a:spLocks noChangeArrowheads="1"/>
          </p:cNvSpPr>
          <p:nvPr/>
        </p:nvSpPr>
        <p:spPr bwMode="auto">
          <a:xfrm>
            <a:off x="2405063" y="3433763"/>
            <a:ext cx="71437" cy="57150"/>
          </a:xfrm>
          <a:prstGeom prst="ellipse">
            <a:avLst/>
          </a:prstGeom>
          <a:solidFill>
            <a:schemeClr val="accent1"/>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681" name="Oval 442"/>
          <p:cNvSpPr>
            <a:spLocks noChangeArrowheads="1"/>
          </p:cNvSpPr>
          <p:nvPr/>
        </p:nvSpPr>
        <p:spPr bwMode="auto">
          <a:xfrm>
            <a:off x="2041525" y="3433763"/>
            <a:ext cx="71438" cy="57150"/>
          </a:xfrm>
          <a:prstGeom prst="ellipse">
            <a:avLst/>
          </a:prstGeom>
          <a:solidFill>
            <a:schemeClr val="accent1"/>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682" name="Oval 443"/>
          <p:cNvSpPr>
            <a:spLocks noChangeArrowheads="1"/>
          </p:cNvSpPr>
          <p:nvPr/>
        </p:nvSpPr>
        <p:spPr bwMode="auto">
          <a:xfrm>
            <a:off x="1679575" y="3433763"/>
            <a:ext cx="71438" cy="57150"/>
          </a:xfrm>
          <a:prstGeom prst="ellipse">
            <a:avLst/>
          </a:prstGeom>
          <a:solidFill>
            <a:schemeClr val="accent1"/>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683" name="Oval 444"/>
          <p:cNvSpPr>
            <a:spLocks noChangeArrowheads="1"/>
          </p:cNvSpPr>
          <p:nvPr/>
        </p:nvSpPr>
        <p:spPr bwMode="auto">
          <a:xfrm>
            <a:off x="1298575" y="3433763"/>
            <a:ext cx="71438" cy="57150"/>
          </a:xfrm>
          <a:prstGeom prst="ellipse">
            <a:avLst/>
          </a:prstGeom>
          <a:solidFill>
            <a:schemeClr val="accent1"/>
          </a:solidFill>
          <a:ln w="9525" algn="ctr">
            <a:noFill/>
            <a:round/>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92684" name="Freeform 449"/>
          <p:cNvSpPr>
            <a:spLocks/>
          </p:cNvSpPr>
          <p:nvPr/>
        </p:nvSpPr>
        <p:spPr bwMode="auto">
          <a:xfrm rot="10339948">
            <a:off x="2543175" y="3441700"/>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85" name="Freeform 450"/>
          <p:cNvSpPr>
            <a:spLocks/>
          </p:cNvSpPr>
          <p:nvPr/>
        </p:nvSpPr>
        <p:spPr bwMode="auto">
          <a:xfrm rot="9654126">
            <a:off x="2392363" y="3294063"/>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86" name="Freeform 451"/>
          <p:cNvSpPr>
            <a:spLocks/>
          </p:cNvSpPr>
          <p:nvPr/>
        </p:nvSpPr>
        <p:spPr bwMode="auto">
          <a:xfrm rot="10384365">
            <a:off x="2273300" y="3238500"/>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87" name="Freeform 452"/>
          <p:cNvSpPr>
            <a:spLocks/>
          </p:cNvSpPr>
          <p:nvPr/>
        </p:nvSpPr>
        <p:spPr bwMode="auto">
          <a:xfrm rot="10384365">
            <a:off x="1920875" y="3238500"/>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88" name="Freeform 453"/>
          <p:cNvSpPr>
            <a:spLocks/>
          </p:cNvSpPr>
          <p:nvPr/>
        </p:nvSpPr>
        <p:spPr bwMode="auto">
          <a:xfrm rot="9654126">
            <a:off x="2014538" y="3294063"/>
            <a:ext cx="120650" cy="58737"/>
          </a:xfrm>
          <a:custGeom>
            <a:avLst/>
            <a:gdLst>
              <a:gd name="T0" fmla="*/ 7541 w 120650"/>
              <a:gd name="T1" fmla="*/ 30859 h 59928"/>
              <a:gd name="T2" fmla="*/ 40878 w 120650"/>
              <a:gd name="T3" fmla="*/ 2591 h 59928"/>
              <a:gd name="T4" fmla="*/ 93266 w 120650"/>
              <a:gd name="T5" fmla="*/ 15310 h 59928"/>
              <a:gd name="T6" fmla="*/ 119459 w 120650"/>
              <a:gd name="T7" fmla="*/ 32273 h 59928"/>
              <a:gd name="T8" fmla="*/ 86122 w 120650"/>
              <a:gd name="T9" fmla="*/ 30859 h 59928"/>
              <a:gd name="T10" fmla="*/ 7541 w 120650"/>
              <a:gd name="T11" fmla="*/ 30859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89" name="Freeform 460"/>
          <p:cNvSpPr>
            <a:spLocks/>
          </p:cNvSpPr>
          <p:nvPr/>
        </p:nvSpPr>
        <p:spPr bwMode="auto">
          <a:xfrm rot="9654126">
            <a:off x="1639888" y="3303588"/>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90" name="Freeform 461"/>
          <p:cNvSpPr>
            <a:spLocks/>
          </p:cNvSpPr>
          <p:nvPr/>
        </p:nvSpPr>
        <p:spPr bwMode="auto">
          <a:xfrm rot="9654126">
            <a:off x="1262063" y="3313113"/>
            <a:ext cx="120650" cy="58737"/>
          </a:xfrm>
          <a:custGeom>
            <a:avLst/>
            <a:gdLst>
              <a:gd name="T0" fmla="*/ 7541 w 120650"/>
              <a:gd name="T1" fmla="*/ 30859 h 59928"/>
              <a:gd name="T2" fmla="*/ 40878 w 120650"/>
              <a:gd name="T3" fmla="*/ 2591 h 59928"/>
              <a:gd name="T4" fmla="*/ 93266 w 120650"/>
              <a:gd name="T5" fmla="*/ 15310 h 59928"/>
              <a:gd name="T6" fmla="*/ 119459 w 120650"/>
              <a:gd name="T7" fmla="*/ 32273 h 59928"/>
              <a:gd name="T8" fmla="*/ 86122 w 120650"/>
              <a:gd name="T9" fmla="*/ 30859 h 59928"/>
              <a:gd name="T10" fmla="*/ 7541 w 120650"/>
              <a:gd name="T11" fmla="*/ 30859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91" name="Freeform 462"/>
          <p:cNvSpPr>
            <a:spLocks/>
          </p:cNvSpPr>
          <p:nvPr/>
        </p:nvSpPr>
        <p:spPr bwMode="auto">
          <a:xfrm rot="10384365">
            <a:off x="1557338" y="3243263"/>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92" name="Freeform 463"/>
          <p:cNvSpPr>
            <a:spLocks/>
          </p:cNvSpPr>
          <p:nvPr/>
        </p:nvSpPr>
        <p:spPr bwMode="auto">
          <a:xfrm rot="10384365">
            <a:off x="1181100" y="3257550"/>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24" name="Oval 23"/>
          <p:cNvSpPr/>
          <p:nvPr/>
        </p:nvSpPr>
        <p:spPr bwMode="auto">
          <a:xfrm flipV="1">
            <a:off x="2651125" y="3227388"/>
            <a:ext cx="715963" cy="350837"/>
          </a:xfrm>
          <a:prstGeom prst="ellipse">
            <a:avLst/>
          </a:prstGeom>
          <a:solidFill>
            <a:schemeClr val="accent3"/>
          </a:solidFill>
          <a:ln w="9525" cap="flat" cmpd="sng" algn="ctr">
            <a:noFill/>
            <a:prstDash val="solid"/>
            <a:round/>
            <a:headEnd type="none" w="med" len="med"/>
            <a:tailEnd type="none" w="med" len="med"/>
          </a:ln>
          <a:effectLst/>
        </p:spPr>
        <p:txBody>
          <a:bodyPr lIns="45720" rIns="45720"/>
          <a:lstStyle/>
          <a:p>
            <a:pPr fontAlgn="base">
              <a:spcBef>
                <a:spcPct val="0"/>
              </a:spcBef>
              <a:spcAft>
                <a:spcPct val="0"/>
              </a:spcAft>
              <a:buFont typeface="Arial" charset="0"/>
              <a:buNone/>
              <a:defRPr/>
            </a:pPr>
            <a:r>
              <a:rPr kumimoji="0" lang="en-US" sz="1400" dirty="0" err="1">
                <a:solidFill>
                  <a:prstClr val="black"/>
                </a:solidFill>
                <a:cs typeface="Arial" charset="0"/>
              </a:rPr>
              <a:t>Fokl</a:t>
            </a:r>
            <a:endParaRPr kumimoji="0" lang="en-US" sz="1400" dirty="0">
              <a:solidFill>
                <a:prstClr val="black"/>
              </a:solidFill>
              <a:cs typeface="Arial" charset="0"/>
            </a:endParaRPr>
          </a:p>
        </p:txBody>
      </p:sp>
      <p:sp>
        <p:nvSpPr>
          <p:cNvPr id="92694" name="Freeform 472"/>
          <p:cNvSpPr>
            <a:spLocks/>
          </p:cNvSpPr>
          <p:nvPr/>
        </p:nvSpPr>
        <p:spPr bwMode="auto">
          <a:xfrm>
            <a:off x="2516188" y="3351213"/>
            <a:ext cx="100012" cy="114300"/>
          </a:xfrm>
          <a:custGeom>
            <a:avLst/>
            <a:gdLst>
              <a:gd name="T0" fmla="*/ 33735 w 100013"/>
              <a:gd name="T1" fmla="*/ 0 h 115093"/>
              <a:gd name="T2" fmla="*/ 90859 w 100013"/>
              <a:gd name="T3" fmla="*/ 33821 h 115093"/>
              <a:gd name="T4" fmla="*/ 88478 w 100013"/>
              <a:gd name="T5" fmla="*/ 61673 h 115093"/>
              <a:gd name="T6" fmla="*/ 40879 w 100013"/>
              <a:gd name="T7" fmla="*/ 91516 h 115093"/>
              <a:gd name="T8" fmla="*/ 397 w 100013"/>
              <a:gd name="T9" fmla="*/ 33821 h 115093"/>
              <a:gd name="T10" fmla="*/ 33735 w 100013"/>
              <a:gd name="T11" fmla="*/ 0 h 115093"/>
              <a:gd name="T12" fmla="*/ 0 60000 65536"/>
              <a:gd name="T13" fmla="*/ 0 60000 65536"/>
              <a:gd name="T14" fmla="*/ 0 60000 65536"/>
              <a:gd name="T15" fmla="*/ 0 60000 65536"/>
              <a:gd name="T16" fmla="*/ 0 60000 65536"/>
              <a:gd name="T17" fmla="*/ 0 60000 65536"/>
              <a:gd name="T18" fmla="*/ 0 w 100013"/>
              <a:gd name="T19" fmla="*/ 0 h 115093"/>
              <a:gd name="T20" fmla="*/ 100013 w 100013"/>
              <a:gd name="T21" fmla="*/ 115093 h 115093"/>
            </a:gdLst>
            <a:ahLst/>
            <a:cxnLst>
              <a:cxn ang="T12">
                <a:pos x="T0" y="T1"/>
              </a:cxn>
              <a:cxn ang="T13">
                <a:pos x="T2" y="T3"/>
              </a:cxn>
              <a:cxn ang="T14">
                <a:pos x="T4" y="T5"/>
              </a:cxn>
              <a:cxn ang="T15">
                <a:pos x="T6" y="T7"/>
              </a:cxn>
              <a:cxn ang="T16">
                <a:pos x="T8" y="T9"/>
              </a:cxn>
              <a:cxn ang="T17">
                <a:pos x="T10" y="T11"/>
              </a:cxn>
            </a:cxnLst>
            <a:rect l="T18" t="T19" r="T20" b="T21"/>
            <a:pathLst>
              <a:path w="100013" h="115093">
                <a:moveTo>
                  <a:pt x="33735" y="0"/>
                </a:moveTo>
                <a:cubicBezTo>
                  <a:pt x="48816" y="0"/>
                  <a:pt x="81757" y="28178"/>
                  <a:pt x="90885" y="40481"/>
                </a:cubicBezTo>
                <a:cubicBezTo>
                  <a:pt x="100013" y="52784"/>
                  <a:pt x="96838" y="62310"/>
                  <a:pt x="88504" y="73819"/>
                </a:cubicBezTo>
                <a:cubicBezTo>
                  <a:pt x="80170" y="85328"/>
                  <a:pt x="55563" y="115093"/>
                  <a:pt x="40879" y="109537"/>
                </a:cubicBezTo>
                <a:cubicBezTo>
                  <a:pt x="26195" y="103981"/>
                  <a:pt x="794" y="57943"/>
                  <a:pt x="397" y="40481"/>
                </a:cubicBezTo>
                <a:cubicBezTo>
                  <a:pt x="0" y="23019"/>
                  <a:pt x="18654" y="0"/>
                  <a:pt x="33735" y="0"/>
                </a:cubicBezTo>
                <a:close/>
              </a:path>
            </a:pathLst>
          </a:custGeom>
          <a:noFill/>
          <a:ln w="19050" cap="flat" cmpd="sng" algn="ctr">
            <a:solidFill>
              <a:schemeClr val="tx1"/>
            </a:solid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95" name="Freeform 448"/>
          <p:cNvSpPr>
            <a:spLocks/>
          </p:cNvSpPr>
          <p:nvPr/>
        </p:nvSpPr>
        <p:spPr bwMode="auto">
          <a:xfrm rot="10339948">
            <a:off x="2468563" y="3360738"/>
            <a:ext cx="120650" cy="58737"/>
          </a:xfrm>
          <a:custGeom>
            <a:avLst/>
            <a:gdLst>
              <a:gd name="T0" fmla="*/ 7541 w 120650"/>
              <a:gd name="T1" fmla="*/ 30859 h 59928"/>
              <a:gd name="T2" fmla="*/ 40878 w 120650"/>
              <a:gd name="T3" fmla="*/ 2591 h 59928"/>
              <a:gd name="T4" fmla="*/ 93266 w 120650"/>
              <a:gd name="T5" fmla="*/ 15310 h 59928"/>
              <a:gd name="T6" fmla="*/ 119459 w 120650"/>
              <a:gd name="T7" fmla="*/ 32273 h 59928"/>
              <a:gd name="T8" fmla="*/ 86122 w 120650"/>
              <a:gd name="T9" fmla="*/ 30859 h 59928"/>
              <a:gd name="T10" fmla="*/ 7541 w 120650"/>
              <a:gd name="T11" fmla="*/ 30859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96" name="Freeform 473"/>
          <p:cNvSpPr>
            <a:spLocks/>
          </p:cNvSpPr>
          <p:nvPr/>
        </p:nvSpPr>
        <p:spPr bwMode="auto">
          <a:xfrm>
            <a:off x="2176463" y="3351213"/>
            <a:ext cx="100012" cy="114300"/>
          </a:xfrm>
          <a:custGeom>
            <a:avLst/>
            <a:gdLst>
              <a:gd name="T0" fmla="*/ 33735 w 100013"/>
              <a:gd name="T1" fmla="*/ 0 h 115093"/>
              <a:gd name="T2" fmla="*/ 90859 w 100013"/>
              <a:gd name="T3" fmla="*/ 33821 h 115093"/>
              <a:gd name="T4" fmla="*/ 88478 w 100013"/>
              <a:gd name="T5" fmla="*/ 61673 h 115093"/>
              <a:gd name="T6" fmla="*/ 40879 w 100013"/>
              <a:gd name="T7" fmla="*/ 91516 h 115093"/>
              <a:gd name="T8" fmla="*/ 397 w 100013"/>
              <a:gd name="T9" fmla="*/ 33821 h 115093"/>
              <a:gd name="T10" fmla="*/ 33735 w 100013"/>
              <a:gd name="T11" fmla="*/ 0 h 115093"/>
              <a:gd name="T12" fmla="*/ 0 60000 65536"/>
              <a:gd name="T13" fmla="*/ 0 60000 65536"/>
              <a:gd name="T14" fmla="*/ 0 60000 65536"/>
              <a:gd name="T15" fmla="*/ 0 60000 65536"/>
              <a:gd name="T16" fmla="*/ 0 60000 65536"/>
              <a:gd name="T17" fmla="*/ 0 60000 65536"/>
              <a:gd name="T18" fmla="*/ 0 w 100013"/>
              <a:gd name="T19" fmla="*/ 0 h 115093"/>
              <a:gd name="T20" fmla="*/ 100013 w 100013"/>
              <a:gd name="T21" fmla="*/ 115093 h 115093"/>
            </a:gdLst>
            <a:ahLst/>
            <a:cxnLst>
              <a:cxn ang="T12">
                <a:pos x="T0" y="T1"/>
              </a:cxn>
              <a:cxn ang="T13">
                <a:pos x="T2" y="T3"/>
              </a:cxn>
              <a:cxn ang="T14">
                <a:pos x="T4" y="T5"/>
              </a:cxn>
              <a:cxn ang="T15">
                <a:pos x="T6" y="T7"/>
              </a:cxn>
              <a:cxn ang="T16">
                <a:pos x="T8" y="T9"/>
              </a:cxn>
              <a:cxn ang="T17">
                <a:pos x="T10" y="T11"/>
              </a:cxn>
            </a:cxnLst>
            <a:rect l="T18" t="T19" r="T20" b="T21"/>
            <a:pathLst>
              <a:path w="100013" h="115093">
                <a:moveTo>
                  <a:pt x="33735" y="0"/>
                </a:moveTo>
                <a:cubicBezTo>
                  <a:pt x="48816" y="0"/>
                  <a:pt x="81757" y="28178"/>
                  <a:pt x="90885" y="40481"/>
                </a:cubicBezTo>
                <a:cubicBezTo>
                  <a:pt x="100013" y="52784"/>
                  <a:pt x="96838" y="62310"/>
                  <a:pt x="88504" y="73819"/>
                </a:cubicBezTo>
                <a:cubicBezTo>
                  <a:pt x="80170" y="85328"/>
                  <a:pt x="55563" y="115093"/>
                  <a:pt x="40879" y="109537"/>
                </a:cubicBezTo>
                <a:cubicBezTo>
                  <a:pt x="26195" y="103981"/>
                  <a:pt x="794" y="57943"/>
                  <a:pt x="397" y="40481"/>
                </a:cubicBezTo>
                <a:cubicBezTo>
                  <a:pt x="0" y="23019"/>
                  <a:pt x="18654" y="0"/>
                  <a:pt x="33735" y="0"/>
                </a:cubicBezTo>
                <a:close/>
              </a:path>
            </a:pathLst>
          </a:custGeom>
          <a:noFill/>
          <a:ln w="19050" cap="flat" cmpd="sng" algn="ctr">
            <a:solidFill>
              <a:schemeClr val="tx1"/>
            </a:solid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97" name="Freeform 474"/>
          <p:cNvSpPr>
            <a:spLocks/>
          </p:cNvSpPr>
          <p:nvPr/>
        </p:nvSpPr>
        <p:spPr bwMode="auto">
          <a:xfrm>
            <a:off x="1801813" y="3351213"/>
            <a:ext cx="100012" cy="114300"/>
          </a:xfrm>
          <a:custGeom>
            <a:avLst/>
            <a:gdLst>
              <a:gd name="T0" fmla="*/ 33735 w 100013"/>
              <a:gd name="T1" fmla="*/ 0 h 115093"/>
              <a:gd name="T2" fmla="*/ 90859 w 100013"/>
              <a:gd name="T3" fmla="*/ 33821 h 115093"/>
              <a:gd name="T4" fmla="*/ 88478 w 100013"/>
              <a:gd name="T5" fmla="*/ 61673 h 115093"/>
              <a:gd name="T6" fmla="*/ 40879 w 100013"/>
              <a:gd name="T7" fmla="*/ 91516 h 115093"/>
              <a:gd name="T8" fmla="*/ 397 w 100013"/>
              <a:gd name="T9" fmla="*/ 33821 h 115093"/>
              <a:gd name="T10" fmla="*/ 33735 w 100013"/>
              <a:gd name="T11" fmla="*/ 0 h 115093"/>
              <a:gd name="T12" fmla="*/ 0 60000 65536"/>
              <a:gd name="T13" fmla="*/ 0 60000 65536"/>
              <a:gd name="T14" fmla="*/ 0 60000 65536"/>
              <a:gd name="T15" fmla="*/ 0 60000 65536"/>
              <a:gd name="T16" fmla="*/ 0 60000 65536"/>
              <a:gd name="T17" fmla="*/ 0 60000 65536"/>
              <a:gd name="T18" fmla="*/ 0 w 100013"/>
              <a:gd name="T19" fmla="*/ 0 h 115093"/>
              <a:gd name="T20" fmla="*/ 100013 w 100013"/>
              <a:gd name="T21" fmla="*/ 115093 h 115093"/>
            </a:gdLst>
            <a:ahLst/>
            <a:cxnLst>
              <a:cxn ang="T12">
                <a:pos x="T0" y="T1"/>
              </a:cxn>
              <a:cxn ang="T13">
                <a:pos x="T2" y="T3"/>
              </a:cxn>
              <a:cxn ang="T14">
                <a:pos x="T4" y="T5"/>
              </a:cxn>
              <a:cxn ang="T15">
                <a:pos x="T6" y="T7"/>
              </a:cxn>
              <a:cxn ang="T16">
                <a:pos x="T8" y="T9"/>
              </a:cxn>
              <a:cxn ang="T17">
                <a:pos x="T10" y="T11"/>
              </a:cxn>
            </a:cxnLst>
            <a:rect l="T18" t="T19" r="T20" b="T21"/>
            <a:pathLst>
              <a:path w="100013" h="115093">
                <a:moveTo>
                  <a:pt x="33735" y="0"/>
                </a:moveTo>
                <a:cubicBezTo>
                  <a:pt x="48816" y="0"/>
                  <a:pt x="81757" y="28178"/>
                  <a:pt x="90885" y="40481"/>
                </a:cubicBezTo>
                <a:cubicBezTo>
                  <a:pt x="100013" y="52784"/>
                  <a:pt x="96838" y="62310"/>
                  <a:pt x="88504" y="73819"/>
                </a:cubicBezTo>
                <a:cubicBezTo>
                  <a:pt x="80170" y="85328"/>
                  <a:pt x="55563" y="115093"/>
                  <a:pt x="40879" y="109537"/>
                </a:cubicBezTo>
                <a:cubicBezTo>
                  <a:pt x="26195" y="103981"/>
                  <a:pt x="794" y="57943"/>
                  <a:pt x="397" y="40481"/>
                </a:cubicBezTo>
                <a:cubicBezTo>
                  <a:pt x="0" y="23019"/>
                  <a:pt x="18654" y="0"/>
                  <a:pt x="33735" y="0"/>
                </a:cubicBezTo>
                <a:close/>
              </a:path>
            </a:pathLst>
          </a:custGeom>
          <a:noFill/>
          <a:ln w="19050" cap="flat" cmpd="sng" algn="ctr">
            <a:solidFill>
              <a:schemeClr val="tx1"/>
            </a:solid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98" name="Freeform 475"/>
          <p:cNvSpPr>
            <a:spLocks/>
          </p:cNvSpPr>
          <p:nvPr/>
        </p:nvSpPr>
        <p:spPr bwMode="auto">
          <a:xfrm>
            <a:off x="1435100" y="3351213"/>
            <a:ext cx="100013" cy="114300"/>
          </a:xfrm>
          <a:custGeom>
            <a:avLst/>
            <a:gdLst>
              <a:gd name="T0" fmla="*/ 33735 w 100013"/>
              <a:gd name="T1" fmla="*/ 0 h 115093"/>
              <a:gd name="T2" fmla="*/ 90885 w 100013"/>
              <a:gd name="T3" fmla="*/ 33821 h 115093"/>
              <a:gd name="T4" fmla="*/ 88504 w 100013"/>
              <a:gd name="T5" fmla="*/ 61673 h 115093"/>
              <a:gd name="T6" fmla="*/ 40879 w 100013"/>
              <a:gd name="T7" fmla="*/ 91516 h 115093"/>
              <a:gd name="T8" fmla="*/ 397 w 100013"/>
              <a:gd name="T9" fmla="*/ 33821 h 115093"/>
              <a:gd name="T10" fmla="*/ 33735 w 100013"/>
              <a:gd name="T11" fmla="*/ 0 h 115093"/>
              <a:gd name="T12" fmla="*/ 0 60000 65536"/>
              <a:gd name="T13" fmla="*/ 0 60000 65536"/>
              <a:gd name="T14" fmla="*/ 0 60000 65536"/>
              <a:gd name="T15" fmla="*/ 0 60000 65536"/>
              <a:gd name="T16" fmla="*/ 0 60000 65536"/>
              <a:gd name="T17" fmla="*/ 0 60000 65536"/>
              <a:gd name="T18" fmla="*/ 0 w 100013"/>
              <a:gd name="T19" fmla="*/ 0 h 115093"/>
              <a:gd name="T20" fmla="*/ 100013 w 100013"/>
              <a:gd name="T21" fmla="*/ 115093 h 115093"/>
            </a:gdLst>
            <a:ahLst/>
            <a:cxnLst>
              <a:cxn ang="T12">
                <a:pos x="T0" y="T1"/>
              </a:cxn>
              <a:cxn ang="T13">
                <a:pos x="T2" y="T3"/>
              </a:cxn>
              <a:cxn ang="T14">
                <a:pos x="T4" y="T5"/>
              </a:cxn>
              <a:cxn ang="T15">
                <a:pos x="T6" y="T7"/>
              </a:cxn>
              <a:cxn ang="T16">
                <a:pos x="T8" y="T9"/>
              </a:cxn>
              <a:cxn ang="T17">
                <a:pos x="T10" y="T11"/>
              </a:cxn>
            </a:cxnLst>
            <a:rect l="T18" t="T19" r="T20" b="T21"/>
            <a:pathLst>
              <a:path w="100013" h="115093">
                <a:moveTo>
                  <a:pt x="33735" y="0"/>
                </a:moveTo>
                <a:cubicBezTo>
                  <a:pt x="48816" y="0"/>
                  <a:pt x="81757" y="28178"/>
                  <a:pt x="90885" y="40481"/>
                </a:cubicBezTo>
                <a:cubicBezTo>
                  <a:pt x="100013" y="52784"/>
                  <a:pt x="96838" y="62310"/>
                  <a:pt x="88504" y="73819"/>
                </a:cubicBezTo>
                <a:cubicBezTo>
                  <a:pt x="80170" y="85328"/>
                  <a:pt x="55563" y="115093"/>
                  <a:pt x="40879" y="109537"/>
                </a:cubicBezTo>
                <a:cubicBezTo>
                  <a:pt x="26195" y="103981"/>
                  <a:pt x="794" y="57943"/>
                  <a:pt x="397" y="40481"/>
                </a:cubicBezTo>
                <a:cubicBezTo>
                  <a:pt x="0" y="23019"/>
                  <a:pt x="18654" y="0"/>
                  <a:pt x="33735" y="0"/>
                </a:cubicBezTo>
                <a:close/>
              </a:path>
            </a:pathLst>
          </a:custGeom>
          <a:noFill/>
          <a:ln w="19050" cap="flat" cmpd="sng" algn="ctr">
            <a:solidFill>
              <a:schemeClr val="tx1"/>
            </a:solid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699" name="Freeform 454"/>
          <p:cNvSpPr>
            <a:spLocks/>
          </p:cNvSpPr>
          <p:nvPr/>
        </p:nvSpPr>
        <p:spPr bwMode="auto">
          <a:xfrm rot="10339948">
            <a:off x="2095500" y="3360738"/>
            <a:ext cx="120650" cy="58737"/>
          </a:xfrm>
          <a:custGeom>
            <a:avLst/>
            <a:gdLst>
              <a:gd name="T0" fmla="*/ 7541 w 120650"/>
              <a:gd name="T1" fmla="*/ 30859 h 59928"/>
              <a:gd name="T2" fmla="*/ 40878 w 120650"/>
              <a:gd name="T3" fmla="*/ 2591 h 59928"/>
              <a:gd name="T4" fmla="*/ 93266 w 120650"/>
              <a:gd name="T5" fmla="*/ 15310 h 59928"/>
              <a:gd name="T6" fmla="*/ 119459 w 120650"/>
              <a:gd name="T7" fmla="*/ 32273 h 59928"/>
              <a:gd name="T8" fmla="*/ 86122 w 120650"/>
              <a:gd name="T9" fmla="*/ 30859 h 59928"/>
              <a:gd name="T10" fmla="*/ 7541 w 120650"/>
              <a:gd name="T11" fmla="*/ 30859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700" name="Freeform 455"/>
          <p:cNvSpPr>
            <a:spLocks/>
          </p:cNvSpPr>
          <p:nvPr/>
        </p:nvSpPr>
        <p:spPr bwMode="auto">
          <a:xfrm rot="10339948">
            <a:off x="2201863" y="3451225"/>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701" name="Freeform 456"/>
          <p:cNvSpPr>
            <a:spLocks/>
          </p:cNvSpPr>
          <p:nvPr/>
        </p:nvSpPr>
        <p:spPr bwMode="auto">
          <a:xfrm rot="10339948">
            <a:off x="1833563" y="3451225"/>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702" name="Freeform 457"/>
          <p:cNvSpPr>
            <a:spLocks/>
          </p:cNvSpPr>
          <p:nvPr/>
        </p:nvSpPr>
        <p:spPr bwMode="auto">
          <a:xfrm rot="10339948">
            <a:off x="1463675" y="3451225"/>
            <a:ext cx="120650" cy="60325"/>
          </a:xfrm>
          <a:custGeom>
            <a:avLst/>
            <a:gdLst>
              <a:gd name="T0" fmla="*/ 7541 w 120650"/>
              <a:gd name="T1" fmla="*/ 61728 h 59928"/>
              <a:gd name="T2" fmla="*/ 40878 w 120650"/>
              <a:gd name="T3" fmla="*/ 5184 h 59928"/>
              <a:gd name="T4" fmla="*/ 93266 w 120650"/>
              <a:gd name="T5" fmla="*/ 30628 h 59928"/>
              <a:gd name="T6" fmla="*/ 119459 w 120650"/>
              <a:gd name="T7" fmla="*/ 64555 h 59928"/>
              <a:gd name="T8" fmla="*/ 86122 w 120650"/>
              <a:gd name="T9" fmla="*/ 61728 h 59928"/>
              <a:gd name="T10" fmla="*/ 7541 w 120650"/>
              <a:gd name="T11" fmla="*/ 61728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703" name="Freeform 458"/>
          <p:cNvSpPr>
            <a:spLocks/>
          </p:cNvSpPr>
          <p:nvPr/>
        </p:nvSpPr>
        <p:spPr bwMode="auto">
          <a:xfrm rot="9740567">
            <a:off x="1743075" y="3365500"/>
            <a:ext cx="120650" cy="58738"/>
          </a:xfrm>
          <a:custGeom>
            <a:avLst/>
            <a:gdLst>
              <a:gd name="T0" fmla="*/ 7541 w 120650"/>
              <a:gd name="T1" fmla="*/ 30854 h 59928"/>
              <a:gd name="T2" fmla="*/ 40878 w 120650"/>
              <a:gd name="T3" fmla="*/ 2591 h 59928"/>
              <a:gd name="T4" fmla="*/ 93266 w 120650"/>
              <a:gd name="T5" fmla="*/ 15312 h 59928"/>
              <a:gd name="T6" fmla="*/ 119459 w 120650"/>
              <a:gd name="T7" fmla="*/ 32269 h 59928"/>
              <a:gd name="T8" fmla="*/ 86122 w 120650"/>
              <a:gd name="T9" fmla="*/ 30854 h 59928"/>
              <a:gd name="T10" fmla="*/ 7541 w 120650"/>
              <a:gd name="T11" fmla="*/ 30854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sp>
        <p:nvSpPr>
          <p:cNvPr id="92704" name="Freeform 459"/>
          <p:cNvSpPr>
            <a:spLocks/>
          </p:cNvSpPr>
          <p:nvPr/>
        </p:nvSpPr>
        <p:spPr bwMode="auto">
          <a:xfrm rot="9154639">
            <a:off x="1368425" y="3370263"/>
            <a:ext cx="120650" cy="58737"/>
          </a:xfrm>
          <a:custGeom>
            <a:avLst/>
            <a:gdLst>
              <a:gd name="T0" fmla="*/ 7541 w 120650"/>
              <a:gd name="T1" fmla="*/ 30859 h 59928"/>
              <a:gd name="T2" fmla="*/ 40878 w 120650"/>
              <a:gd name="T3" fmla="*/ 2591 h 59928"/>
              <a:gd name="T4" fmla="*/ 93266 w 120650"/>
              <a:gd name="T5" fmla="*/ 15310 h 59928"/>
              <a:gd name="T6" fmla="*/ 119459 w 120650"/>
              <a:gd name="T7" fmla="*/ 32273 h 59928"/>
              <a:gd name="T8" fmla="*/ 86122 w 120650"/>
              <a:gd name="T9" fmla="*/ 30859 h 59928"/>
              <a:gd name="T10" fmla="*/ 7541 w 120650"/>
              <a:gd name="T11" fmla="*/ 30859 h 59928"/>
              <a:gd name="T12" fmla="*/ 0 60000 65536"/>
              <a:gd name="T13" fmla="*/ 0 60000 65536"/>
              <a:gd name="T14" fmla="*/ 0 60000 65536"/>
              <a:gd name="T15" fmla="*/ 0 60000 65536"/>
              <a:gd name="T16" fmla="*/ 0 60000 65536"/>
              <a:gd name="T17" fmla="*/ 0 60000 65536"/>
              <a:gd name="T18" fmla="*/ 0 w 120650"/>
              <a:gd name="T19" fmla="*/ 0 h 59928"/>
              <a:gd name="T20" fmla="*/ 120650 w 120650"/>
              <a:gd name="T21" fmla="*/ 59928 h 59928"/>
            </a:gdLst>
            <a:ahLst/>
            <a:cxnLst>
              <a:cxn ang="T12">
                <a:pos x="T0" y="T1"/>
              </a:cxn>
              <a:cxn ang="T13">
                <a:pos x="T2" y="T3"/>
              </a:cxn>
              <a:cxn ang="T14">
                <a:pos x="T4" y="T5"/>
              </a:cxn>
              <a:cxn ang="T15">
                <a:pos x="T6" y="T7"/>
              </a:cxn>
              <a:cxn ang="T16">
                <a:pos x="T8" y="T9"/>
              </a:cxn>
              <a:cxn ang="T17">
                <a:pos x="T10" y="T11"/>
              </a:cxn>
            </a:cxnLst>
            <a:rect l="T18" t="T19" r="T20" b="T21"/>
            <a:pathLst>
              <a:path w="120650" h="59928">
                <a:moveTo>
                  <a:pt x="7541" y="51991"/>
                </a:moveTo>
                <a:cubicBezTo>
                  <a:pt x="0" y="44054"/>
                  <a:pt x="26591" y="8732"/>
                  <a:pt x="40878" y="4366"/>
                </a:cubicBezTo>
                <a:cubicBezTo>
                  <a:pt x="55165" y="0"/>
                  <a:pt x="80169" y="17463"/>
                  <a:pt x="93266" y="25797"/>
                </a:cubicBezTo>
                <a:cubicBezTo>
                  <a:pt x="106363" y="34131"/>
                  <a:pt x="120650" y="50006"/>
                  <a:pt x="119459" y="54372"/>
                </a:cubicBezTo>
                <a:cubicBezTo>
                  <a:pt x="118268" y="58738"/>
                  <a:pt x="98028" y="50800"/>
                  <a:pt x="86122" y="51991"/>
                </a:cubicBezTo>
                <a:cubicBezTo>
                  <a:pt x="74216" y="53182"/>
                  <a:pt x="15082" y="59928"/>
                  <a:pt x="7541" y="51991"/>
                </a:cubicBezTo>
                <a:close/>
              </a:path>
            </a:pathLst>
          </a:custGeom>
          <a:solidFill>
            <a:schemeClr val="accent1"/>
          </a:solidFill>
          <a:ln w="9525" cap="flat" cmpd="sng" algn="ctr">
            <a:noFill/>
            <a:prstDash val="solid"/>
            <a:round/>
            <a:headEnd type="none" w="med" len="med"/>
            <a:tailEnd type="none" w="med" len="med"/>
          </a:ln>
        </p:spPr>
        <p:txBody>
          <a:bodyPr/>
          <a:lstStyle/>
          <a:p>
            <a:pPr fontAlgn="base">
              <a:spcBef>
                <a:spcPct val="0"/>
              </a:spcBef>
              <a:spcAft>
                <a:spcPct val="0"/>
              </a:spcAft>
            </a:pPr>
            <a:endParaRPr kumimoji="0" lang="ja-JP" altLang="en-US">
              <a:solidFill>
                <a:prstClr val="black"/>
              </a:solidFill>
              <a:cs typeface="Arial" pitchFamily="34" charset="0"/>
            </a:endParaRPr>
          </a:p>
        </p:txBody>
      </p:sp>
      <p:grpSp>
        <p:nvGrpSpPr>
          <p:cNvPr id="2" name="Group 451"/>
          <p:cNvGrpSpPr>
            <a:grpSpLocks/>
          </p:cNvGrpSpPr>
          <p:nvPr/>
        </p:nvGrpSpPr>
        <p:grpSpPr bwMode="auto">
          <a:xfrm>
            <a:off x="152400" y="76200"/>
            <a:ext cx="8839200" cy="2014538"/>
            <a:chOff x="152400" y="76200"/>
            <a:chExt cx="8839200" cy="2015225"/>
          </a:xfrm>
        </p:grpSpPr>
        <p:sp>
          <p:nvSpPr>
            <p:cNvPr id="92706" name="TextBox 3"/>
            <p:cNvSpPr txBox="1">
              <a:spLocks noChangeArrowheads="1"/>
            </p:cNvSpPr>
            <p:nvPr/>
          </p:nvSpPr>
          <p:spPr bwMode="auto">
            <a:xfrm>
              <a:off x="875452" y="1060052"/>
              <a:ext cx="7392280" cy="1031373"/>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New Classes: Zinc Finger Nuclease (ZFN) </a:t>
              </a:r>
              <a:br>
                <a:rPr kumimoji="0" lang="en-US" altLang="ja-JP" sz="2800" b="1">
                  <a:solidFill>
                    <a:srgbClr val="FF0000"/>
                  </a:solidFill>
                  <a:latin typeface="Arial Narrow" pitchFamily="34" charset="0"/>
                  <a:cs typeface="Arial" pitchFamily="34" charset="0"/>
                </a:rPr>
              </a:br>
              <a:r>
                <a:rPr kumimoji="0" lang="en-US" altLang="ja-JP" sz="2800" b="1">
                  <a:solidFill>
                    <a:srgbClr val="FF0000"/>
                  </a:solidFill>
                  <a:latin typeface="Arial Narrow" pitchFamily="34" charset="0"/>
                  <a:cs typeface="Arial" pitchFamily="34" charset="0"/>
                </a:rPr>
                <a:t>Disruption of CCR5 Gene in Autologous CD4+ Cells</a:t>
              </a:r>
            </a:p>
          </p:txBody>
        </p:sp>
        <p:grpSp>
          <p:nvGrpSpPr>
            <p:cNvPr id="3" name="Group 453"/>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92710"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2711"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2712"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2713"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2714"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2715"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92709"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1"/>
          <p:cNvSpPr txBox="1">
            <a:spLocks noChangeArrowheads="1"/>
          </p:cNvSpPr>
          <p:nvPr/>
        </p:nvSpPr>
        <p:spPr bwMode="auto">
          <a:xfrm>
            <a:off x="533400" y="6321425"/>
            <a:ext cx="8229600" cy="307975"/>
          </a:xfrm>
          <a:prstGeom prst="rect">
            <a:avLst/>
          </a:prstGeom>
          <a:noFill/>
          <a:ln w="9525" algn="ctr">
            <a:noFill/>
            <a:miter lim="800000"/>
            <a:headEnd/>
            <a:tailEnd/>
          </a:ln>
        </p:spPr>
        <p:txBody>
          <a:bodyPr anchor="b">
            <a:spAutoFit/>
          </a:bodyPr>
          <a:lstStyle/>
          <a:p>
            <a:pPr algn="r" fontAlgn="base">
              <a:spcBef>
                <a:spcPct val="35000"/>
              </a:spcBef>
              <a:spcAft>
                <a:spcPct val="25000"/>
              </a:spcAft>
              <a:buClr>
                <a:srgbClr val="800080"/>
              </a:buClr>
              <a:buFont typeface="Arial" pitchFamily="34" charset="0"/>
              <a:buNone/>
            </a:pPr>
            <a:r>
              <a:rPr kumimoji="0" lang="en-US" altLang="ja-JP" sz="1400">
                <a:solidFill>
                  <a:prstClr val="black"/>
                </a:solidFill>
                <a:latin typeface="Arial" pitchFamily="34" charset="0"/>
                <a:cs typeface="Arial" pitchFamily="34" charset="0"/>
              </a:rPr>
              <a:t>Desimmie CROI 2011 #526; Urano CROI 2011 #525; Wilen CROI 2011 #47; Titolo CROI 2010 #50.</a:t>
            </a:r>
          </a:p>
        </p:txBody>
      </p:sp>
      <p:grpSp>
        <p:nvGrpSpPr>
          <p:cNvPr id="2" name="Group 47"/>
          <p:cNvGrpSpPr>
            <a:grpSpLocks/>
          </p:cNvGrpSpPr>
          <p:nvPr/>
        </p:nvGrpSpPr>
        <p:grpSpPr bwMode="auto">
          <a:xfrm>
            <a:off x="152400" y="76200"/>
            <a:ext cx="8839200" cy="1524000"/>
            <a:chOff x="152400" y="76200"/>
            <a:chExt cx="8839200" cy="1524000"/>
          </a:xfrm>
        </p:grpSpPr>
        <p:sp>
          <p:nvSpPr>
            <p:cNvPr id="93189" name="TextBox 3"/>
            <p:cNvSpPr txBox="1">
              <a:spLocks noChangeArrowheads="1"/>
            </p:cNvSpPr>
            <p:nvPr/>
          </p:nvSpPr>
          <p:spPr bwMode="auto">
            <a:xfrm>
              <a:off x="1899587" y="1060052"/>
              <a:ext cx="5344027" cy="54014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New Classes: Investigational Targets</a:t>
              </a:r>
            </a:p>
          </p:txBody>
        </p:sp>
        <p:grpSp>
          <p:nvGrpSpPr>
            <p:cNvPr id="3" name="Group 49"/>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93193"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3194"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3195"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3196"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3197"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3198"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93192"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
        <p:nvSpPr>
          <p:cNvPr id="93188" name="Content Placeholder 3"/>
          <p:cNvSpPr>
            <a:spLocks noGrp="1"/>
          </p:cNvSpPr>
          <p:nvPr>
            <p:ph idx="1"/>
          </p:nvPr>
        </p:nvSpPr>
        <p:spPr>
          <a:xfrm>
            <a:off x="457200" y="1600200"/>
            <a:ext cx="8229600" cy="4495800"/>
          </a:xfrm>
        </p:spPr>
        <p:txBody>
          <a:bodyPr/>
          <a:lstStyle/>
          <a:p>
            <a:r>
              <a:rPr altLang="ja-JP" sz="2600" smtClean="0">
                <a:solidFill>
                  <a:srgbClr val="000099"/>
                </a:solidFill>
              </a:rPr>
              <a:t>LEDGF/p75  Inhibitors</a:t>
            </a:r>
          </a:p>
          <a:p>
            <a:pPr lvl="1"/>
            <a:r>
              <a:rPr altLang="ja-JP" sz="2400" smtClean="0">
                <a:solidFill>
                  <a:srgbClr val="000099"/>
                </a:solidFill>
              </a:rPr>
              <a:t>Cellular tethering factor for integration</a:t>
            </a:r>
          </a:p>
          <a:p>
            <a:pPr lvl="1"/>
            <a:r>
              <a:rPr altLang="ja-JP" sz="2400" smtClean="0">
                <a:solidFill>
                  <a:srgbClr val="000099"/>
                </a:solidFill>
              </a:rPr>
              <a:t>In-vitro identification of inhibitory peptides</a:t>
            </a:r>
          </a:p>
          <a:p>
            <a:pPr>
              <a:spcBef>
                <a:spcPts val="600"/>
              </a:spcBef>
            </a:pPr>
            <a:r>
              <a:rPr altLang="ja-JP" sz="2600" smtClean="0">
                <a:solidFill>
                  <a:srgbClr val="000099"/>
                </a:solidFill>
              </a:rPr>
              <a:t>Gag Inhibitors</a:t>
            </a:r>
          </a:p>
          <a:p>
            <a:pPr lvl="1"/>
            <a:r>
              <a:rPr altLang="ja-JP" sz="2400" smtClean="0">
                <a:solidFill>
                  <a:srgbClr val="000099"/>
                </a:solidFill>
              </a:rPr>
              <a:t>Viral factor for particle assembly at cell membrane</a:t>
            </a:r>
          </a:p>
          <a:p>
            <a:pPr lvl="1"/>
            <a:r>
              <a:rPr altLang="ja-JP" sz="2400" smtClean="0">
                <a:solidFill>
                  <a:srgbClr val="000099"/>
                </a:solidFill>
              </a:rPr>
              <a:t>In-vitro identification of inhibitory molecules</a:t>
            </a:r>
          </a:p>
          <a:p>
            <a:pPr>
              <a:spcBef>
                <a:spcPts val="600"/>
              </a:spcBef>
            </a:pPr>
            <a:r>
              <a:rPr altLang="ja-JP" sz="2600" smtClean="0">
                <a:solidFill>
                  <a:srgbClr val="000099"/>
                </a:solidFill>
              </a:rPr>
              <a:t>CXCR4 Zinc Finger Nucleases</a:t>
            </a:r>
          </a:p>
          <a:p>
            <a:pPr lvl="1"/>
            <a:r>
              <a:rPr altLang="ja-JP" sz="2400" smtClean="0">
                <a:solidFill>
                  <a:srgbClr val="000099"/>
                </a:solidFill>
              </a:rPr>
              <a:t>Cell culture-mouse model proof of concept tested</a:t>
            </a:r>
          </a:p>
          <a:p>
            <a:pPr>
              <a:spcBef>
                <a:spcPts val="600"/>
              </a:spcBef>
            </a:pPr>
            <a:r>
              <a:rPr altLang="ja-JP" sz="2600" smtClean="0">
                <a:solidFill>
                  <a:srgbClr val="000099"/>
                </a:solidFill>
              </a:rPr>
              <a:t>Capsid Assembly Inhibitors</a:t>
            </a:r>
          </a:p>
          <a:p>
            <a:pPr lvl="1"/>
            <a:r>
              <a:rPr altLang="ja-JP" sz="2400" smtClean="0">
                <a:solidFill>
                  <a:srgbClr val="000099"/>
                </a:solidFill>
              </a:rPr>
              <a:t>Formation of viral core</a:t>
            </a:r>
          </a:p>
          <a:p>
            <a:pPr lvl="1"/>
            <a:r>
              <a:rPr altLang="ja-JP" sz="2400" smtClean="0">
                <a:solidFill>
                  <a:srgbClr val="000099"/>
                </a:solidFill>
              </a:rPr>
              <a:t>In-vitro identification of inhibitory molecules</a:t>
            </a:r>
            <a:endParaRPr altLang="ja-JP" sz="2800" smtClean="0">
              <a:solidFill>
                <a:srgbClr val="000099"/>
              </a:solidFill>
            </a:endParaRPr>
          </a:p>
          <a:p>
            <a:endParaRPr altLang="ja-JP" sz="2800" smtClean="0">
              <a:solidFill>
                <a:srgbClr val="000099"/>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457200" y="1828800"/>
            <a:ext cx="8229600" cy="4297363"/>
          </a:xfrm>
        </p:spPr>
        <p:txBody>
          <a:bodyPr/>
          <a:lstStyle/>
          <a:p>
            <a:pPr>
              <a:spcAft>
                <a:spcPts val="600"/>
              </a:spcAft>
            </a:pPr>
            <a:r>
              <a:rPr altLang="ja-JP" sz="2600" smtClean="0"/>
              <a:t>Concept proven:  Thai RV144 study: 31% protection </a:t>
            </a:r>
          </a:p>
          <a:p>
            <a:pPr>
              <a:spcAft>
                <a:spcPts val="600"/>
              </a:spcAft>
            </a:pPr>
            <a:r>
              <a:rPr altLang="ja-JP" sz="2600" smtClean="0"/>
              <a:t>Human studies on-going to determine </a:t>
            </a:r>
            <a:br>
              <a:rPr altLang="ja-JP" sz="2600" smtClean="0"/>
            </a:br>
            <a:r>
              <a:rPr altLang="ja-JP" sz="2600" smtClean="0"/>
              <a:t>correlates of immunity from elite controllers:</a:t>
            </a:r>
          </a:p>
          <a:p>
            <a:pPr lvl="1">
              <a:spcAft>
                <a:spcPts val="600"/>
              </a:spcAft>
            </a:pPr>
            <a:r>
              <a:rPr altLang="ja-JP" sz="2600" smtClean="0"/>
              <a:t>Broadly reacting neutralizing antibodies</a:t>
            </a:r>
          </a:p>
          <a:p>
            <a:pPr lvl="1">
              <a:spcAft>
                <a:spcPts val="600"/>
              </a:spcAft>
            </a:pPr>
            <a:r>
              <a:rPr altLang="ja-JP" sz="2600" smtClean="0"/>
              <a:t>Specific neutralizing envelope epitopes</a:t>
            </a:r>
          </a:p>
          <a:p>
            <a:pPr lvl="1">
              <a:spcAft>
                <a:spcPts val="600"/>
              </a:spcAft>
            </a:pPr>
            <a:r>
              <a:rPr altLang="ja-JP" sz="2600" smtClean="0"/>
              <a:t>Precise B-cell clonal expansion</a:t>
            </a:r>
          </a:p>
          <a:p>
            <a:pPr>
              <a:spcAft>
                <a:spcPts val="600"/>
              </a:spcAft>
            </a:pPr>
            <a:r>
              <a:rPr altLang="ja-JP" sz="2600" smtClean="0"/>
              <a:t>Animal studies on-going to elucidate immune response</a:t>
            </a:r>
          </a:p>
          <a:p>
            <a:pPr algn="r">
              <a:spcAft>
                <a:spcPts val="600"/>
              </a:spcAft>
              <a:buFont typeface="Wingdings" pitchFamily="2" charset="2"/>
              <a:buNone/>
            </a:pPr>
            <a:r>
              <a:rPr altLang="ja-JP" sz="2600" smtClean="0"/>
              <a:t>	</a:t>
            </a:r>
          </a:p>
          <a:p>
            <a:pPr algn="r">
              <a:spcAft>
                <a:spcPts val="600"/>
              </a:spcAft>
              <a:buFont typeface="Wingdings" pitchFamily="2" charset="2"/>
              <a:buNone/>
            </a:pPr>
            <a:r>
              <a:rPr altLang="ja-JP" sz="1800" smtClean="0">
                <a:solidFill>
                  <a:schemeClr val="tx1"/>
                </a:solidFill>
              </a:rPr>
              <a:t>Comments, A. Fauci, NIH, 2011</a:t>
            </a:r>
            <a:endParaRPr altLang="ja-JP" sz="2400" smtClean="0">
              <a:solidFill>
                <a:schemeClr val="tx1"/>
              </a:solidFill>
            </a:endParaRPr>
          </a:p>
        </p:txBody>
      </p:sp>
      <p:grpSp>
        <p:nvGrpSpPr>
          <p:cNvPr id="2" name="Group 3"/>
          <p:cNvGrpSpPr>
            <a:grpSpLocks/>
          </p:cNvGrpSpPr>
          <p:nvPr/>
        </p:nvGrpSpPr>
        <p:grpSpPr bwMode="auto">
          <a:xfrm>
            <a:off x="152400" y="76200"/>
            <a:ext cx="8839200" cy="1566863"/>
            <a:chOff x="152400" y="76200"/>
            <a:chExt cx="8839200" cy="1567410"/>
          </a:xfrm>
        </p:grpSpPr>
        <p:sp>
          <p:nvSpPr>
            <p:cNvPr id="94212" name="TextBox 3"/>
            <p:cNvSpPr txBox="1">
              <a:spLocks noChangeArrowheads="1"/>
            </p:cNvSpPr>
            <p:nvPr/>
          </p:nvSpPr>
          <p:spPr bwMode="auto">
            <a:xfrm>
              <a:off x="1716561" y="1060052"/>
              <a:ext cx="5710088"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Future Needs: Potential for HIV Vaccine</a:t>
              </a:r>
            </a:p>
          </p:txBody>
        </p:sp>
        <p:grpSp>
          <p:nvGrpSpPr>
            <p:cNvPr id="3" name="Group 5"/>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94216"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4217"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4218"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4219"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4220"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4221"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94215"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2514600" cy="4297363"/>
          </a:xfrm>
        </p:spPr>
        <p:txBody>
          <a:bodyPr/>
          <a:lstStyle/>
          <a:p>
            <a:pPr marL="0" indent="0">
              <a:spcAft>
                <a:spcPts val="900"/>
              </a:spcAft>
              <a:buFont typeface="Wingdings" pitchFamily="2" charset="2"/>
              <a:buNone/>
              <a:defRPr/>
            </a:pPr>
            <a:r>
              <a:rPr sz="2200" u="sng" smtClean="0"/>
              <a:t>Early Treatment:</a:t>
            </a:r>
          </a:p>
          <a:p>
            <a:pPr marL="231775" indent="-231775">
              <a:spcAft>
                <a:spcPts val="900"/>
              </a:spcAft>
              <a:defRPr/>
            </a:pPr>
            <a:r>
              <a:rPr sz="2200" smtClean="0"/>
              <a:t>Smaller latent reservoir</a:t>
            </a:r>
          </a:p>
          <a:p>
            <a:pPr marL="231775" indent="-231775">
              <a:spcAft>
                <a:spcPts val="900"/>
              </a:spcAft>
              <a:defRPr/>
            </a:pPr>
            <a:r>
              <a:rPr sz="2200" smtClean="0"/>
              <a:t>Subsequent therapeutic vaccination boosting of immune control</a:t>
            </a:r>
          </a:p>
        </p:txBody>
      </p:sp>
      <p:grpSp>
        <p:nvGrpSpPr>
          <p:cNvPr id="2" name="Group 3"/>
          <p:cNvGrpSpPr>
            <a:grpSpLocks/>
          </p:cNvGrpSpPr>
          <p:nvPr/>
        </p:nvGrpSpPr>
        <p:grpSpPr bwMode="auto">
          <a:xfrm>
            <a:off x="152400" y="76200"/>
            <a:ext cx="8839200" cy="1524000"/>
            <a:chOff x="152400" y="76200"/>
            <a:chExt cx="8839200" cy="1524000"/>
          </a:xfrm>
        </p:grpSpPr>
        <p:sp>
          <p:nvSpPr>
            <p:cNvPr id="95238" name="TextBox 3"/>
            <p:cNvSpPr txBox="1">
              <a:spLocks noChangeArrowheads="1"/>
            </p:cNvSpPr>
            <p:nvPr/>
          </p:nvSpPr>
          <p:spPr bwMode="auto">
            <a:xfrm>
              <a:off x="501420" y="1060052"/>
              <a:ext cx="8140369" cy="54014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Future Needs: Functional Cure -vs- Microbial Eradication</a:t>
              </a:r>
            </a:p>
          </p:txBody>
        </p:sp>
        <p:grpSp>
          <p:nvGrpSpPr>
            <p:cNvPr id="4" name="Group 5"/>
            <p:cNvGrpSpPr>
              <a:grpSpLocks/>
            </p:cNvGrpSpPr>
            <p:nvPr/>
          </p:nvGrpSpPr>
          <p:grpSpPr bwMode="auto">
            <a:xfrm>
              <a:off x="152400" y="76200"/>
              <a:ext cx="8839200" cy="1143000"/>
              <a:chOff x="152400" y="76200"/>
              <a:chExt cx="8839200" cy="1143000"/>
            </a:xfrm>
          </p:grpSpPr>
          <p:grpSp>
            <p:nvGrpSpPr>
              <p:cNvPr id="5" name="Group 38"/>
              <p:cNvGrpSpPr>
                <a:grpSpLocks/>
              </p:cNvGrpSpPr>
              <p:nvPr/>
            </p:nvGrpSpPr>
            <p:grpSpPr bwMode="auto">
              <a:xfrm>
                <a:off x="152400" y="762000"/>
                <a:ext cx="8839200" cy="457200"/>
                <a:chOff x="152400" y="3276600"/>
                <a:chExt cx="8839200" cy="457200"/>
              </a:xfrm>
            </p:grpSpPr>
            <p:sp>
              <p:nvSpPr>
                <p:cNvPr id="95242"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5243"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5244"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5245"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5246"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5247"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95241"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pic>
        <p:nvPicPr>
          <p:cNvPr id="95236" name="Picture 4" descr="http://t1.gstatic.com/images?q=tbn:ANd9GcSUslziZtJwvaQDQBDG5SHXug012xIDo73hLn9jIeU7RTg2VaLq"/>
          <p:cNvPicPr>
            <a:picLocks noChangeAspect="1" noChangeArrowheads="1"/>
          </p:cNvPicPr>
          <p:nvPr/>
        </p:nvPicPr>
        <p:blipFill>
          <a:blip r:embed="rId2" cstate="print"/>
          <a:srcRect/>
          <a:stretch>
            <a:fillRect/>
          </a:stretch>
        </p:blipFill>
        <p:spPr bwMode="auto">
          <a:xfrm>
            <a:off x="2971800" y="2286000"/>
            <a:ext cx="3124200" cy="3124200"/>
          </a:xfrm>
          <a:prstGeom prst="rect">
            <a:avLst/>
          </a:prstGeom>
          <a:noFill/>
          <a:ln w="9525">
            <a:noFill/>
            <a:miter lim="800000"/>
            <a:headEnd/>
            <a:tailEnd/>
          </a:ln>
        </p:spPr>
      </p:pic>
      <p:sp>
        <p:nvSpPr>
          <p:cNvPr id="95237" name="Content Placeholder 2"/>
          <p:cNvSpPr txBox="1">
            <a:spLocks/>
          </p:cNvSpPr>
          <p:nvPr/>
        </p:nvSpPr>
        <p:spPr bwMode="auto">
          <a:xfrm>
            <a:off x="6172200" y="1828800"/>
            <a:ext cx="2590800" cy="4297363"/>
          </a:xfrm>
          <a:prstGeom prst="rect">
            <a:avLst/>
          </a:prstGeom>
          <a:noFill/>
          <a:ln w="9525">
            <a:noFill/>
            <a:miter lim="800000"/>
            <a:headEnd/>
            <a:tailEnd/>
          </a:ln>
        </p:spPr>
        <p:txBody>
          <a:bodyPr/>
          <a:lstStyle/>
          <a:p>
            <a:pPr eaLnBrk="0" fontAlgn="base" hangingPunct="0">
              <a:spcBef>
                <a:spcPct val="0"/>
              </a:spcBef>
              <a:spcAft>
                <a:spcPts val="900"/>
              </a:spcAft>
              <a:buClr>
                <a:srgbClr val="FFC000"/>
              </a:buClr>
              <a:buFont typeface="Wingdings" pitchFamily="2" charset="2"/>
              <a:buNone/>
            </a:pPr>
            <a:r>
              <a:rPr kumimoji="0" lang="en-US" altLang="ja-JP" sz="2200" u="sng">
                <a:solidFill>
                  <a:srgbClr val="333399"/>
                </a:solidFill>
                <a:cs typeface="Arial" pitchFamily="34" charset="0"/>
              </a:rPr>
              <a:t>Novel Therapies:</a:t>
            </a:r>
          </a:p>
          <a:p>
            <a:pPr eaLnBrk="0" fontAlgn="base" hangingPunct="0">
              <a:spcBef>
                <a:spcPct val="0"/>
              </a:spcBef>
              <a:spcAft>
                <a:spcPts val="900"/>
              </a:spcAft>
              <a:buClr>
                <a:srgbClr val="FFC000"/>
              </a:buClr>
              <a:buFont typeface="Wingdings" pitchFamily="2" charset="2"/>
              <a:buChar char="§"/>
            </a:pPr>
            <a:r>
              <a:rPr kumimoji="0" lang="en-US" altLang="ja-JP" sz="2200">
                <a:solidFill>
                  <a:srgbClr val="333399"/>
                </a:solidFill>
                <a:cs typeface="Arial" pitchFamily="34" charset="0"/>
              </a:rPr>
              <a:t>Therapies to eliminate latent reservoir</a:t>
            </a:r>
          </a:p>
          <a:p>
            <a:pPr eaLnBrk="0" fontAlgn="base" hangingPunct="0">
              <a:spcBef>
                <a:spcPct val="0"/>
              </a:spcBef>
              <a:spcAft>
                <a:spcPts val="900"/>
              </a:spcAft>
              <a:buClr>
                <a:srgbClr val="FFC000"/>
              </a:buClr>
              <a:buFont typeface="Wingdings" pitchFamily="2" charset="2"/>
              <a:buChar char="§"/>
            </a:pPr>
            <a:r>
              <a:rPr kumimoji="0" lang="en-US" altLang="ja-JP" sz="2200">
                <a:solidFill>
                  <a:srgbClr val="333399"/>
                </a:solidFill>
                <a:cs typeface="Arial" pitchFamily="34" charset="0"/>
              </a:rPr>
              <a:t>Gene therapy to inactivate or excise incorporated virus</a:t>
            </a:r>
          </a:p>
          <a:p>
            <a:pPr lvl="1" algn="r" eaLnBrk="0" fontAlgn="base" hangingPunct="0">
              <a:spcBef>
                <a:spcPct val="0"/>
              </a:spcBef>
              <a:spcAft>
                <a:spcPts val="900"/>
              </a:spcAft>
              <a:buFont typeface="Wingdings" pitchFamily="2" charset="2"/>
              <a:buNone/>
            </a:pPr>
            <a:endParaRPr kumimoji="0" lang="en-US" altLang="ja-JP" sz="2200">
              <a:solidFill>
                <a:prstClr val="black"/>
              </a:solidFill>
              <a:cs typeface="Arial" pitchFamily="34" charset="0"/>
            </a:endParaRPr>
          </a:p>
          <a:p>
            <a:pPr lvl="1" algn="r" eaLnBrk="0" fontAlgn="base" hangingPunct="0">
              <a:spcBef>
                <a:spcPct val="0"/>
              </a:spcBef>
              <a:spcAft>
                <a:spcPts val="900"/>
              </a:spcAft>
              <a:buFont typeface="Wingdings" pitchFamily="2" charset="2"/>
              <a:buNone/>
            </a:pPr>
            <a:endParaRPr kumimoji="0" lang="en-US" altLang="ja-JP" sz="1200">
              <a:solidFill>
                <a:prstClr val="black"/>
              </a:solidFill>
              <a:cs typeface="Arial" pitchFamily="34" charset="0"/>
            </a:endParaRPr>
          </a:p>
          <a:p>
            <a:pPr lvl="1" algn="r" eaLnBrk="0" fontAlgn="base" hangingPunct="0">
              <a:spcBef>
                <a:spcPct val="0"/>
              </a:spcBef>
              <a:spcAft>
                <a:spcPts val="900"/>
              </a:spcAft>
              <a:buFont typeface="Wingdings" pitchFamily="2" charset="2"/>
              <a:buNone/>
            </a:pPr>
            <a:r>
              <a:rPr kumimoji="0" lang="en-US" altLang="ja-JP" sz="1200">
                <a:solidFill>
                  <a:prstClr val="black"/>
                </a:solidFill>
                <a:cs typeface="Arial" pitchFamily="34" charset="0"/>
              </a:rPr>
              <a:t>Comments, A. Fauci, NIH, 2011</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www.futurumbooks.com/contents/media/bigitcouldneverhappentomedvd.jpg"/>
          <p:cNvPicPr>
            <a:picLocks noChangeAspect="1" noChangeArrowheads="1"/>
          </p:cNvPicPr>
          <p:nvPr/>
        </p:nvPicPr>
        <p:blipFill>
          <a:blip r:embed="rId2" cstate="print"/>
          <a:srcRect/>
          <a:stretch>
            <a:fillRect/>
          </a:stretch>
        </p:blipFill>
        <p:spPr bwMode="auto">
          <a:xfrm>
            <a:off x="5867400" y="1684338"/>
            <a:ext cx="2286000" cy="3268662"/>
          </a:xfrm>
          <a:prstGeom prst="rect">
            <a:avLst/>
          </a:prstGeom>
          <a:noFill/>
          <a:ln w="9525">
            <a:noFill/>
            <a:miter lim="800000"/>
            <a:headEnd/>
            <a:tailEnd/>
          </a:ln>
        </p:spPr>
      </p:pic>
      <p:pic>
        <p:nvPicPr>
          <p:cNvPr id="96259" name="Picture 2"/>
          <p:cNvPicPr>
            <a:picLocks noChangeAspect="1" noChangeArrowheads="1"/>
          </p:cNvPicPr>
          <p:nvPr/>
        </p:nvPicPr>
        <p:blipFill>
          <a:blip r:embed="rId3" cstate="print"/>
          <a:srcRect l="28667" t="25600" r="27333" b="13867"/>
          <a:stretch>
            <a:fillRect/>
          </a:stretch>
        </p:blipFill>
        <p:spPr bwMode="auto">
          <a:xfrm>
            <a:off x="152400" y="1579563"/>
            <a:ext cx="3657600" cy="3144837"/>
          </a:xfrm>
          <a:prstGeom prst="rect">
            <a:avLst/>
          </a:prstGeom>
          <a:noFill/>
          <a:ln w="9525">
            <a:noFill/>
            <a:miter lim="800000"/>
            <a:headEnd/>
            <a:tailEnd/>
          </a:ln>
        </p:spPr>
      </p:pic>
      <p:grpSp>
        <p:nvGrpSpPr>
          <p:cNvPr id="2" name="Group 3"/>
          <p:cNvGrpSpPr>
            <a:grpSpLocks/>
          </p:cNvGrpSpPr>
          <p:nvPr/>
        </p:nvGrpSpPr>
        <p:grpSpPr bwMode="auto">
          <a:xfrm>
            <a:off x="152400" y="76200"/>
            <a:ext cx="8839200" cy="1566863"/>
            <a:chOff x="152400" y="76200"/>
            <a:chExt cx="8839200" cy="1567410"/>
          </a:xfrm>
        </p:grpSpPr>
        <p:sp>
          <p:nvSpPr>
            <p:cNvPr id="96266" name="TextBox 3"/>
            <p:cNvSpPr txBox="1">
              <a:spLocks noChangeArrowheads="1"/>
            </p:cNvSpPr>
            <p:nvPr/>
          </p:nvSpPr>
          <p:spPr bwMode="auto">
            <a:xfrm>
              <a:off x="2461113" y="1060052"/>
              <a:ext cx="4221028"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Expanded Prevention Efforts</a:t>
              </a:r>
            </a:p>
          </p:txBody>
        </p:sp>
        <p:grpSp>
          <p:nvGrpSpPr>
            <p:cNvPr id="3" name="Group 5"/>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96270"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6271"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6272"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6273"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6274"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6275"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96269" name="TextBox 25"/>
              <p:cNvSpPr txBox="1">
                <a:spLocks noChangeArrowheads="1"/>
              </p:cNvSpPr>
              <p:nvPr/>
            </p:nvSpPr>
            <p:spPr bwMode="auto">
              <a:xfrm>
                <a:off x="228600" y="76200"/>
                <a:ext cx="8686800" cy="830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Challenges Facing the Global AIDS Pandemic: 2012 +</a:t>
                </a:r>
              </a:p>
            </p:txBody>
          </p:sp>
        </p:grpSp>
      </p:grpSp>
      <p:grpSp>
        <p:nvGrpSpPr>
          <p:cNvPr id="5" name="Group 15"/>
          <p:cNvGrpSpPr>
            <a:grpSpLocks/>
          </p:cNvGrpSpPr>
          <p:nvPr/>
        </p:nvGrpSpPr>
        <p:grpSpPr bwMode="auto">
          <a:xfrm>
            <a:off x="4370388" y="4572000"/>
            <a:ext cx="4240212" cy="1924050"/>
            <a:chOff x="2405483" y="2274332"/>
            <a:chExt cx="4240924" cy="1923393"/>
          </a:xfrm>
        </p:grpSpPr>
        <p:pic>
          <p:nvPicPr>
            <p:cNvPr id="96264" name="Picture 2"/>
            <p:cNvPicPr>
              <a:picLocks noChangeAspect="1" noChangeArrowheads="1"/>
            </p:cNvPicPr>
            <p:nvPr/>
          </p:nvPicPr>
          <p:blipFill>
            <a:blip r:embed="rId4" cstate="print"/>
            <a:srcRect l="40138" t="29425" r="32034" b="48138"/>
            <a:stretch>
              <a:fillRect/>
            </a:stretch>
          </p:blipFill>
          <p:spPr bwMode="auto">
            <a:xfrm>
              <a:off x="2405483" y="2274332"/>
              <a:ext cx="4240924" cy="1923393"/>
            </a:xfrm>
            <a:prstGeom prst="rect">
              <a:avLst/>
            </a:prstGeom>
            <a:noFill/>
            <a:ln w="9525">
              <a:noFill/>
              <a:miter lim="800000"/>
              <a:headEnd/>
              <a:tailEnd/>
            </a:ln>
          </p:spPr>
        </p:pic>
        <p:sp>
          <p:nvSpPr>
            <p:cNvPr id="96265" name="TextBox 17"/>
            <p:cNvSpPr txBox="1">
              <a:spLocks noChangeArrowheads="1"/>
            </p:cNvSpPr>
            <p:nvPr/>
          </p:nvSpPr>
          <p:spPr bwMode="auto">
            <a:xfrm>
              <a:off x="2514600" y="3745468"/>
              <a:ext cx="3930050" cy="369332"/>
            </a:xfrm>
            <a:prstGeom prst="rect">
              <a:avLst/>
            </a:prstGeom>
            <a:noFill/>
            <a:ln w="9525">
              <a:noFill/>
              <a:miter lim="800000"/>
              <a:headEnd/>
              <a:tailEnd/>
            </a:ln>
          </p:spPr>
          <p:txBody>
            <a:bodyPr wrap="none">
              <a:spAutoFit/>
            </a:bodyPr>
            <a:lstStyle/>
            <a:p>
              <a:pPr fontAlgn="base">
                <a:spcBef>
                  <a:spcPct val="0"/>
                </a:spcBef>
                <a:spcAft>
                  <a:spcPct val="0"/>
                </a:spcAft>
              </a:pPr>
              <a:r>
                <a:rPr kumimoji="0" lang="en-US" altLang="ja-JP" b="1">
                  <a:solidFill>
                    <a:prstClr val="white"/>
                  </a:solidFill>
                  <a:cs typeface="Arial" pitchFamily="34" charset="0"/>
                </a:rPr>
                <a:t>Uganda mobile male circumcision clinic</a:t>
              </a:r>
            </a:p>
          </p:txBody>
        </p:sp>
      </p:grpSp>
      <p:pic>
        <p:nvPicPr>
          <p:cNvPr id="96262" name="Picture 5"/>
          <p:cNvPicPr>
            <a:picLocks noChangeAspect="1" noChangeArrowheads="1"/>
          </p:cNvPicPr>
          <p:nvPr/>
        </p:nvPicPr>
        <p:blipFill>
          <a:blip r:embed="rId5" cstate="print"/>
          <a:srcRect/>
          <a:stretch>
            <a:fillRect/>
          </a:stretch>
        </p:blipFill>
        <p:spPr bwMode="auto">
          <a:xfrm>
            <a:off x="2578100" y="1676400"/>
            <a:ext cx="3136900" cy="2087563"/>
          </a:xfrm>
          <a:prstGeom prst="rect">
            <a:avLst/>
          </a:prstGeom>
          <a:noFill/>
          <a:ln w="9525">
            <a:noFill/>
            <a:miter lim="800000"/>
            <a:headEnd/>
            <a:tailEnd/>
          </a:ln>
        </p:spPr>
      </p:pic>
      <p:pic>
        <p:nvPicPr>
          <p:cNvPr id="96263" name="Picture 6"/>
          <p:cNvPicPr>
            <a:picLocks noChangeAspect="1" noChangeArrowheads="1"/>
          </p:cNvPicPr>
          <p:nvPr/>
        </p:nvPicPr>
        <p:blipFill>
          <a:blip r:embed="rId6" cstate="print"/>
          <a:srcRect/>
          <a:stretch>
            <a:fillRect/>
          </a:stretch>
        </p:blipFill>
        <p:spPr bwMode="auto">
          <a:xfrm>
            <a:off x="595313" y="3886200"/>
            <a:ext cx="3671887" cy="18589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49263" y="1477963"/>
            <a:ext cx="8229600" cy="427037"/>
          </a:xfrm>
        </p:spPr>
        <p:txBody>
          <a:bodyPr/>
          <a:lstStyle/>
          <a:p>
            <a:pPr eaLnBrk="1" hangingPunct="1"/>
            <a:r>
              <a:rPr lang="en-US" altLang="ja-JP" sz="2000" b="1" smtClean="0">
                <a:solidFill>
                  <a:schemeClr val="tx1"/>
                </a:solidFill>
              </a:rPr>
              <a:t>Efficacy of HIV Prevention Strategies From Randomized Clinical Trials</a:t>
            </a:r>
          </a:p>
        </p:txBody>
      </p:sp>
      <p:sp>
        <p:nvSpPr>
          <p:cNvPr id="97283" name="Text Box 11"/>
          <p:cNvSpPr txBox="1">
            <a:spLocks noChangeArrowheads="1"/>
          </p:cNvSpPr>
          <p:nvPr/>
        </p:nvSpPr>
        <p:spPr bwMode="auto">
          <a:xfrm>
            <a:off x="285750" y="6353175"/>
            <a:ext cx="8561388" cy="307975"/>
          </a:xfrm>
          <a:prstGeom prst="rect">
            <a:avLst/>
          </a:prstGeom>
          <a:noFill/>
          <a:ln w="9525" algn="ctr">
            <a:noFill/>
            <a:miter lim="800000"/>
            <a:headEnd/>
            <a:tailEnd/>
          </a:ln>
        </p:spPr>
        <p:txBody>
          <a:bodyPr anchor="b">
            <a:spAutoFit/>
          </a:bodyPr>
          <a:lstStyle/>
          <a:p>
            <a:pPr fontAlgn="base">
              <a:spcBef>
                <a:spcPct val="0"/>
              </a:spcBef>
              <a:spcAft>
                <a:spcPct val="0"/>
              </a:spcAft>
            </a:pPr>
            <a:r>
              <a:rPr kumimoji="0" lang="fr-FR" altLang="ja-JP" sz="1400">
                <a:solidFill>
                  <a:prstClr val="black"/>
                </a:solidFill>
                <a:latin typeface="Arial" pitchFamily="34" charset="0"/>
                <a:cs typeface="Arial" pitchFamily="34" charset="0"/>
              </a:rPr>
              <a:t>Abdool Karim SS, et al. Lancet. 2011;[Epub ahead of print]. </a:t>
            </a:r>
            <a:endParaRPr kumimoji="0" lang="en-US" altLang="ja-JP" sz="1400">
              <a:solidFill>
                <a:prstClr val="black"/>
              </a:solidFill>
              <a:latin typeface="Arial" pitchFamily="34" charset="0"/>
              <a:cs typeface="Arial" pitchFamily="34" charset="0"/>
            </a:endParaRPr>
          </a:p>
        </p:txBody>
      </p:sp>
      <p:cxnSp>
        <p:nvCxnSpPr>
          <p:cNvPr id="97284" name="Straight Connector 5"/>
          <p:cNvCxnSpPr>
            <a:cxnSpLocks noChangeShapeType="1"/>
          </p:cNvCxnSpPr>
          <p:nvPr/>
        </p:nvCxnSpPr>
        <p:spPr bwMode="auto">
          <a:xfrm>
            <a:off x="2651125" y="5770563"/>
            <a:ext cx="4714875" cy="0"/>
          </a:xfrm>
          <a:prstGeom prst="line">
            <a:avLst/>
          </a:prstGeom>
          <a:noFill/>
          <a:ln w="28575" algn="ctr">
            <a:solidFill>
              <a:schemeClr val="tx1"/>
            </a:solidFill>
            <a:round/>
            <a:headEnd/>
            <a:tailEnd/>
          </a:ln>
        </p:spPr>
      </p:cxnSp>
      <p:cxnSp>
        <p:nvCxnSpPr>
          <p:cNvPr id="97285" name="Straight Connector 7"/>
          <p:cNvCxnSpPr>
            <a:cxnSpLocks noChangeShapeType="1"/>
          </p:cNvCxnSpPr>
          <p:nvPr/>
        </p:nvCxnSpPr>
        <p:spPr bwMode="auto">
          <a:xfrm rot="5400000">
            <a:off x="2636043" y="5803107"/>
            <a:ext cx="61913" cy="0"/>
          </a:xfrm>
          <a:prstGeom prst="line">
            <a:avLst/>
          </a:prstGeom>
          <a:noFill/>
          <a:ln w="28575" algn="ctr">
            <a:solidFill>
              <a:schemeClr val="tx1"/>
            </a:solidFill>
            <a:round/>
            <a:headEnd/>
            <a:tailEnd/>
          </a:ln>
        </p:spPr>
      </p:cxnSp>
      <p:cxnSp>
        <p:nvCxnSpPr>
          <p:cNvPr id="97286" name="Straight Connector 9"/>
          <p:cNvCxnSpPr>
            <a:cxnSpLocks noChangeShapeType="1"/>
          </p:cNvCxnSpPr>
          <p:nvPr/>
        </p:nvCxnSpPr>
        <p:spPr bwMode="auto">
          <a:xfrm rot="5400000">
            <a:off x="3396456" y="5803107"/>
            <a:ext cx="61913" cy="0"/>
          </a:xfrm>
          <a:prstGeom prst="line">
            <a:avLst/>
          </a:prstGeom>
          <a:noFill/>
          <a:ln w="28575" algn="ctr">
            <a:solidFill>
              <a:schemeClr val="tx1"/>
            </a:solidFill>
            <a:round/>
            <a:headEnd/>
            <a:tailEnd/>
          </a:ln>
        </p:spPr>
      </p:cxnSp>
      <p:cxnSp>
        <p:nvCxnSpPr>
          <p:cNvPr id="97287" name="Straight Connector 11"/>
          <p:cNvCxnSpPr>
            <a:cxnSpLocks noChangeShapeType="1"/>
          </p:cNvCxnSpPr>
          <p:nvPr/>
        </p:nvCxnSpPr>
        <p:spPr bwMode="auto">
          <a:xfrm rot="5400000">
            <a:off x="4158456" y="5803107"/>
            <a:ext cx="61913" cy="0"/>
          </a:xfrm>
          <a:prstGeom prst="line">
            <a:avLst/>
          </a:prstGeom>
          <a:noFill/>
          <a:ln w="28575" algn="ctr">
            <a:solidFill>
              <a:schemeClr val="tx1"/>
            </a:solidFill>
            <a:round/>
            <a:headEnd/>
            <a:tailEnd/>
          </a:ln>
        </p:spPr>
      </p:cxnSp>
      <p:cxnSp>
        <p:nvCxnSpPr>
          <p:cNvPr id="97288" name="Straight Connector 13"/>
          <p:cNvCxnSpPr>
            <a:cxnSpLocks noChangeShapeType="1"/>
          </p:cNvCxnSpPr>
          <p:nvPr/>
        </p:nvCxnSpPr>
        <p:spPr bwMode="auto">
          <a:xfrm rot="5400000">
            <a:off x="4918868" y="5803107"/>
            <a:ext cx="61913" cy="0"/>
          </a:xfrm>
          <a:prstGeom prst="line">
            <a:avLst/>
          </a:prstGeom>
          <a:noFill/>
          <a:ln w="28575" algn="ctr">
            <a:solidFill>
              <a:schemeClr val="tx1"/>
            </a:solidFill>
            <a:round/>
            <a:headEnd/>
            <a:tailEnd/>
          </a:ln>
        </p:spPr>
      </p:cxnSp>
      <p:cxnSp>
        <p:nvCxnSpPr>
          <p:cNvPr id="97289" name="Straight Connector 15"/>
          <p:cNvCxnSpPr>
            <a:cxnSpLocks noChangeShapeType="1"/>
          </p:cNvCxnSpPr>
          <p:nvPr/>
        </p:nvCxnSpPr>
        <p:spPr bwMode="auto">
          <a:xfrm rot="5400000">
            <a:off x="5680868" y="5803107"/>
            <a:ext cx="61913" cy="0"/>
          </a:xfrm>
          <a:prstGeom prst="line">
            <a:avLst/>
          </a:prstGeom>
          <a:noFill/>
          <a:ln w="28575" algn="ctr">
            <a:solidFill>
              <a:schemeClr val="tx1"/>
            </a:solidFill>
            <a:round/>
            <a:headEnd/>
            <a:tailEnd/>
          </a:ln>
        </p:spPr>
      </p:cxnSp>
      <p:cxnSp>
        <p:nvCxnSpPr>
          <p:cNvPr id="97290" name="Straight Connector 17"/>
          <p:cNvCxnSpPr>
            <a:cxnSpLocks noChangeShapeType="1"/>
          </p:cNvCxnSpPr>
          <p:nvPr/>
        </p:nvCxnSpPr>
        <p:spPr bwMode="auto">
          <a:xfrm rot="5400000">
            <a:off x="6441281" y="5803107"/>
            <a:ext cx="61913" cy="0"/>
          </a:xfrm>
          <a:prstGeom prst="line">
            <a:avLst/>
          </a:prstGeom>
          <a:noFill/>
          <a:ln w="28575" algn="ctr">
            <a:solidFill>
              <a:schemeClr val="tx1"/>
            </a:solidFill>
            <a:round/>
            <a:headEnd/>
            <a:tailEnd/>
          </a:ln>
        </p:spPr>
      </p:cxnSp>
      <p:cxnSp>
        <p:nvCxnSpPr>
          <p:cNvPr id="97291" name="Straight Connector 19"/>
          <p:cNvCxnSpPr>
            <a:cxnSpLocks noChangeShapeType="1"/>
          </p:cNvCxnSpPr>
          <p:nvPr/>
        </p:nvCxnSpPr>
        <p:spPr bwMode="auto">
          <a:xfrm rot="5400000">
            <a:off x="4789487" y="4008438"/>
            <a:ext cx="3540125" cy="0"/>
          </a:xfrm>
          <a:prstGeom prst="line">
            <a:avLst/>
          </a:prstGeom>
          <a:noFill/>
          <a:ln w="28575" algn="ctr">
            <a:solidFill>
              <a:schemeClr val="tx1"/>
            </a:solidFill>
            <a:round/>
            <a:headEnd/>
            <a:tailEnd/>
          </a:ln>
        </p:spPr>
      </p:cxnSp>
      <p:cxnSp>
        <p:nvCxnSpPr>
          <p:cNvPr id="97292" name="Straight Connector 21"/>
          <p:cNvCxnSpPr>
            <a:cxnSpLocks noChangeShapeType="1"/>
          </p:cNvCxnSpPr>
          <p:nvPr/>
        </p:nvCxnSpPr>
        <p:spPr bwMode="auto">
          <a:xfrm>
            <a:off x="563563" y="2230438"/>
            <a:ext cx="8202612" cy="0"/>
          </a:xfrm>
          <a:prstGeom prst="line">
            <a:avLst/>
          </a:prstGeom>
          <a:noFill/>
          <a:ln w="28575" algn="ctr">
            <a:solidFill>
              <a:schemeClr val="tx1"/>
            </a:solidFill>
            <a:round/>
            <a:headEnd/>
            <a:tailEnd/>
          </a:ln>
        </p:spPr>
      </p:cxnSp>
      <p:cxnSp>
        <p:nvCxnSpPr>
          <p:cNvPr id="97293" name="Straight Connector 23"/>
          <p:cNvCxnSpPr>
            <a:cxnSpLocks noChangeShapeType="1"/>
          </p:cNvCxnSpPr>
          <p:nvPr/>
        </p:nvCxnSpPr>
        <p:spPr bwMode="auto">
          <a:xfrm>
            <a:off x="5519738" y="2486025"/>
            <a:ext cx="957262" cy="0"/>
          </a:xfrm>
          <a:prstGeom prst="line">
            <a:avLst/>
          </a:prstGeom>
          <a:noFill/>
          <a:ln w="28575" algn="ctr">
            <a:solidFill>
              <a:schemeClr val="accent2"/>
            </a:solidFill>
            <a:round/>
            <a:headEnd/>
            <a:tailEnd/>
          </a:ln>
        </p:spPr>
      </p:cxnSp>
      <p:sp>
        <p:nvSpPr>
          <p:cNvPr id="97294" name="Rectangle 24"/>
          <p:cNvSpPr>
            <a:spLocks noChangeArrowheads="1"/>
          </p:cNvSpPr>
          <p:nvPr/>
        </p:nvSpPr>
        <p:spPr bwMode="auto">
          <a:xfrm>
            <a:off x="6199188" y="2390775"/>
            <a:ext cx="146050" cy="146050"/>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600">
              <a:solidFill>
                <a:prstClr val="black"/>
              </a:solidFill>
              <a:cs typeface="Arial" pitchFamily="34" charset="0"/>
            </a:endParaRPr>
          </a:p>
        </p:txBody>
      </p:sp>
      <p:sp>
        <p:nvSpPr>
          <p:cNvPr id="97295" name="Rectangle 25"/>
          <p:cNvSpPr>
            <a:spLocks noChangeArrowheads="1"/>
          </p:cNvSpPr>
          <p:nvPr/>
        </p:nvSpPr>
        <p:spPr bwMode="auto">
          <a:xfrm>
            <a:off x="5386388" y="2840038"/>
            <a:ext cx="147637" cy="147637"/>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600">
              <a:solidFill>
                <a:prstClr val="black"/>
              </a:solidFill>
              <a:cs typeface="Arial" pitchFamily="34" charset="0"/>
            </a:endParaRPr>
          </a:p>
        </p:txBody>
      </p:sp>
      <p:sp>
        <p:nvSpPr>
          <p:cNvPr id="97296" name="Rectangle 26"/>
          <p:cNvSpPr>
            <a:spLocks noChangeArrowheads="1"/>
          </p:cNvSpPr>
          <p:nvPr/>
        </p:nvSpPr>
        <p:spPr bwMode="auto">
          <a:xfrm>
            <a:off x="4994275" y="3267075"/>
            <a:ext cx="146050" cy="146050"/>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600">
              <a:solidFill>
                <a:prstClr val="black"/>
              </a:solidFill>
              <a:cs typeface="Arial" pitchFamily="34" charset="0"/>
            </a:endParaRPr>
          </a:p>
        </p:txBody>
      </p:sp>
      <p:sp>
        <p:nvSpPr>
          <p:cNvPr id="97297" name="Rectangle 27"/>
          <p:cNvSpPr>
            <a:spLocks noChangeArrowheads="1"/>
          </p:cNvSpPr>
          <p:nvPr/>
        </p:nvSpPr>
        <p:spPr bwMode="auto">
          <a:xfrm>
            <a:off x="4651375" y="3700463"/>
            <a:ext cx="146050" cy="146050"/>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600">
              <a:solidFill>
                <a:prstClr val="black"/>
              </a:solidFill>
              <a:cs typeface="Arial" pitchFamily="34" charset="0"/>
            </a:endParaRPr>
          </a:p>
        </p:txBody>
      </p:sp>
      <p:sp>
        <p:nvSpPr>
          <p:cNvPr id="97298" name="Rectangle 28"/>
          <p:cNvSpPr>
            <a:spLocks noChangeArrowheads="1"/>
          </p:cNvSpPr>
          <p:nvPr/>
        </p:nvSpPr>
        <p:spPr bwMode="auto">
          <a:xfrm>
            <a:off x="4257675" y="4125913"/>
            <a:ext cx="147638" cy="146050"/>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600">
              <a:solidFill>
                <a:prstClr val="black"/>
              </a:solidFill>
              <a:cs typeface="Arial" pitchFamily="34" charset="0"/>
            </a:endParaRPr>
          </a:p>
        </p:txBody>
      </p:sp>
      <p:sp>
        <p:nvSpPr>
          <p:cNvPr id="97299" name="Rectangle 29"/>
          <p:cNvSpPr>
            <a:spLocks noChangeArrowheads="1"/>
          </p:cNvSpPr>
          <p:nvPr/>
        </p:nvSpPr>
        <p:spPr bwMode="auto">
          <a:xfrm>
            <a:off x="4184650" y="4559300"/>
            <a:ext cx="146050" cy="146050"/>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600">
              <a:solidFill>
                <a:prstClr val="black"/>
              </a:solidFill>
              <a:cs typeface="Arial" pitchFamily="34" charset="0"/>
            </a:endParaRPr>
          </a:p>
        </p:txBody>
      </p:sp>
      <p:sp>
        <p:nvSpPr>
          <p:cNvPr id="97300" name="Rectangle 30"/>
          <p:cNvSpPr>
            <a:spLocks noChangeArrowheads="1"/>
          </p:cNvSpPr>
          <p:nvPr/>
        </p:nvSpPr>
        <p:spPr bwMode="auto">
          <a:xfrm>
            <a:off x="4017963" y="4994275"/>
            <a:ext cx="146050" cy="146050"/>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600">
              <a:solidFill>
                <a:prstClr val="black"/>
              </a:solidFill>
              <a:cs typeface="Arial" pitchFamily="34" charset="0"/>
            </a:endParaRPr>
          </a:p>
        </p:txBody>
      </p:sp>
      <p:sp>
        <p:nvSpPr>
          <p:cNvPr id="97301" name="Rectangle 31"/>
          <p:cNvSpPr>
            <a:spLocks noChangeArrowheads="1"/>
          </p:cNvSpPr>
          <p:nvPr/>
        </p:nvSpPr>
        <p:spPr bwMode="auto">
          <a:xfrm>
            <a:off x="3817938" y="5419725"/>
            <a:ext cx="146050" cy="146050"/>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600">
              <a:solidFill>
                <a:prstClr val="black"/>
              </a:solidFill>
              <a:cs typeface="Arial" pitchFamily="34" charset="0"/>
            </a:endParaRPr>
          </a:p>
        </p:txBody>
      </p:sp>
      <p:cxnSp>
        <p:nvCxnSpPr>
          <p:cNvPr id="97302" name="Straight Connector 32"/>
          <p:cNvCxnSpPr>
            <a:cxnSpLocks noChangeShapeType="1"/>
          </p:cNvCxnSpPr>
          <p:nvPr/>
        </p:nvCxnSpPr>
        <p:spPr bwMode="auto">
          <a:xfrm>
            <a:off x="4575175" y="2928938"/>
            <a:ext cx="1304925" cy="0"/>
          </a:xfrm>
          <a:prstGeom prst="line">
            <a:avLst/>
          </a:prstGeom>
          <a:noFill/>
          <a:ln w="28575" algn="ctr">
            <a:solidFill>
              <a:schemeClr val="accent2"/>
            </a:solidFill>
            <a:round/>
            <a:headEnd/>
            <a:tailEnd/>
          </a:ln>
        </p:spPr>
      </p:cxnSp>
      <p:cxnSp>
        <p:nvCxnSpPr>
          <p:cNvPr id="97303" name="Straight Connector 34"/>
          <p:cNvCxnSpPr>
            <a:cxnSpLocks noChangeShapeType="1"/>
          </p:cNvCxnSpPr>
          <p:nvPr/>
        </p:nvCxnSpPr>
        <p:spPr bwMode="auto">
          <a:xfrm>
            <a:off x="3622675" y="3354388"/>
            <a:ext cx="2282825" cy="0"/>
          </a:xfrm>
          <a:prstGeom prst="line">
            <a:avLst/>
          </a:prstGeom>
          <a:noFill/>
          <a:ln w="28575" algn="ctr">
            <a:solidFill>
              <a:schemeClr val="accent2"/>
            </a:solidFill>
            <a:round/>
            <a:headEnd/>
            <a:tailEnd/>
          </a:ln>
        </p:spPr>
      </p:cxnSp>
      <p:cxnSp>
        <p:nvCxnSpPr>
          <p:cNvPr id="97304" name="Straight Connector 36"/>
          <p:cNvCxnSpPr>
            <a:cxnSpLocks noChangeShapeType="1"/>
          </p:cNvCxnSpPr>
          <p:nvPr/>
        </p:nvCxnSpPr>
        <p:spPr bwMode="auto">
          <a:xfrm>
            <a:off x="4149725" y="3786188"/>
            <a:ext cx="976313" cy="0"/>
          </a:xfrm>
          <a:prstGeom prst="line">
            <a:avLst/>
          </a:prstGeom>
          <a:noFill/>
          <a:ln w="28575" algn="ctr">
            <a:solidFill>
              <a:schemeClr val="accent2"/>
            </a:solidFill>
            <a:round/>
            <a:headEnd/>
            <a:tailEnd/>
          </a:ln>
        </p:spPr>
      </p:cxnSp>
      <p:cxnSp>
        <p:nvCxnSpPr>
          <p:cNvPr id="97305" name="Straight Connector 39"/>
          <p:cNvCxnSpPr>
            <a:cxnSpLocks noChangeShapeType="1"/>
          </p:cNvCxnSpPr>
          <p:nvPr/>
        </p:nvCxnSpPr>
        <p:spPr bwMode="auto">
          <a:xfrm>
            <a:off x="3219450" y="4211638"/>
            <a:ext cx="1847850" cy="0"/>
          </a:xfrm>
          <a:prstGeom prst="line">
            <a:avLst/>
          </a:prstGeom>
          <a:noFill/>
          <a:ln w="28575" algn="ctr">
            <a:solidFill>
              <a:schemeClr val="accent2"/>
            </a:solidFill>
            <a:round/>
            <a:headEnd/>
            <a:tailEnd/>
          </a:ln>
        </p:spPr>
      </p:cxnSp>
      <p:cxnSp>
        <p:nvCxnSpPr>
          <p:cNvPr id="97306" name="Straight Connector 41"/>
          <p:cNvCxnSpPr>
            <a:cxnSpLocks noChangeShapeType="1"/>
          </p:cNvCxnSpPr>
          <p:nvPr/>
        </p:nvCxnSpPr>
        <p:spPr bwMode="auto">
          <a:xfrm>
            <a:off x="3532188" y="4646613"/>
            <a:ext cx="1389062" cy="0"/>
          </a:xfrm>
          <a:prstGeom prst="line">
            <a:avLst/>
          </a:prstGeom>
          <a:noFill/>
          <a:ln w="28575" algn="ctr">
            <a:solidFill>
              <a:schemeClr val="accent2"/>
            </a:solidFill>
            <a:round/>
            <a:headEnd/>
            <a:tailEnd/>
          </a:ln>
        </p:spPr>
      </p:cxnSp>
      <p:cxnSp>
        <p:nvCxnSpPr>
          <p:cNvPr id="97307" name="Straight Connector 43"/>
          <p:cNvCxnSpPr>
            <a:cxnSpLocks noChangeShapeType="1"/>
          </p:cNvCxnSpPr>
          <p:nvPr/>
        </p:nvCxnSpPr>
        <p:spPr bwMode="auto">
          <a:xfrm>
            <a:off x="2987675" y="5087938"/>
            <a:ext cx="1936750" cy="0"/>
          </a:xfrm>
          <a:prstGeom prst="line">
            <a:avLst/>
          </a:prstGeom>
          <a:noFill/>
          <a:ln w="28575" algn="ctr">
            <a:solidFill>
              <a:schemeClr val="accent2"/>
            </a:solidFill>
            <a:round/>
            <a:headEnd/>
            <a:tailEnd/>
          </a:ln>
        </p:spPr>
      </p:cxnSp>
      <p:cxnSp>
        <p:nvCxnSpPr>
          <p:cNvPr id="97308" name="Straight Connector 45"/>
          <p:cNvCxnSpPr>
            <a:cxnSpLocks noChangeShapeType="1"/>
          </p:cNvCxnSpPr>
          <p:nvPr/>
        </p:nvCxnSpPr>
        <p:spPr bwMode="auto">
          <a:xfrm>
            <a:off x="2697163" y="5505450"/>
            <a:ext cx="1936750" cy="0"/>
          </a:xfrm>
          <a:prstGeom prst="line">
            <a:avLst/>
          </a:prstGeom>
          <a:noFill/>
          <a:ln w="28575" algn="ctr">
            <a:solidFill>
              <a:schemeClr val="accent2"/>
            </a:solidFill>
            <a:round/>
            <a:headEnd/>
            <a:tailEnd/>
          </a:ln>
        </p:spPr>
      </p:cxnSp>
      <p:sp>
        <p:nvSpPr>
          <p:cNvPr id="97309" name="TextBox 46"/>
          <p:cNvSpPr txBox="1">
            <a:spLocks noChangeArrowheads="1"/>
          </p:cNvSpPr>
          <p:nvPr/>
        </p:nvSpPr>
        <p:spPr bwMode="auto">
          <a:xfrm>
            <a:off x="6173788" y="5803900"/>
            <a:ext cx="596900" cy="338138"/>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600">
                <a:solidFill>
                  <a:prstClr val="black"/>
                </a:solidFill>
                <a:latin typeface="Arial" pitchFamily="34" charset="0"/>
                <a:cs typeface="Arial" pitchFamily="34" charset="0"/>
              </a:rPr>
              <a:t>100</a:t>
            </a:r>
          </a:p>
        </p:txBody>
      </p:sp>
      <p:sp>
        <p:nvSpPr>
          <p:cNvPr id="97310" name="TextBox 47"/>
          <p:cNvSpPr txBox="1">
            <a:spLocks noChangeArrowheads="1"/>
          </p:cNvSpPr>
          <p:nvPr/>
        </p:nvSpPr>
        <p:spPr bwMode="auto">
          <a:xfrm>
            <a:off x="2384425" y="5803900"/>
            <a:ext cx="595313" cy="338138"/>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600">
                <a:solidFill>
                  <a:prstClr val="black"/>
                </a:solidFill>
                <a:latin typeface="Arial" pitchFamily="34" charset="0"/>
                <a:cs typeface="Arial" pitchFamily="34" charset="0"/>
              </a:rPr>
              <a:t>0</a:t>
            </a:r>
          </a:p>
        </p:txBody>
      </p:sp>
      <p:sp>
        <p:nvSpPr>
          <p:cNvPr id="97311" name="TextBox 50"/>
          <p:cNvSpPr txBox="1">
            <a:spLocks noChangeArrowheads="1"/>
          </p:cNvSpPr>
          <p:nvPr/>
        </p:nvSpPr>
        <p:spPr bwMode="auto">
          <a:xfrm>
            <a:off x="3141663" y="5803900"/>
            <a:ext cx="595312" cy="338138"/>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600">
                <a:solidFill>
                  <a:prstClr val="black"/>
                </a:solidFill>
                <a:latin typeface="Arial" pitchFamily="34" charset="0"/>
                <a:cs typeface="Arial" pitchFamily="34" charset="0"/>
              </a:rPr>
              <a:t>20</a:t>
            </a:r>
          </a:p>
        </p:txBody>
      </p:sp>
      <p:sp>
        <p:nvSpPr>
          <p:cNvPr id="97312" name="TextBox 52"/>
          <p:cNvSpPr txBox="1">
            <a:spLocks noChangeArrowheads="1"/>
          </p:cNvSpPr>
          <p:nvPr/>
        </p:nvSpPr>
        <p:spPr bwMode="auto">
          <a:xfrm>
            <a:off x="3900488" y="5803900"/>
            <a:ext cx="595312" cy="338138"/>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600">
                <a:solidFill>
                  <a:prstClr val="black"/>
                </a:solidFill>
                <a:latin typeface="Arial" pitchFamily="34" charset="0"/>
                <a:cs typeface="Arial" pitchFamily="34" charset="0"/>
              </a:rPr>
              <a:t>40</a:t>
            </a:r>
          </a:p>
        </p:txBody>
      </p:sp>
      <p:sp>
        <p:nvSpPr>
          <p:cNvPr id="97313" name="TextBox 54"/>
          <p:cNvSpPr txBox="1">
            <a:spLocks noChangeArrowheads="1"/>
          </p:cNvSpPr>
          <p:nvPr/>
        </p:nvSpPr>
        <p:spPr bwMode="auto">
          <a:xfrm>
            <a:off x="4657725" y="5803900"/>
            <a:ext cx="595313" cy="338138"/>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600">
                <a:solidFill>
                  <a:prstClr val="black"/>
                </a:solidFill>
                <a:latin typeface="Arial" pitchFamily="34" charset="0"/>
                <a:cs typeface="Arial" pitchFamily="34" charset="0"/>
              </a:rPr>
              <a:t>60</a:t>
            </a:r>
          </a:p>
        </p:txBody>
      </p:sp>
      <p:sp>
        <p:nvSpPr>
          <p:cNvPr id="97314" name="TextBox 56"/>
          <p:cNvSpPr txBox="1">
            <a:spLocks noChangeArrowheads="1"/>
          </p:cNvSpPr>
          <p:nvPr/>
        </p:nvSpPr>
        <p:spPr bwMode="auto">
          <a:xfrm>
            <a:off x="5416550" y="5803900"/>
            <a:ext cx="595313" cy="338138"/>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600">
                <a:solidFill>
                  <a:prstClr val="black"/>
                </a:solidFill>
                <a:latin typeface="Arial" pitchFamily="34" charset="0"/>
                <a:cs typeface="Arial" pitchFamily="34" charset="0"/>
              </a:rPr>
              <a:t>80</a:t>
            </a:r>
          </a:p>
        </p:txBody>
      </p:sp>
      <p:sp>
        <p:nvSpPr>
          <p:cNvPr id="97315" name="TextBox 58"/>
          <p:cNvSpPr txBox="1">
            <a:spLocks noChangeArrowheads="1"/>
          </p:cNvSpPr>
          <p:nvPr/>
        </p:nvSpPr>
        <p:spPr bwMode="auto">
          <a:xfrm>
            <a:off x="2676525" y="6057900"/>
            <a:ext cx="3775075" cy="3397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600" b="1">
                <a:solidFill>
                  <a:prstClr val="black"/>
                </a:solidFill>
                <a:latin typeface="Arial" pitchFamily="34" charset="0"/>
                <a:cs typeface="Arial" pitchFamily="34" charset="0"/>
              </a:rPr>
              <a:t>Efficacy (%)</a:t>
            </a:r>
          </a:p>
        </p:txBody>
      </p:sp>
      <p:sp>
        <p:nvSpPr>
          <p:cNvPr id="97316" name="TextBox 59"/>
          <p:cNvSpPr txBox="1">
            <a:spLocks noChangeArrowheads="1"/>
          </p:cNvSpPr>
          <p:nvPr/>
        </p:nvSpPr>
        <p:spPr bwMode="auto">
          <a:xfrm>
            <a:off x="458788" y="1863725"/>
            <a:ext cx="1643062" cy="339725"/>
          </a:xfrm>
          <a:prstGeom prst="rect">
            <a:avLst/>
          </a:prstGeom>
          <a:noFill/>
          <a:ln w="9525">
            <a:noFill/>
            <a:miter lim="800000"/>
            <a:headEnd/>
            <a:tailEnd/>
          </a:ln>
        </p:spPr>
        <p:txBody>
          <a:bodyPr>
            <a:spAutoFit/>
          </a:bodyPr>
          <a:lstStyle/>
          <a:p>
            <a:pPr fontAlgn="base">
              <a:spcBef>
                <a:spcPct val="0"/>
              </a:spcBef>
              <a:spcAft>
                <a:spcPct val="0"/>
              </a:spcAft>
            </a:pPr>
            <a:r>
              <a:rPr kumimoji="0" lang="en-US" altLang="ja-JP" sz="1600" b="1">
                <a:solidFill>
                  <a:prstClr val="black"/>
                </a:solidFill>
                <a:latin typeface="Arial" pitchFamily="34" charset="0"/>
                <a:cs typeface="Arial" pitchFamily="34" charset="0"/>
              </a:rPr>
              <a:t>Study</a:t>
            </a:r>
          </a:p>
        </p:txBody>
      </p:sp>
      <p:sp>
        <p:nvSpPr>
          <p:cNvPr id="97317" name="TextBox 60"/>
          <p:cNvSpPr txBox="1">
            <a:spLocks noChangeArrowheads="1"/>
          </p:cNvSpPr>
          <p:nvPr/>
        </p:nvSpPr>
        <p:spPr bwMode="auto">
          <a:xfrm>
            <a:off x="6400800" y="1863725"/>
            <a:ext cx="2501900" cy="338138"/>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600" b="1">
                <a:solidFill>
                  <a:prstClr val="black"/>
                </a:solidFill>
                <a:latin typeface="Arial" pitchFamily="34" charset="0"/>
                <a:cs typeface="Arial" pitchFamily="34" charset="0"/>
              </a:rPr>
              <a:t>Effect Size, % (95% CI)</a:t>
            </a:r>
          </a:p>
        </p:txBody>
      </p:sp>
      <p:sp>
        <p:nvSpPr>
          <p:cNvPr id="97318" name="TextBox 61"/>
          <p:cNvSpPr txBox="1">
            <a:spLocks noChangeArrowheads="1"/>
          </p:cNvSpPr>
          <p:nvPr/>
        </p:nvSpPr>
        <p:spPr bwMode="auto">
          <a:xfrm>
            <a:off x="458788" y="2292350"/>
            <a:ext cx="4284662" cy="436563"/>
          </a:xfrm>
          <a:prstGeom prst="rect">
            <a:avLst/>
          </a:prstGeom>
          <a:noFill/>
          <a:ln w="9525">
            <a:noFill/>
            <a:miter lim="800000"/>
            <a:headEnd/>
            <a:tailEnd/>
          </a:ln>
        </p:spPr>
        <p:txBody>
          <a:bodyPr>
            <a:spAutoFit/>
          </a:bodyPr>
          <a:lstStyle/>
          <a:p>
            <a:pPr fontAlgn="base">
              <a:lnSpc>
                <a:spcPct val="80000"/>
              </a:lnSpc>
              <a:spcBef>
                <a:spcPct val="0"/>
              </a:spcBef>
              <a:spcAft>
                <a:spcPct val="0"/>
              </a:spcAft>
            </a:pPr>
            <a:r>
              <a:rPr kumimoji="0" lang="en-US" altLang="ja-JP" sz="1400" b="1">
                <a:solidFill>
                  <a:prstClr val="black"/>
                </a:solidFill>
                <a:latin typeface="Arial" pitchFamily="34" charset="0"/>
                <a:cs typeface="Arial" pitchFamily="34" charset="0"/>
              </a:rPr>
              <a:t>ART for prevention</a:t>
            </a:r>
            <a:r>
              <a:rPr kumimoji="0" lang="en-US" altLang="ja-JP" sz="1400">
                <a:solidFill>
                  <a:prstClr val="black"/>
                </a:solidFill>
                <a:latin typeface="Arial" pitchFamily="34" charset="0"/>
                <a:cs typeface="Arial" pitchFamily="34" charset="0"/>
              </a:rPr>
              <a:t>; HPTN 052, Africa, </a:t>
            </a:r>
            <a:br>
              <a:rPr kumimoji="0" lang="en-US" altLang="ja-JP" sz="1400">
                <a:solidFill>
                  <a:prstClr val="black"/>
                </a:solidFill>
                <a:latin typeface="Arial" pitchFamily="34" charset="0"/>
                <a:cs typeface="Arial" pitchFamily="34" charset="0"/>
              </a:rPr>
            </a:br>
            <a:r>
              <a:rPr kumimoji="0" lang="en-US" altLang="ja-JP" sz="1400">
                <a:solidFill>
                  <a:prstClr val="black"/>
                </a:solidFill>
                <a:latin typeface="Arial" pitchFamily="34" charset="0"/>
                <a:cs typeface="Arial" pitchFamily="34" charset="0"/>
              </a:rPr>
              <a:t>Asia, Americas</a:t>
            </a:r>
            <a:endParaRPr kumimoji="0" lang="en-US" altLang="ja-JP" sz="1400" baseline="30000">
              <a:solidFill>
                <a:prstClr val="black"/>
              </a:solidFill>
              <a:latin typeface="Arial" pitchFamily="34" charset="0"/>
              <a:cs typeface="Arial" pitchFamily="34" charset="0"/>
            </a:endParaRPr>
          </a:p>
        </p:txBody>
      </p:sp>
      <p:sp>
        <p:nvSpPr>
          <p:cNvPr id="97319" name="TextBox 62"/>
          <p:cNvSpPr txBox="1">
            <a:spLocks noChangeArrowheads="1"/>
          </p:cNvSpPr>
          <p:nvPr/>
        </p:nvSpPr>
        <p:spPr bwMode="auto">
          <a:xfrm>
            <a:off x="458788" y="2722563"/>
            <a:ext cx="4284662" cy="436562"/>
          </a:xfrm>
          <a:prstGeom prst="rect">
            <a:avLst/>
          </a:prstGeom>
          <a:noFill/>
          <a:ln w="9525">
            <a:noFill/>
            <a:miter lim="800000"/>
            <a:headEnd/>
            <a:tailEnd/>
          </a:ln>
        </p:spPr>
        <p:txBody>
          <a:bodyPr>
            <a:spAutoFit/>
          </a:bodyPr>
          <a:lstStyle/>
          <a:p>
            <a:pPr fontAlgn="base">
              <a:lnSpc>
                <a:spcPct val="80000"/>
              </a:lnSpc>
              <a:spcBef>
                <a:spcPct val="0"/>
              </a:spcBef>
              <a:spcAft>
                <a:spcPct val="0"/>
              </a:spcAft>
            </a:pPr>
            <a:r>
              <a:rPr kumimoji="0" lang="en-US" altLang="ja-JP" sz="1400" b="1">
                <a:solidFill>
                  <a:prstClr val="black"/>
                </a:solidFill>
                <a:latin typeface="Arial" pitchFamily="34" charset="0"/>
                <a:cs typeface="Arial" pitchFamily="34" charset="0"/>
              </a:rPr>
              <a:t>PrEP for discordant couples</a:t>
            </a:r>
            <a:r>
              <a:rPr kumimoji="0" lang="en-US" altLang="ja-JP" sz="1400">
                <a:solidFill>
                  <a:prstClr val="black"/>
                </a:solidFill>
                <a:latin typeface="Arial" pitchFamily="34" charset="0"/>
                <a:cs typeface="Arial" pitchFamily="34" charset="0"/>
              </a:rPr>
              <a:t>;</a:t>
            </a:r>
            <a:br>
              <a:rPr kumimoji="0" lang="en-US" altLang="ja-JP" sz="1400">
                <a:solidFill>
                  <a:prstClr val="black"/>
                </a:solidFill>
                <a:latin typeface="Arial" pitchFamily="34" charset="0"/>
                <a:cs typeface="Arial" pitchFamily="34" charset="0"/>
              </a:rPr>
            </a:br>
            <a:r>
              <a:rPr kumimoji="0" lang="en-US" altLang="ja-JP" sz="1400">
                <a:solidFill>
                  <a:prstClr val="black"/>
                </a:solidFill>
                <a:latin typeface="Arial" pitchFamily="34" charset="0"/>
                <a:cs typeface="Arial" pitchFamily="34" charset="0"/>
              </a:rPr>
              <a:t>Partners PrEP, Uganda, Kenya</a:t>
            </a:r>
            <a:endParaRPr kumimoji="0" lang="en-US" altLang="ja-JP" sz="1400" baseline="30000">
              <a:solidFill>
                <a:prstClr val="black"/>
              </a:solidFill>
              <a:latin typeface="Arial" pitchFamily="34" charset="0"/>
              <a:cs typeface="Arial" pitchFamily="34" charset="0"/>
            </a:endParaRPr>
          </a:p>
        </p:txBody>
      </p:sp>
      <p:sp>
        <p:nvSpPr>
          <p:cNvPr id="97320" name="TextBox 63"/>
          <p:cNvSpPr txBox="1">
            <a:spLocks noChangeArrowheads="1"/>
          </p:cNvSpPr>
          <p:nvPr/>
        </p:nvSpPr>
        <p:spPr bwMode="auto">
          <a:xfrm>
            <a:off x="458788" y="3152775"/>
            <a:ext cx="4284662" cy="436563"/>
          </a:xfrm>
          <a:prstGeom prst="rect">
            <a:avLst/>
          </a:prstGeom>
          <a:noFill/>
          <a:ln w="9525">
            <a:noFill/>
            <a:miter lim="800000"/>
            <a:headEnd/>
            <a:tailEnd/>
          </a:ln>
        </p:spPr>
        <p:txBody>
          <a:bodyPr>
            <a:spAutoFit/>
          </a:bodyPr>
          <a:lstStyle/>
          <a:p>
            <a:pPr fontAlgn="base">
              <a:lnSpc>
                <a:spcPct val="80000"/>
              </a:lnSpc>
              <a:spcBef>
                <a:spcPct val="0"/>
              </a:spcBef>
              <a:spcAft>
                <a:spcPct val="0"/>
              </a:spcAft>
            </a:pPr>
            <a:r>
              <a:rPr kumimoji="0" lang="en-US" altLang="ja-JP" sz="1400" b="1">
                <a:solidFill>
                  <a:prstClr val="black"/>
                </a:solidFill>
                <a:latin typeface="Arial" pitchFamily="34" charset="0"/>
                <a:cs typeface="Arial" pitchFamily="34" charset="0"/>
              </a:rPr>
              <a:t>PrEP for heterosexual </a:t>
            </a:r>
            <a:r>
              <a:rPr kumimoji="0" lang="en-US" altLang="ja-JP" sz="1400">
                <a:solidFill>
                  <a:prstClr val="black"/>
                </a:solidFill>
                <a:latin typeface="Arial" pitchFamily="34" charset="0"/>
                <a:cs typeface="Arial" pitchFamily="34" charset="0"/>
              </a:rPr>
              <a:t>men and </a:t>
            </a:r>
            <a:br>
              <a:rPr kumimoji="0" lang="en-US" altLang="ja-JP" sz="1400">
                <a:solidFill>
                  <a:prstClr val="black"/>
                </a:solidFill>
                <a:latin typeface="Arial" pitchFamily="34" charset="0"/>
                <a:cs typeface="Arial" pitchFamily="34" charset="0"/>
              </a:rPr>
            </a:br>
            <a:r>
              <a:rPr kumimoji="0" lang="en-US" altLang="ja-JP" sz="1400">
                <a:solidFill>
                  <a:prstClr val="black"/>
                </a:solidFill>
                <a:latin typeface="Arial" pitchFamily="34" charset="0"/>
                <a:cs typeface="Arial" pitchFamily="34" charset="0"/>
              </a:rPr>
              <a:t>women; TDF2, Botswana</a:t>
            </a:r>
            <a:endParaRPr kumimoji="0" lang="en-US" altLang="ja-JP" sz="1400" baseline="30000">
              <a:solidFill>
                <a:prstClr val="black"/>
              </a:solidFill>
              <a:latin typeface="Arial" pitchFamily="34" charset="0"/>
              <a:cs typeface="Arial" pitchFamily="34" charset="0"/>
            </a:endParaRPr>
          </a:p>
        </p:txBody>
      </p:sp>
      <p:sp>
        <p:nvSpPr>
          <p:cNvPr id="97321" name="TextBox 64"/>
          <p:cNvSpPr txBox="1">
            <a:spLocks noChangeArrowheads="1"/>
          </p:cNvSpPr>
          <p:nvPr/>
        </p:nvSpPr>
        <p:spPr bwMode="auto">
          <a:xfrm>
            <a:off x="458788" y="3582988"/>
            <a:ext cx="4284662" cy="436562"/>
          </a:xfrm>
          <a:prstGeom prst="rect">
            <a:avLst/>
          </a:prstGeom>
          <a:noFill/>
          <a:ln w="9525">
            <a:noFill/>
            <a:miter lim="800000"/>
            <a:headEnd/>
            <a:tailEnd/>
          </a:ln>
        </p:spPr>
        <p:txBody>
          <a:bodyPr>
            <a:spAutoFit/>
          </a:bodyPr>
          <a:lstStyle/>
          <a:p>
            <a:pPr fontAlgn="base">
              <a:lnSpc>
                <a:spcPct val="80000"/>
              </a:lnSpc>
              <a:spcBef>
                <a:spcPct val="0"/>
              </a:spcBef>
              <a:spcAft>
                <a:spcPct val="0"/>
              </a:spcAft>
            </a:pPr>
            <a:r>
              <a:rPr kumimoji="0" lang="en-US" altLang="ja-JP" sz="1400" b="1">
                <a:solidFill>
                  <a:prstClr val="black"/>
                </a:solidFill>
                <a:latin typeface="Arial" pitchFamily="34" charset="0"/>
                <a:cs typeface="Arial" pitchFamily="34" charset="0"/>
              </a:rPr>
              <a:t>Medical male circumcision</a:t>
            </a:r>
            <a:r>
              <a:rPr kumimoji="0" lang="en-US" altLang="ja-JP" sz="1400">
                <a:solidFill>
                  <a:prstClr val="black"/>
                </a:solidFill>
                <a:latin typeface="Arial" pitchFamily="34" charset="0"/>
                <a:cs typeface="Arial" pitchFamily="34" charset="0"/>
              </a:rPr>
              <a:t>; </a:t>
            </a:r>
            <a:r>
              <a:rPr kumimoji="0" lang="en-US" altLang="ja-JP" sz="1400" b="1">
                <a:solidFill>
                  <a:prstClr val="black"/>
                </a:solidFill>
                <a:latin typeface="Arial" pitchFamily="34" charset="0"/>
                <a:cs typeface="Arial" pitchFamily="34" charset="0"/>
              </a:rPr>
              <a:t/>
            </a:r>
            <a:br>
              <a:rPr kumimoji="0" lang="en-US" altLang="ja-JP" sz="1400" b="1">
                <a:solidFill>
                  <a:prstClr val="black"/>
                </a:solidFill>
                <a:latin typeface="Arial" pitchFamily="34" charset="0"/>
                <a:cs typeface="Arial" pitchFamily="34" charset="0"/>
              </a:rPr>
            </a:br>
            <a:r>
              <a:rPr kumimoji="0" lang="en-US" altLang="ja-JP" sz="1400">
                <a:solidFill>
                  <a:prstClr val="black"/>
                </a:solidFill>
                <a:latin typeface="Arial" pitchFamily="34" charset="0"/>
                <a:cs typeface="Arial" pitchFamily="34" charset="0"/>
              </a:rPr>
              <a:t>Orange Farm, Rakai, Kisumu</a:t>
            </a:r>
            <a:endParaRPr kumimoji="0" lang="en-US" altLang="ja-JP" sz="1400" baseline="30000">
              <a:solidFill>
                <a:prstClr val="black"/>
              </a:solidFill>
              <a:latin typeface="Arial" pitchFamily="34" charset="0"/>
              <a:cs typeface="Arial" pitchFamily="34" charset="0"/>
            </a:endParaRPr>
          </a:p>
        </p:txBody>
      </p:sp>
      <p:sp>
        <p:nvSpPr>
          <p:cNvPr id="97322" name="TextBox 65"/>
          <p:cNvSpPr txBox="1">
            <a:spLocks noChangeArrowheads="1"/>
          </p:cNvSpPr>
          <p:nvPr/>
        </p:nvSpPr>
        <p:spPr bwMode="auto">
          <a:xfrm>
            <a:off x="458788" y="4013200"/>
            <a:ext cx="4284662" cy="438150"/>
          </a:xfrm>
          <a:prstGeom prst="rect">
            <a:avLst/>
          </a:prstGeom>
          <a:noFill/>
          <a:ln w="9525">
            <a:noFill/>
            <a:miter lim="800000"/>
            <a:headEnd/>
            <a:tailEnd/>
          </a:ln>
        </p:spPr>
        <p:txBody>
          <a:bodyPr>
            <a:spAutoFit/>
          </a:bodyPr>
          <a:lstStyle/>
          <a:p>
            <a:pPr fontAlgn="base">
              <a:lnSpc>
                <a:spcPct val="80000"/>
              </a:lnSpc>
              <a:spcBef>
                <a:spcPct val="0"/>
              </a:spcBef>
              <a:spcAft>
                <a:spcPct val="0"/>
              </a:spcAft>
            </a:pPr>
            <a:r>
              <a:rPr kumimoji="0" lang="en-US" altLang="ja-JP" sz="1400" b="1">
                <a:solidFill>
                  <a:prstClr val="black"/>
                </a:solidFill>
                <a:latin typeface="Arial" pitchFamily="34" charset="0"/>
                <a:cs typeface="Arial" pitchFamily="34" charset="0"/>
              </a:rPr>
              <a:t>PrEP for MSMs</a:t>
            </a:r>
            <a:r>
              <a:rPr kumimoji="0" lang="en-US" altLang="ja-JP" sz="1400">
                <a:solidFill>
                  <a:prstClr val="black"/>
                </a:solidFill>
                <a:latin typeface="Arial" pitchFamily="34" charset="0"/>
                <a:cs typeface="Arial" pitchFamily="34" charset="0"/>
              </a:rPr>
              <a:t>; iPrEX, Americas, </a:t>
            </a:r>
            <a:br>
              <a:rPr kumimoji="0" lang="en-US" altLang="ja-JP" sz="1400">
                <a:solidFill>
                  <a:prstClr val="black"/>
                </a:solidFill>
                <a:latin typeface="Arial" pitchFamily="34" charset="0"/>
                <a:cs typeface="Arial" pitchFamily="34" charset="0"/>
              </a:rPr>
            </a:br>
            <a:r>
              <a:rPr kumimoji="0" lang="en-US" altLang="ja-JP" sz="1400">
                <a:solidFill>
                  <a:prstClr val="black"/>
                </a:solidFill>
                <a:latin typeface="Arial" pitchFamily="34" charset="0"/>
                <a:cs typeface="Arial" pitchFamily="34" charset="0"/>
              </a:rPr>
              <a:t>Thailand, South Africa</a:t>
            </a:r>
            <a:endParaRPr kumimoji="0" lang="en-US" altLang="ja-JP" sz="1400" baseline="30000">
              <a:solidFill>
                <a:prstClr val="black"/>
              </a:solidFill>
              <a:latin typeface="Arial" pitchFamily="34" charset="0"/>
              <a:cs typeface="Arial" pitchFamily="34" charset="0"/>
            </a:endParaRPr>
          </a:p>
        </p:txBody>
      </p:sp>
      <p:sp>
        <p:nvSpPr>
          <p:cNvPr id="97323" name="TextBox 66"/>
          <p:cNvSpPr txBox="1">
            <a:spLocks noChangeArrowheads="1"/>
          </p:cNvSpPr>
          <p:nvPr/>
        </p:nvSpPr>
        <p:spPr bwMode="auto">
          <a:xfrm>
            <a:off x="458788" y="4443413"/>
            <a:ext cx="4284662" cy="438150"/>
          </a:xfrm>
          <a:prstGeom prst="rect">
            <a:avLst/>
          </a:prstGeom>
          <a:noFill/>
          <a:ln w="9525">
            <a:noFill/>
            <a:miter lim="800000"/>
            <a:headEnd/>
            <a:tailEnd/>
          </a:ln>
        </p:spPr>
        <p:txBody>
          <a:bodyPr>
            <a:spAutoFit/>
          </a:bodyPr>
          <a:lstStyle/>
          <a:p>
            <a:pPr fontAlgn="base">
              <a:lnSpc>
                <a:spcPct val="80000"/>
              </a:lnSpc>
              <a:spcBef>
                <a:spcPct val="0"/>
              </a:spcBef>
              <a:spcAft>
                <a:spcPct val="0"/>
              </a:spcAft>
            </a:pPr>
            <a:r>
              <a:rPr kumimoji="0" lang="en-US" altLang="ja-JP" sz="1400" b="1">
                <a:solidFill>
                  <a:prstClr val="black"/>
                </a:solidFill>
                <a:latin typeface="Arial" pitchFamily="34" charset="0"/>
                <a:cs typeface="Arial" pitchFamily="34" charset="0"/>
              </a:rPr>
              <a:t>Sexually transmitted diseases </a:t>
            </a:r>
            <a:br>
              <a:rPr kumimoji="0" lang="en-US" altLang="ja-JP" sz="1400" b="1">
                <a:solidFill>
                  <a:prstClr val="black"/>
                </a:solidFill>
                <a:latin typeface="Arial" pitchFamily="34" charset="0"/>
                <a:cs typeface="Arial" pitchFamily="34" charset="0"/>
              </a:rPr>
            </a:br>
            <a:r>
              <a:rPr kumimoji="0" lang="en-US" altLang="ja-JP" sz="1400" b="1">
                <a:solidFill>
                  <a:prstClr val="black"/>
                </a:solidFill>
                <a:latin typeface="Arial" pitchFamily="34" charset="0"/>
                <a:cs typeface="Arial" pitchFamily="34" charset="0"/>
              </a:rPr>
              <a:t>treatment</a:t>
            </a:r>
            <a:r>
              <a:rPr kumimoji="0" lang="en-US" altLang="ja-JP" sz="1400">
                <a:solidFill>
                  <a:prstClr val="black"/>
                </a:solidFill>
                <a:latin typeface="Arial" pitchFamily="34" charset="0"/>
                <a:cs typeface="Arial" pitchFamily="34" charset="0"/>
              </a:rPr>
              <a:t>; Mwanza, Tanzania</a:t>
            </a:r>
            <a:endParaRPr kumimoji="0" lang="en-US" altLang="ja-JP" sz="1400" baseline="30000">
              <a:solidFill>
                <a:prstClr val="black"/>
              </a:solidFill>
              <a:latin typeface="Arial" pitchFamily="34" charset="0"/>
              <a:cs typeface="Arial" pitchFamily="34" charset="0"/>
            </a:endParaRPr>
          </a:p>
        </p:txBody>
      </p:sp>
      <p:sp>
        <p:nvSpPr>
          <p:cNvPr id="97324" name="TextBox 67"/>
          <p:cNvSpPr txBox="1">
            <a:spLocks noChangeArrowheads="1"/>
          </p:cNvSpPr>
          <p:nvPr/>
        </p:nvSpPr>
        <p:spPr bwMode="auto">
          <a:xfrm>
            <a:off x="458788" y="4875213"/>
            <a:ext cx="4284662" cy="436562"/>
          </a:xfrm>
          <a:prstGeom prst="rect">
            <a:avLst/>
          </a:prstGeom>
          <a:noFill/>
          <a:ln w="9525">
            <a:noFill/>
            <a:miter lim="800000"/>
            <a:headEnd/>
            <a:tailEnd/>
          </a:ln>
        </p:spPr>
        <p:txBody>
          <a:bodyPr>
            <a:spAutoFit/>
          </a:bodyPr>
          <a:lstStyle/>
          <a:p>
            <a:pPr fontAlgn="base">
              <a:lnSpc>
                <a:spcPct val="80000"/>
              </a:lnSpc>
              <a:spcBef>
                <a:spcPct val="0"/>
              </a:spcBef>
              <a:spcAft>
                <a:spcPct val="0"/>
              </a:spcAft>
            </a:pPr>
            <a:r>
              <a:rPr kumimoji="0" lang="en-US" altLang="ja-JP" sz="1400" b="1">
                <a:solidFill>
                  <a:prstClr val="black"/>
                </a:solidFill>
                <a:latin typeface="Arial" pitchFamily="34" charset="0"/>
                <a:cs typeface="Arial" pitchFamily="34" charset="0"/>
              </a:rPr>
              <a:t>Microbicide</a:t>
            </a:r>
            <a:r>
              <a:rPr kumimoji="0" lang="en-US" altLang="ja-JP" sz="1400">
                <a:solidFill>
                  <a:prstClr val="black"/>
                </a:solidFill>
                <a:latin typeface="Arial" pitchFamily="34" charset="0"/>
                <a:cs typeface="Arial" pitchFamily="34" charset="0"/>
              </a:rPr>
              <a:t>;</a:t>
            </a:r>
            <a:br>
              <a:rPr kumimoji="0" lang="en-US" altLang="ja-JP" sz="1400">
                <a:solidFill>
                  <a:prstClr val="black"/>
                </a:solidFill>
                <a:latin typeface="Arial" pitchFamily="34" charset="0"/>
                <a:cs typeface="Arial" pitchFamily="34" charset="0"/>
              </a:rPr>
            </a:br>
            <a:r>
              <a:rPr kumimoji="0" lang="en-US" altLang="ja-JP" sz="1400">
                <a:solidFill>
                  <a:prstClr val="black"/>
                </a:solidFill>
                <a:latin typeface="Arial" pitchFamily="34" charset="0"/>
                <a:cs typeface="Arial" pitchFamily="34" charset="0"/>
              </a:rPr>
              <a:t>CAPRISA 004, South Africa</a:t>
            </a:r>
            <a:endParaRPr kumimoji="0" lang="en-US" altLang="ja-JP" sz="1400" baseline="30000">
              <a:solidFill>
                <a:prstClr val="black"/>
              </a:solidFill>
              <a:latin typeface="Arial" pitchFamily="34" charset="0"/>
              <a:cs typeface="Arial" pitchFamily="34" charset="0"/>
            </a:endParaRPr>
          </a:p>
        </p:txBody>
      </p:sp>
      <p:sp>
        <p:nvSpPr>
          <p:cNvPr id="97325" name="TextBox 68"/>
          <p:cNvSpPr txBox="1">
            <a:spLocks noChangeArrowheads="1"/>
          </p:cNvSpPr>
          <p:nvPr/>
        </p:nvSpPr>
        <p:spPr bwMode="auto">
          <a:xfrm>
            <a:off x="458788" y="5305425"/>
            <a:ext cx="4284662" cy="436563"/>
          </a:xfrm>
          <a:prstGeom prst="rect">
            <a:avLst/>
          </a:prstGeom>
          <a:noFill/>
          <a:ln w="9525">
            <a:noFill/>
            <a:miter lim="800000"/>
            <a:headEnd/>
            <a:tailEnd/>
          </a:ln>
        </p:spPr>
        <p:txBody>
          <a:bodyPr>
            <a:spAutoFit/>
          </a:bodyPr>
          <a:lstStyle/>
          <a:p>
            <a:pPr fontAlgn="base">
              <a:lnSpc>
                <a:spcPct val="80000"/>
              </a:lnSpc>
              <a:spcBef>
                <a:spcPct val="0"/>
              </a:spcBef>
              <a:spcAft>
                <a:spcPct val="0"/>
              </a:spcAft>
            </a:pPr>
            <a:r>
              <a:rPr kumimoji="0" lang="en-US" altLang="ja-JP" sz="1400" b="1">
                <a:solidFill>
                  <a:prstClr val="black"/>
                </a:solidFill>
                <a:latin typeface="Arial" pitchFamily="34" charset="0"/>
                <a:cs typeface="Arial" pitchFamily="34" charset="0"/>
              </a:rPr>
              <a:t>HIV vaccine</a:t>
            </a:r>
            <a:r>
              <a:rPr kumimoji="0" lang="en-US" altLang="ja-JP" sz="1400">
                <a:solidFill>
                  <a:prstClr val="black"/>
                </a:solidFill>
                <a:latin typeface="Arial" pitchFamily="34" charset="0"/>
                <a:cs typeface="Arial" pitchFamily="34" charset="0"/>
              </a:rPr>
              <a:t>;</a:t>
            </a:r>
            <a:br>
              <a:rPr kumimoji="0" lang="en-US" altLang="ja-JP" sz="1400">
                <a:solidFill>
                  <a:prstClr val="black"/>
                </a:solidFill>
                <a:latin typeface="Arial" pitchFamily="34" charset="0"/>
                <a:cs typeface="Arial" pitchFamily="34" charset="0"/>
              </a:rPr>
            </a:br>
            <a:r>
              <a:rPr kumimoji="0" lang="en-US" altLang="ja-JP" sz="1400">
                <a:solidFill>
                  <a:prstClr val="black"/>
                </a:solidFill>
                <a:latin typeface="Arial" pitchFamily="34" charset="0"/>
                <a:cs typeface="Arial" pitchFamily="34" charset="0"/>
              </a:rPr>
              <a:t>RV144, Thailand</a:t>
            </a:r>
            <a:endParaRPr kumimoji="0" lang="en-US" altLang="ja-JP" sz="1400" baseline="30000">
              <a:solidFill>
                <a:prstClr val="black"/>
              </a:solidFill>
              <a:latin typeface="Arial" pitchFamily="34" charset="0"/>
              <a:cs typeface="Arial" pitchFamily="34" charset="0"/>
            </a:endParaRPr>
          </a:p>
        </p:txBody>
      </p:sp>
      <p:sp>
        <p:nvSpPr>
          <p:cNvPr id="97326" name="TextBox 69"/>
          <p:cNvSpPr txBox="1">
            <a:spLocks noChangeArrowheads="1"/>
          </p:cNvSpPr>
          <p:nvPr/>
        </p:nvSpPr>
        <p:spPr bwMode="auto">
          <a:xfrm>
            <a:off x="6888163" y="2378075"/>
            <a:ext cx="1657350" cy="265113"/>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kumimoji="0" lang="en-US" altLang="ja-JP" sz="1400">
                <a:solidFill>
                  <a:prstClr val="black"/>
                </a:solidFill>
                <a:latin typeface="Arial" pitchFamily="34" charset="0"/>
                <a:cs typeface="Arial" pitchFamily="34" charset="0"/>
              </a:rPr>
              <a:t>96 (73-99)</a:t>
            </a:r>
            <a:endParaRPr kumimoji="0" lang="en-US" altLang="ja-JP" sz="1400" baseline="30000">
              <a:solidFill>
                <a:prstClr val="black"/>
              </a:solidFill>
              <a:latin typeface="Arial" pitchFamily="34" charset="0"/>
              <a:cs typeface="Arial" pitchFamily="34" charset="0"/>
            </a:endParaRPr>
          </a:p>
        </p:txBody>
      </p:sp>
      <p:sp>
        <p:nvSpPr>
          <p:cNvPr id="97327" name="TextBox 70"/>
          <p:cNvSpPr txBox="1">
            <a:spLocks noChangeArrowheads="1"/>
          </p:cNvSpPr>
          <p:nvPr/>
        </p:nvSpPr>
        <p:spPr bwMode="auto">
          <a:xfrm>
            <a:off x="6888163" y="2808288"/>
            <a:ext cx="1657350" cy="265112"/>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kumimoji="0" lang="en-US" altLang="ja-JP" sz="1400">
                <a:solidFill>
                  <a:prstClr val="black"/>
                </a:solidFill>
                <a:latin typeface="Arial" pitchFamily="34" charset="0"/>
                <a:cs typeface="Arial" pitchFamily="34" charset="0"/>
              </a:rPr>
              <a:t>73 (49-85)</a:t>
            </a:r>
            <a:endParaRPr kumimoji="0" lang="en-US" altLang="ja-JP" sz="1400" baseline="30000">
              <a:solidFill>
                <a:prstClr val="black"/>
              </a:solidFill>
              <a:latin typeface="Arial" pitchFamily="34" charset="0"/>
              <a:cs typeface="Arial" pitchFamily="34" charset="0"/>
            </a:endParaRPr>
          </a:p>
        </p:txBody>
      </p:sp>
      <p:sp>
        <p:nvSpPr>
          <p:cNvPr id="97328" name="TextBox 71"/>
          <p:cNvSpPr txBox="1">
            <a:spLocks noChangeArrowheads="1"/>
          </p:cNvSpPr>
          <p:nvPr/>
        </p:nvSpPr>
        <p:spPr bwMode="auto">
          <a:xfrm>
            <a:off x="6888163" y="3238500"/>
            <a:ext cx="1657350" cy="265113"/>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kumimoji="0" lang="en-US" altLang="ja-JP" sz="1400">
                <a:solidFill>
                  <a:prstClr val="black"/>
                </a:solidFill>
                <a:latin typeface="Arial" pitchFamily="34" charset="0"/>
                <a:cs typeface="Arial" pitchFamily="34" charset="0"/>
              </a:rPr>
              <a:t>63 (21-84)</a:t>
            </a:r>
            <a:endParaRPr kumimoji="0" lang="en-US" altLang="ja-JP" sz="1400" baseline="30000">
              <a:solidFill>
                <a:prstClr val="black"/>
              </a:solidFill>
              <a:latin typeface="Arial" pitchFamily="34" charset="0"/>
              <a:cs typeface="Arial" pitchFamily="34" charset="0"/>
            </a:endParaRPr>
          </a:p>
        </p:txBody>
      </p:sp>
      <p:sp>
        <p:nvSpPr>
          <p:cNvPr id="97329" name="TextBox 72"/>
          <p:cNvSpPr txBox="1">
            <a:spLocks noChangeArrowheads="1"/>
          </p:cNvSpPr>
          <p:nvPr/>
        </p:nvSpPr>
        <p:spPr bwMode="auto">
          <a:xfrm>
            <a:off x="6888163" y="3668713"/>
            <a:ext cx="1657350" cy="265112"/>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kumimoji="0" lang="en-US" altLang="ja-JP" sz="1400">
                <a:solidFill>
                  <a:prstClr val="black"/>
                </a:solidFill>
                <a:latin typeface="Arial" pitchFamily="34" charset="0"/>
                <a:cs typeface="Arial" pitchFamily="34" charset="0"/>
              </a:rPr>
              <a:t>54 (38-66)</a:t>
            </a:r>
            <a:endParaRPr kumimoji="0" lang="en-US" altLang="ja-JP" sz="1400" baseline="30000">
              <a:solidFill>
                <a:prstClr val="black"/>
              </a:solidFill>
              <a:latin typeface="Arial" pitchFamily="34" charset="0"/>
              <a:cs typeface="Arial" pitchFamily="34" charset="0"/>
            </a:endParaRPr>
          </a:p>
        </p:txBody>
      </p:sp>
      <p:sp>
        <p:nvSpPr>
          <p:cNvPr id="97330" name="TextBox 73"/>
          <p:cNvSpPr txBox="1">
            <a:spLocks noChangeArrowheads="1"/>
          </p:cNvSpPr>
          <p:nvPr/>
        </p:nvSpPr>
        <p:spPr bwMode="auto">
          <a:xfrm>
            <a:off x="6888163" y="4100513"/>
            <a:ext cx="1657350" cy="263525"/>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kumimoji="0" lang="en-US" altLang="ja-JP" sz="1400">
                <a:solidFill>
                  <a:prstClr val="black"/>
                </a:solidFill>
                <a:latin typeface="Arial" pitchFamily="34" charset="0"/>
                <a:cs typeface="Arial" pitchFamily="34" charset="0"/>
              </a:rPr>
              <a:t>44 (15-63)</a:t>
            </a:r>
            <a:endParaRPr kumimoji="0" lang="en-US" altLang="ja-JP" sz="1400" baseline="30000">
              <a:solidFill>
                <a:prstClr val="black"/>
              </a:solidFill>
              <a:latin typeface="Arial" pitchFamily="34" charset="0"/>
              <a:cs typeface="Arial" pitchFamily="34" charset="0"/>
            </a:endParaRPr>
          </a:p>
        </p:txBody>
      </p:sp>
      <p:sp>
        <p:nvSpPr>
          <p:cNvPr id="97331" name="TextBox 74"/>
          <p:cNvSpPr txBox="1">
            <a:spLocks noChangeArrowheads="1"/>
          </p:cNvSpPr>
          <p:nvPr/>
        </p:nvSpPr>
        <p:spPr bwMode="auto">
          <a:xfrm>
            <a:off x="6888163" y="4530725"/>
            <a:ext cx="1657350" cy="263525"/>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kumimoji="0" lang="en-US" altLang="ja-JP" sz="1400">
                <a:solidFill>
                  <a:prstClr val="black"/>
                </a:solidFill>
                <a:latin typeface="Arial" pitchFamily="34" charset="0"/>
                <a:cs typeface="Arial" pitchFamily="34" charset="0"/>
              </a:rPr>
              <a:t>42 (21-58)</a:t>
            </a:r>
            <a:endParaRPr kumimoji="0" lang="en-US" altLang="ja-JP" sz="1400" baseline="30000">
              <a:solidFill>
                <a:prstClr val="black"/>
              </a:solidFill>
              <a:latin typeface="Arial" pitchFamily="34" charset="0"/>
              <a:cs typeface="Arial" pitchFamily="34" charset="0"/>
            </a:endParaRPr>
          </a:p>
        </p:txBody>
      </p:sp>
      <p:sp>
        <p:nvSpPr>
          <p:cNvPr id="97332" name="TextBox 75"/>
          <p:cNvSpPr txBox="1">
            <a:spLocks noChangeArrowheads="1"/>
          </p:cNvSpPr>
          <p:nvPr/>
        </p:nvSpPr>
        <p:spPr bwMode="auto">
          <a:xfrm>
            <a:off x="6888163" y="4960938"/>
            <a:ext cx="1657350" cy="265112"/>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kumimoji="0" lang="en-US" altLang="ja-JP" sz="1400">
                <a:solidFill>
                  <a:prstClr val="black"/>
                </a:solidFill>
                <a:latin typeface="Arial" pitchFamily="34" charset="0"/>
                <a:cs typeface="Arial" pitchFamily="34" charset="0"/>
              </a:rPr>
              <a:t>39 (6-60)</a:t>
            </a:r>
            <a:endParaRPr kumimoji="0" lang="en-US" altLang="ja-JP" sz="1400" baseline="30000">
              <a:solidFill>
                <a:prstClr val="black"/>
              </a:solidFill>
              <a:latin typeface="Arial" pitchFamily="34" charset="0"/>
              <a:cs typeface="Arial" pitchFamily="34" charset="0"/>
            </a:endParaRPr>
          </a:p>
        </p:txBody>
      </p:sp>
      <p:sp>
        <p:nvSpPr>
          <p:cNvPr id="97333" name="TextBox 76"/>
          <p:cNvSpPr txBox="1">
            <a:spLocks noChangeArrowheads="1"/>
          </p:cNvSpPr>
          <p:nvPr/>
        </p:nvSpPr>
        <p:spPr bwMode="auto">
          <a:xfrm>
            <a:off x="6888163" y="5391150"/>
            <a:ext cx="1657350" cy="265113"/>
          </a:xfrm>
          <a:prstGeom prst="rect">
            <a:avLst/>
          </a:prstGeom>
          <a:noFill/>
          <a:ln w="9525">
            <a:noFill/>
            <a:miter lim="800000"/>
            <a:headEnd/>
            <a:tailEnd/>
          </a:ln>
        </p:spPr>
        <p:txBody>
          <a:bodyPr>
            <a:spAutoFit/>
          </a:bodyPr>
          <a:lstStyle/>
          <a:p>
            <a:pPr algn="ctr" fontAlgn="base">
              <a:lnSpc>
                <a:spcPct val="80000"/>
              </a:lnSpc>
              <a:spcBef>
                <a:spcPct val="0"/>
              </a:spcBef>
              <a:spcAft>
                <a:spcPct val="0"/>
              </a:spcAft>
            </a:pPr>
            <a:r>
              <a:rPr kumimoji="0" lang="en-US" altLang="ja-JP" sz="1400">
                <a:solidFill>
                  <a:prstClr val="black"/>
                </a:solidFill>
                <a:latin typeface="Arial" pitchFamily="34" charset="0"/>
                <a:cs typeface="Arial" pitchFamily="34" charset="0"/>
              </a:rPr>
              <a:t>31 (1-51)</a:t>
            </a:r>
            <a:endParaRPr kumimoji="0" lang="en-US" altLang="ja-JP" sz="1400" baseline="30000">
              <a:solidFill>
                <a:prstClr val="black"/>
              </a:solidFill>
              <a:latin typeface="Arial" pitchFamily="34" charset="0"/>
              <a:cs typeface="Arial" pitchFamily="34" charset="0"/>
            </a:endParaRPr>
          </a:p>
        </p:txBody>
      </p:sp>
      <p:grpSp>
        <p:nvGrpSpPr>
          <p:cNvPr id="2" name="Group 53"/>
          <p:cNvGrpSpPr>
            <a:grpSpLocks/>
          </p:cNvGrpSpPr>
          <p:nvPr/>
        </p:nvGrpSpPr>
        <p:grpSpPr bwMode="auto">
          <a:xfrm>
            <a:off x="152400" y="76200"/>
            <a:ext cx="8839200" cy="1566863"/>
            <a:chOff x="152400" y="76200"/>
            <a:chExt cx="8839200" cy="1567410"/>
          </a:xfrm>
        </p:grpSpPr>
        <p:sp>
          <p:nvSpPr>
            <p:cNvPr id="97335" name="TextBox 3"/>
            <p:cNvSpPr txBox="1">
              <a:spLocks noChangeArrowheads="1"/>
            </p:cNvSpPr>
            <p:nvPr/>
          </p:nvSpPr>
          <p:spPr bwMode="auto">
            <a:xfrm>
              <a:off x="1968742" y="1060052"/>
              <a:ext cx="5205785"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Multi-Pronged Prevention Approach</a:t>
              </a:r>
            </a:p>
          </p:txBody>
        </p:sp>
        <p:grpSp>
          <p:nvGrpSpPr>
            <p:cNvPr id="3" name="Group 55"/>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97339"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7340"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7341"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7342"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7343"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7344"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97338" name="TextBox 25"/>
              <p:cNvSpPr txBox="1">
                <a:spLocks noChangeArrowheads="1"/>
              </p:cNvSpPr>
              <p:nvPr/>
            </p:nvSpPr>
            <p:spPr bwMode="auto">
              <a:xfrm>
                <a:off x="228600" y="76200"/>
                <a:ext cx="8686800" cy="830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Challenges Facing the Global AIDS Pandemic: 2012 +</a:t>
                </a: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p:cNvPicPr>
            <a:picLocks noChangeAspect="1" noChangeArrowheads="1"/>
          </p:cNvPicPr>
          <p:nvPr/>
        </p:nvPicPr>
        <p:blipFill>
          <a:blip r:embed="rId2" cstate="print"/>
          <a:srcRect/>
          <a:stretch>
            <a:fillRect/>
          </a:stretch>
        </p:blipFill>
        <p:spPr bwMode="auto">
          <a:xfrm>
            <a:off x="4953000" y="3711575"/>
            <a:ext cx="3810000" cy="2800350"/>
          </a:xfrm>
          <a:prstGeom prst="rect">
            <a:avLst/>
          </a:prstGeom>
          <a:noFill/>
          <a:ln w="9525">
            <a:noFill/>
            <a:miter lim="800000"/>
            <a:headEnd/>
            <a:tailEnd/>
          </a:ln>
        </p:spPr>
      </p:pic>
      <p:pic>
        <p:nvPicPr>
          <p:cNvPr id="98307" name="Picture 4"/>
          <p:cNvPicPr>
            <a:picLocks noChangeAspect="1" noChangeArrowheads="1"/>
          </p:cNvPicPr>
          <p:nvPr/>
        </p:nvPicPr>
        <p:blipFill>
          <a:blip r:embed="rId3" cstate="print"/>
          <a:srcRect/>
          <a:stretch>
            <a:fillRect/>
          </a:stretch>
        </p:blipFill>
        <p:spPr bwMode="auto">
          <a:xfrm>
            <a:off x="3429000" y="1600200"/>
            <a:ext cx="2628900" cy="3128963"/>
          </a:xfrm>
          <a:prstGeom prst="rect">
            <a:avLst/>
          </a:prstGeom>
          <a:noFill/>
          <a:ln w="9525">
            <a:noFill/>
            <a:miter lim="800000"/>
            <a:headEnd/>
            <a:tailEnd/>
          </a:ln>
        </p:spPr>
      </p:pic>
      <p:pic>
        <p:nvPicPr>
          <p:cNvPr id="98308" name="Picture 26" descr="http://4.bp.blogspot.com/_3L7penww_eY/R1HdA99V2ZI/AAAAAAAAAfY/CeXJgEXdug8/s1600-R/aids4.jpg"/>
          <p:cNvPicPr>
            <a:picLocks noChangeAspect="1" noChangeArrowheads="1"/>
          </p:cNvPicPr>
          <p:nvPr/>
        </p:nvPicPr>
        <p:blipFill>
          <a:blip r:embed="rId4" cstate="print"/>
          <a:srcRect/>
          <a:stretch>
            <a:fillRect/>
          </a:stretch>
        </p:blipFill>
        <p:spPr bwMode="auto">
          <a:xfrm>
            <a:off x="457200" y="1600200"/>
            <a:ext cx="2243138" cy="2819400"/>
          </a:xfrm>
          <a:prstGeom prst="rect">
            <a:avLst/>
          </a:prstGeom>
          <a:noFill/>
          <a:ln w="9525">
            <a:noFill/>
            <a:miter lim="800000"/>
            <a:headEnd/>
            <a:tailEnd/>
          </a:ln>
        </p:spPr>
      </p:pic>
      <p:grpSp>
        <p:nvGrpSpPr>
          <p:cNvPr id="2" name="Group 2"/>
          <p:cNvGrpSpPr>
            <a:grpSpLocks/>
          </p:cNvGrpSpPr>
          <p:nvPr/>
        </p:nvGrpSpPr>
        <p:grpSpPr bwMode="auto">
          <a:xfrm>
            <a:off x="152400" y="76200"/>
            <a:ext cx="8839200" cy="1524000"/>
            <a:chOff x="152400" y="76200"/>
            <a:chExt cx="8839200" cy="1524000"/>
          </a:xfrm>
        </p:grpSpPr>
        <p:sp>
          <p:nvSpPr>
            <p:cNvPr id="98311" name="TextBox 3"/>
            <p:cNvSpPr txBox="1">
              <a:spLocks noChangeArrowheads="1"/>
            </p:cNvSpPr>
            <p:nvPr/>
          </p:nvSpPr>
          <p:spPr bwMode="auto">
            <a:xfrm>
              <a:off x="3237782" y="1060052"/>
              <a:ext cx="2667718" cy="54014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Gender Inequality</a:t>
              </a:r>
            </a:p>
          </p:txBody>
        </p:sp>
        <p:grpSp>
          <p:nvGrpSpPr>
            <p:cNvPr id="3" name="Group 4"/>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98315"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8316"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8317"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8318"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8319"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8320"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98314" name="TextBox 25"/>
              <p:cNvSpPr txBox="1">
                <a:spLocks noChangeArrowheads="1"/>
              </p:cNvSpPr>
              <p:nvPr/>
            </p:nvSpPr>
            <p:spPr bwMode="auto">
              <a:xfrm>
                <a:off x="228600" y="76200"/>
                <a:ext cx="8686800" cy="830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Challenges Facing the Global AIDS Pandemic: 2012 +</a:t>
                </a:r>
              </a:p>
            </p:txBody>
          </p:sp>
        </p:grpSp>
      </p:grpSp>
      <p:pic>
        <p:nvPicPr>
          <p:cNvPr id="98310" name="Picture 3"/>
          <p:cNvPicPr>
            <a:picLocks noChangeAspect="1" noChangeArrowheads="1"/>
          </p:cNvPicPr>
          <p:nvPr/>
        </p:nvPicPr>
        <p:blipFill>
          <a:blip r:embed="rId5" cstate="print"/>
          <a:srcRect/>
          <a:stretch>
            <a:fillRect/>
          </a:stretch>
        </p:blipFill>
        <p:spPr bwMode="auto">
          <a:xfrm>
            <a:off x="2074863" y="3692525"/>
            <a:ext cx="2039937" cy="2819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2400" y="76200"/>
            <a:ext cx="8839200" cy="1566863"/>
            <a:chOff x="152400" y="76200"/>
            <a:chExt cx="8839200" cy="1567410"/>
          </a:xfrm>
        </p:grpSpPr>
        <p:sp>
          <p:nvSpPr>
            <p:cNvPr id="82948" name="TextBox 3"/>
            <p:cNvSpPr txBox="1">
              <a:spLocks noChangeArrowheads="1"/>
            </p:cNvSpPr>
            <p:nvPr/>
          </p:nvSpPr>
          <p:spPr bwMode="auto">
            <a:xfrm>
              <a:off x="1218646" y="1060052"/>
              <a:ext cx="6705939"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THE FUTURE OF ANTIRETROVIRAL THERAPY</a:t>
              </a:r>
            </a:p>
          </p:txBody>
        </p:sp>
        <p:grpSp>
          <p:nvGrpSpPr>
            <p:cNvPr id="3" name="Group 5"/>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82952"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2953"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2954"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2955"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2956"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2957"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82951"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
        <p:nvSpPr>
          <p:cNvPr id="82947" name="Content Placeholder 16"/>
          <p:cNvSpPr>
            <a:spLocks noGrp="1"/>
          </p:cNvSpPr>
          <p:nvPr>
            <p:ph idx="1"/>
          </p:nvPr>
        </p:nvSpPr>
        <p:spPr/>
        <p:txBody>
          <a:bodyPr/>
          <a:lstStyle/>
          <a:p>
            <a:pPr>
              <a:spcAft>
                <a:spcPts val="200"/>
              </a:spcAft>
              <a:tabLst>
                <a:tab pos="2743200" algn="l"/>
              </a:tabLst>
            </a:pPr>
            <a:r>
              <a:rPr altLang="ja-JP" sz="2800" b="1" dirty="0" smtClean="0"/>
              <a:t>New drugs</a:t>
            </a:r>
          </a:p>
          <a:p>
            <a:pPr lvl="1">
              <a:spcAft>
                <a:spcPts val="200"/>
              </a:spcAft>
              <a:tabLst>
                <a:tab pos="2743200" algn="l"/>
              </a:tabLst>
            </a:pPr>
            <a:r>
              <a:rPr altLang="ja-JP" sz="2400" dirty="0" smtClean="0"/>
              <a:t>INSTI: 	</a:t>
            </a:r>
            <a:r>
              <a:rPr altLang="ja-JP" sz="2400" dirty="0" err="1" smtClean="0"/>
              <a:t>Elvitegravir</a:t>
            </a:r>
            <a:r>
              <a:rPr altLang="ja-JP" sz="2400" dirty="0" smtClean="0"/>
              <a:t>, </a:t>
            </a:r>
            <a:r>
              <a:rPr altLang="ja-JP" sz="2400" dirty="0" err="1" smtClean="0"/>
              <a:t>Dolutegravir</a:t>
            </a:r>
            <a:endParaRPr altLang="ja-JP" sz="2400" dirty="0" smtClean="0"/>
          </a:p>
          <a:p>
            <a:pPr lvl="1">
              <a:spcAft>
                <a:spcPts val="200"/>
              </a:spcAft>
              <a:tabLst>
                <a:tab pos="2743200" algn="l"/>
              </a:tabLst>
            </a:pPr>
            <a:r>
              <a:rPr altLang="ja-JP" sz="2400" dirty="0" smtClean="0"/>
              <a:t>NNRTI:	</a:t>
            </a:r>
            <a:r>
              <a:rPr altLang="ja-JP" sz="2400" dirty="0" err="1" smtClean="0"/>
              <a:t>Lersivirine</a:t>
            </a:r>
            <a:endParaRPr altLang="ja-JP" sz="2400" dirty="0" smtClean="0"/>
          </a:p>
          <a:p>
            <a:pPr lvl="1">
              <a:spcAft>
                <a:spcPts val="200"/>
              </a:spcAft>
              <a:tabLst>
                <a:tab pos="2743200" algn="l"/>
              </a:tabLst>
            </a:pPr>
            <a:r>
              <a:rPr altLang="ja-JP" sz="2400" dirty="0" smtClean="0"/>
              <a:t>NRTI: 	GS-7340 (TDF-</a:t>
            </a:r>
            <a:r>
              <a:rPr altLang="ja-JP" sz="2400" dirty="0" err="1" smtClean="0"/>
              <a:t>prodrug</a:t>
            </a:r>
            <a:r>
              <a:rPr altLang="ja-JP" sz="2400" dirty="0" smtClean="0"/>
              <a:t>)</a:t>
            </a:r>
          </a:p>
          <a:p>
            <a:pPr>
              <a:spcAft>
                <a:spcPts val="200"/>
              </a:spcAft>
              <a:tabLst>
                <a:tab pos="2743200" algn="l"/>
              </a:tabLst>
            </a:pPr>
            <a:r>
              <a:rPr altLang="ja-JP" sz="2800" b="1" dirty="0" smtClean="0"/>
              <a:t>New combinations</a:t>
            </a:r>
          </a:p>
          <a:p>
            <a:pPr lvl="1">
              <a:spcAft>
                <a:spcPts val="200"/>
              </a:spcAft>
              <a:tabLst>
                <a:tab pos="2743200" algn="l"/>
              </a:tabLst>
            </a:pPr>
            <a:r>
              <a:rPr altLang="ja-JP" sz="2400" dirty="0" smtClean="0"/>
              <a:t>INSTI-NRTI:	TDF-FTC-EVG-</a:t>
            </a:r>
            <a:r>
              <a:rPr altLang="ja-JP" sz="2400" dirty="0" err="1" smtClean="0"/>
              <a:t>Cobi</a:t>
            </a:r>
            <a:endParaRPr altLang="ja-JP" sz="2400" dirty="0" smtClean="0"/>
          </a:p>
          <a:p>
            <a:pPr lvl="1">
              <a:spcAft>
                <a:spcPts val="200"/>
              </a:spcAft>
              <a:tabLst>
                <a:tab pos="2743200" algn="l"/>
              </a:tabLst>
            </a:pPr>
            <a:r>
              <a:rPr altLang="ja-JP" sz="2400" dirty="0" smtClean="0"/>
              <a:t>PI/</a:t>
            </a:r>
            <a:r>
              <a:rPr altLang="ja-JP" sz="2400" dirty="0" err="1" smtClean="0"/>
              <a:t>cobi</a:t>
            </a:r>
            <a:r>
              <a:rPr altLang="ja-JP" sz="2400" dirty="0" smtClean="0"/>
              <a:t>:	DRV-</a:t>
            </a:r>
            <a:r>
              <a:rPr altLang="ja-JP" sz="2400" dirty="0" err="1" smtClean="0"/>
              <a:t>Cobicistat</a:t>
            </a:r>
            <a:r>
              <a:rPr altLang="ja-JP" sz="2400" dirty="0" smtClean="0"/>
              <a:t> booster</a:t>
            </a:r>
          </a:p>
          <a:p>
            <a:pPr lvl="1">
              <a:spcAft>
                <a:spcPts val="200"/>
              </a:spcAft>
              <a:tabLst>
                <a:tab pos="2743200" algn="l"/>
              </a:tabLst>
            </a:pPr>
            <a:r>
              <a:rPr altLang="ja-JP" sz="2400" dirty="0" smtClean="0"/>
              <a:t>PI/c-NRTI:	DRV-</a:t>
            </a:r>
            <a:r>
              <a:rPr altLang="ja-JP" sz="2400" dirty="0" err="1" smtClean="0"/>
              <a:t>Cobi</a:t>
            </a:r>
            <a:r>
              <a:rPr altLang="ja-JP" sz="2400" dirty="0" smtClean="0"/>
              <a:t>-</a:t>
            </a:r>
            <a:r>
              <a:rPr altLang="ja-JP" sz="2400" dirty="0" err="1" smtClean="0"/>
              <a:t>TDF</a:t>
            </a:r>
            <a:r>
              <a:rPr altLang="ja-JP" sz="2400" baseline="-25000" dirty="0" err="1" smtClean="0"/>
              <a:t>pro</a:t>
            </a:r>
            <a:r>
              <a:rPr altLang="ja-JP" sz="2400" dirty="0" smtClean="0"/>
              <a:t>-FTC	</a:t>
            </a:r>
            <a:endParaRPr altLang="ja-JP" sz="2600" dirty="0" smtClean="0"/>
          </a:p>
          <a:p>
            <a:pPr>
              <a:spcAft>
                <a:spcPts val="200"/>
              </a:spcAft>
              <a:tabLst>
                <a:tab pos="2743200" algn="l"/>
              </a:tabLst>
            </a:pPr>
            <a:r>
              <a:rPr altLang="ja-JP" sz="2600" dirty="0" smtClean="0"/>
              <a:t>New strategies</a:t>
            </a:r>
          </a:p>
          <a:p>
            <a:pPr>
              <a:spcAft>
                <a:spcPts val="200"/>
              </a:spcAft>
              <a:tabLst>
                <a:tab pos="2743200" algn="l"/>
              </a:tabLst>
            </a:pPr>
            <a:r>
              <a:rPr altLang="ja-JP" sz="2600" dirty="0" smtClean="0"/>
              <a:t>New classes</a:t>
            </a:r>
          </a:p>
          <a:p>
            <a:pPr>
              <a:spcAft>
                <a:spcPts val="200"/>
              </a:spcAft>
              <a:tabLst>
                <a:tab pos="2743200" algn="l"/>
              </a:tabLst>
            </a:pPr>
            <a:r>
              <a:rPr altLang="ja-JP" sz="2600" dirty="0" smtClean="0"/>
              <a:t>Future needs</a:t>
            </a:r>
          </a:p>
          <a:p>
            <a:pPr>
              <a:spcAft>
                <a:spcPts val="200"/>
              </a:spcAft>
              <a:tabLst>
                <a:tab pos="2743200" algn="l"/>
              </a:tabLst>
            </a:pPr>
            <a:endParaRPr altLang="ja-JP" sz="2800" dirty="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rickyday.net/blog/01_NYC78067_Comp.jpg"/>
          <p:cNvPicPr>
            <a:picLocks noChangeAspect="1" noChangeArrowheads="1"/>
          </p:cNvPicPr>
          <p:nvPr/>
        </p:nvPicPr>
        <p:blipFill>
          <a:blip r:embed="rId2" cstate="print"/>
          <a:srcRect/>
          <a:stretch>
            <a:fillRect/>
          </a:stretch>
        </p:blipFill>
        <p:spPr bwMode="auto">
          <a:xfrm>
            <a:off x="477838" y="1585913"/>
            <a:ext cx="4056062" cy="2703512"/>
          </a:xfrm>
          <a:prstGeom prst="rect">
            <a:avLst/>
          </a:prstGeom>
          <a:noFill/>
          <a:ln w="9525">
            <a:noFill/>
            <a:miter lim="800000"/>
            <a:headEnd/>
            <a:tailEnd/>
          </a:ln>
        </p:spPr>
      </p:pic>
      <p:grpSp>
        <p:nvGrpSpPr>
          <p:cNvPr id="2" name="Group 2"/>
          <p:cNvGrpSpPr>
            <a:grpSpLocks/>
          </p:cNvGrpSpPr>
          <p:nvPr/>
        </p:nvGrpSpPr>
        <p:grpSpPr bwMode="auto">
          <a:xfrm>
            <a:off x="152400" y="76200"/>
            <a:ext cx="8839200" cy="1566863"/>
            <a:chOff x="152400" y="76200"/>
            <a:chExt cx="8839200" cy="1567410"/>
          </a:xfrm>
        </p:grpSpPr>
        <p:sp>
          <p:nvSpPr>
            <p:cNvPr id="99336" name="TextBox 3"/>
            <p:cNvSpPr txBox="1">
              <a:spLocks noChangeArrowheads="1"/>
            </p:cNvSpPr>
            <p:nvPr/>
          </p:nvSpPr>
          <p:spPr bwMode="auto">
            <a:xfrm>
              <a:off x="2975697" y="1060052"/>
              <a:ext cx="3191900"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Maternal Child Health</a:t>
              </a:r>
            </a:p>
          </p:txBody>
        </p:sp>
        <p:grpSp>
          <p:nvGrpSpPr>
            <p:cNvPr id="3" name="Group 4"/>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99340"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9341"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9342"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9343"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9344"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9345"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99339" name="TextBox 25"/>
              <p:cNvSpPr txBox="1">
                <a:spLocks noChangeArrowheads="1"/>
              </p:cNvSpPr>
              <p:nvPr/>
            </p:nvSpPr>
            <p:spPr bwMode="auto">
              <a:xfrm>
                <a:off x="228600" y="76200"/>
                <a:ext cx="8686800" cy="830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Challenges Facing the Global AIDS Pandemic: 2012 +</a:t>
                </a:r>
              </a:p>
            </p:txBody>
          </p:sp>
        </p:grpSp>
      </p:grpSp>
      <p:pic>
        <p:nvPicPr>
          <p:cNvPr id="99332" name="Picture 3"/>
          <p:cNvPicPr>
            <a:picLocks noChangeAspect="1" noChangeArrowheads="1"/>
          </p:cNvPicPr>
          <p:nvPr/>
        </p:nvPicPr>
        <p:blipFill>
          <a:blip r:embed="rId3" cstate="print"/>
          <a:srcRect/>
          <a:stretch>
            <a:fillRect/>
          </a:stretch>
        </p:blipFill>
        <p:spPr bwMode="auto">
          <a:xfrm>
            <a:off x="2887663" y="4495800"/>
            <a:ext cx="1760537" cy="2095500"/>
          </a:xfrm>
          <a:prstGeom prst="rect">
            <a:avLst/>
          </a:prstGeom>
          <a:noFill/>
          <a:ln w="9525">
            <a:noFill/>
            <a:miter lim="800000"/>
            <a:headEnd/>
            <a:tailEnd/>
          </a:ln>
        </p:spPr>
      </p:pic>
      <p:pic>
        <p:nvPicPr>
          <p:cNvPr id="99333" name="Picture 4"/>
          <p:cNvPicPr>
            <a:picLocks noChangeAspect="1" noChangeArrowheads="1"/>
          </p:cNvPicPr>
          <p:nvPr/>
        </p:nvPicPr>
        <p:blipFill>
          <a:blip r:embed="rId4" cstate="print"/>
          <a:srcRect/>
          <a:stretch>
            <a:fillRect/>
          </a:stretch>
        </p:blipFill>
        <p:spPr bwMode="auto">
          <a:xfrm>
            <a:off x="4800600" y="4092575"/>
            <a:ext cx="3805238" cy="2498725"/>
          </a:xfrm>
          <a:prstGeom prst="rect">
            <a:avLst/>
          </a:prstGeom>
          <a:noFill/>
          <a:ln w="9525">
            <a:noFill/>
            <a:miter lim="800000"/>
            <a:headEnd/>
            <a:tailEnd/>
          </a:ln>
        </p:spPr>
      </p:pic>
      <p:pic>
        <p:nvPicPr>
          <p:cNvPr id="99334" name="Picture 5"/>
          <p:cNvPicPr>
            <a:picLocks noChangeAspect="1" noChangeArrowheads="1"/>
          </p:cNvPicPr>
          <p:nvPr/>
        </p:nvPicPr>
        <p:blipFill>
          <a:blip r:embed="rId5" cstate="print"/>
          <a:srcRect/>
          <a:stretch>
            <a:fillRect/>
          </a:stretch>
        </p:blipFill>
        <p:spPr bwMode="auto">
          <a:xfrm>
            <a:off x="4745038" y="1617663"/>
            <a:ext cx="3484562" cy="2268537"/>
          </a:xfrm>
          <a:prstGeom prst="rect">
            <a:avLst/>
          </a:prstGeom>
          <a:noFill/>
          <a:ln w="9525">
            <a:noFill/>
            <a:miter lim="800000"/>
            <a:headEnd/>
            <a:tailEnd/>
          </a:ln>
        </p:spPr>
      </p:pic>
      <p:pic>
        <p:nvPicPr>
          <p:cNvPr id="99335" name="Picture 7" descr="http://t3.gstatic.com/images?q=tbn:ANd9GcTzDw3yG1pTbdb20HV4rzGw6WNrEfk05ZxY1It61SaLr49pPeOFyg"/>
          <p:cNvPicPr>
            <a:picLocks noChangeAspect="1" noChangeArrowheads="1"/>
          </p:cNvPicPr>
          <p:nvPr/>
        </p:nvPicPr>
        <p:blipFill>
          <a:blip r:embed="rId6" cstate="print"/>
          <a:srcRect/>
          <a:stretch>
            <a:fillRect/>
          </a:stretch>
        </p:blipFill>
        <p:spPr bwMode="auto">
          <a:xfrm>
            <a:off x="290513" y="4495800"/>
            <a:ext cx="2466975" cy="18478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5"/>
          <p:cNvPicPr>
            <a:picLocks noChangeAspect="1" noChangeArrowheads="1"/>
          </p:cNvPicPr>
          <p:nvPr/>
        </p:nvPicPr>
        <p:blipFill>
          <a:blip r:embed="rId2" cstate="print"/>
          <a:srcRect l="59213" t="38602" r="23984" b="38377"/>
          <a:stretch>
            <a:fillRect/>
          </a:stretch>
        </p:blipFill>
        <p:spPr bwMode="auto">
          <a:xfrm>
            <a:off x="4587875" y="3122613"/>
            <a:ext cx="4175125" cy="3200400"/>
          </a:xfrm>
          <a:prstGeom prst="rect">
            <a:avLst/>
          </a:prstGeom>
          <a:noFill/>
          <a:ln w="9525">
            <a:noFill/>
            <a:miter lim="800000"/>
            <a:headEnd/>
            <a:tailEnd/>
          </a:ln>
        </p:spPr>
      </p:pic>
      <p:pic>
        <p:nvPicPr>
          <p:cNvPr id="100355" name="Picture 6"/>
          <p:cNvPicPr>
            <a:picLocks noChangeAspect="1" noChangeArrowheads="1"/>
          </p:cNvPicPr>
          <p:nvPr/>
        </p:nvPicPr>
        <p:blipFill>
          <a:blip r:embed="rId3" cstate="print"/>
          <a:srcRect l="47610" t="43045" r="13145" b="49632"/>
          <a:stretch>
            <a:fillRect/>
          </a:stretch>
        </p:blipFill>
        <p:spPr bwMode="auto">
          <a:xfrm>
            <a:off x="1143000" y="2379663"/>
            <a:ext cx="6781800" cy="819150"/>
          </a:xfrm>
          <a:prstGeom prst="rect">
            <a:avLst/>
          </a:prstGeom>
          <a:noFill/>
          <a:ln w="9525">
            <a:noFill/>
            <a:miter lim="800000"/>
            <a:headEnd/>
            <a:tailEnd/>
          </a:ln>
        </p:spPr>
      </p:pic>
      <p:sp>
        <p:nvSpPr>
          <p:cNvPr id="100356" name="TextBox 10"/>
          <p:cNvSpPr txBox="1">
            <a:spLocks noChangeArrowheads="1"/>
          </p:cNvSpPr>
          <p:nvPr/>
        </p:nvSpPr>
        <p:spPr bwMode="auto">
          <a:xfrm>
            <a:off x="1389063" y="6551613"/>
            <a:ext cx="6383337" cy="230187"/>
          </a:xfrm>
          <a:prstGeom prst="rect">
            <a:avLst/>
          </a:prstGeom>
          <a:noFill/>
          <a:ln w="9525">
            <a:noFill/>
            <a:miter lim="800000"/>
            <a:headEnd/>
            <a:tailEnd/>
          </a:ln>
        </p:spPr>
        <p:txBody>
          <a:bodyPr wrap="none">
            <a:spAutoFit/>
          </a:bodyPr>
          <a:lstStyle/>
          <a:p>
            <a:pPr fontAlgn="base">
              <a:spcBef>
                <a:spcPct val="0"/>
              </a:spcBef>
              <a:spcAft>
                <a:spcPct val="0"/>
              </a:spcAft>
            </a:pPr>
            <a:r>
              <a:rPr kumimoji="0" lang="en-US" altLang="ja-JP" sz="900">
                <a:solidFill>
                  <a:prstClr val="black"/>
                </a:solidFill>
                <a:cs typeface="Arial" pitchFamily="34" charset="0"/>
                <a:hlinkClick r:id="rId4"/>
              </a:rPr>
              <a:t>http://www.unaids.org/en/media/unaids/contentassets/documents/unaidspublication/2011/20110607_JC2069_30Outlook_en.pdf</a:t>
            </a:r>
            <a:r>
              <a:rPr kumimoji="0" lang="en-US" altLang="ja-JP" sz="900">
                <a:solidFill>
                  <a:prstClr val="black"/>
                </a:solidFill>
                <a:cs typeface="Arial" pitchFamily="34" charset="0"/>
              </a:rPr>
              <a:t> </a:t>
            </a:r>
          </a:p>
        </p:txBody>
      </p:sp>
      <p:pic>
        <p:nvPicPr>
          <p:cNvPr id="100357" name="Picture 5"/>
          <p:cNvPicPr>
            <a:picLocks noChangeAspect="1" noChangeArrowheads="1"/>
          </p:cNvPicPr>
          <p:nvPr/>
        </p:nvPicPr>
        <p:blipFill>
          <a:blip r:embed="rId2" cstate="print"/>
          <a:srcRect l="25999" t="66556" r="56570" b="9599"/>
          <a:stretch>
            <a:fillRect/>
          </a:stretch>
        </p:blipFill>
        <p:spPr bwMode="auto">
          <a:xfrm>
            <a:off x="422275" y="3275013"/>
            <a:ext cx="4073525" cy="3276600"/>
          </a:xfrm>
          <a:prstGeom prst="rect">
            <a:avLst/>
          </a:prstGeom>
          <a:noFill/>
          <a:ln w="9525">
            <a:noFill/>
            <a:miter lim="800000"/>
            <a:headEnd/>
            <a:tailEnd/>
          </a:ln>
        </p:spPr>
      </p:pic>
      <p:pic>
        <p:nvPicPr>
          <p:cNvPr id="100358" name="Picture 6"/>
          <p:cNvPicPr>
            <a:picLocks noChangeAspect="1" noChangeArrowheads="1"/>
          </p:cNvPicPr>
          <p:nvPr/>
        </p:nvPicPr>
        <p:blipFill>
          <a:blip r:embed="rId3" cstate="print"/>
          <a:srcRect l="5333" t="43114" r="51636" b="49783"/>
          <a:stretch>
            <a:fillRect/>
          </a:stretch>
        </p:blipFill>
        <p:spPr bwMode="auto">
          <a:xfrm>
            <a:off x="1066800" y="1601788"/>
            <a:ext cx="7205663" cy="758825"/>
          </a:xfrm>
          <a:prstGeom prst="rect">
            <a:avLst/>
          </a:prstGeom>
          <a:noFill/>
          <a:ln w="9525">
            <a:noFill/>
            <a:miter lim="800000"/>
            <a:headEnd/>
            <a:tailEnd/>
          </a:ln>
        </p:spPr>
      </p:pic>
      <p:sp>
        <p:nvSpPr>
          <p:cNvPr id="2" name="Rectangle 1"/>
          <p:cNvSpPr/>
          <p:nvPr/>
        </p:nvSpPr>
        <p:spPr>
          <a:xfrm>
            <a:off x="1143000" y="1601788"/>
            <a:ext cx="2514600" cy="16732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0" lang="ja-JP" altLang="ja-JP">
              <a:solidFill>
                <a:srgbClr val="FFFFFF"/>
              </a:solidFill>
              <a:cs typeface="Arial" charset="0"/>
            </a:endParaRPr>
          </a:p>
        </p:txBody>
      </p:sp>
      <p:sp>
        <p:nvSpPr>
          <p:cNvPr id="3" name="Oval 2"/>
          <p:cNvSpPr/>
          <p:nvPr/>
        </p:nvSpPr>
        <p:spPr>
          <a:xfrm>
            <a:off x="6553200" y="3349625"/>
            <a:ext cx="382588" cy="382588"/>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0" lang="ja-JP" altLang="ja-JP">
              <a:solidFill>
                <a:srgbClr val="FFFFFF"/>
              </a:solidFill>
              <a:cs typeface="Arial" charset="0"/>
            </a:endParaRPr>
          </a:p>
        </p:txBody>
      </p:sp>
      <p:sp>
        <p:nvSpPr>
          <p:cNvPr id="9" name="Oval 8"/>
          <p:cNvSpPr/>
          <p:nvPr/>
        </p:nvSpPr>
        <p:spPr>
          <a:xfrm>
            <a:off x="6553200" y="4875213"/>
            <a:ext cx="382588" cy="3810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0" lang="ja-JP" altLang="ja-JP">
              <a:solidFill>
                <a:srgbClr val="FFFFFF"/>
              </a:solidFill>
              <a:cs typeface="Arial" charset="0"/>
            </a:endParaRPr>
          </a:p>
        </p:txBody>
      </p:sp>
      <p:sp>
        <p:nvSpPr>
          <p:cNvPr id="10" name="Oval 9"/>
          <p:cNvSpPr/>
          <p:nvPr/>
        </p:nvSpPr>
        <p:spPr>
          <a:xfrm>
            <a:off x="2667000" y="4951413"/>
            <a:ext cx="382588" cy="3810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0" lang="ja-JP" altLang="ja-JP">
              <a:solidFill>
                <a:srgbClr val="FFFFFF"/>
              </a:solidFill>
              <a:cs typeface="Arial" charset="0"/>
            </a:endParaRPr>
          </a:p>
        </p:txBody>
      </p:sp>
      <p:sp>
        <p:nvSpPr>
          <p:cNvPr id="11" name="Oval 10"/>
          <p:cNvSpPr/>
          <p:nvPr/>
        </p:nvSpPr>
        <p:spPr>
          <a:xfrm>
            <a:off x="2667000" y="3427413"/>
            <a:ext cx="382588" cy="3810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0" lang="ja-JP" altLang="ja-JP">
              <a:solidFill>
                <a:srgbClr val="FFFFFF"/>
              </a:solidFill>
              <a:cs typeface="Arial" charset="0"/>
            </a:endParaRPr>
          </a:p>
        </p:txBody>
      </p:sp>
      <p:grpSp>
        <p:nvGrpSpPr>
          <p:cNvPr id="4" name="Group 23"/>
          <p:cNvGrpSpPr>
            <a:grpSpLocks/>
          </p:cNvGrpSpPr>
          <p:nvPr/>
        </p:nvGrpSpPr>
        <p:grpSpPr bwMode="auto">
          <a:xfrm>
            <a:off x="152400" y="76200"/>
            <a:ext cx="8839200" cy="1566863"/>
            <a:chOff x="152400" y="76200"/>
            <a:chExt cx="8839200" cy="1567410"/>
          </a:xfrm>
        </p:grpSpPr>
        <p:sp>
          <p:nvSpPr>
            <p:cNvPr id="100365" name="TextBox 3"/>
            <p:cNvSpPr txBox="1">
              <a:spLocks noChangeArrowheads="1"/>
            </p:cNvSpPr>
            <p:nvPr/>
          </p:nvSpPr>
          <p:spPr bwMode="auto">
            <a:xfrm>
              <a:off x="808042" y="1060052"/>
              <a:ext cx="7527190"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Comprehensive Reduction Of Women’s Vulnerability</a:t>
              </a:r>
            </a:p>
          </p:txBody>
        </p:sp>
        <p:grpSp>
          <p:nvGrpSpPr>
            <p:cNvPr id="5" name="Group 25"/>
            <p:cNvGrpSpPr>
              <a:grpSpLocks/>
            </p:cNvGrpSpPr>
            <p:nvPr/>
          </p:nvGrpSpPr>
          <p:grpSpPr bwMode="auto">
            <a:xfrm>
              <a:off x="152400" y="76200"/>
              <a:ext cx="8839200" cy="1143000"/>
              <a:chOff x="152400" y="76200"/>
              <a:chExt cx="8839200" cy="1143000"/>
            </a:xfrm>
          </p:grpSpPr>
          <p:grpSp>
            <p:nvGrpSpPr>
              <p:cNvPr id="6" name="Group 38"/>
              <p:cNvGrpSpPr>
                <a:grpSpLocks/>
              </p:cNvGrpSpPr>
              <p:nvPr/>
            </p:nvGrpSpPr>
            <p:grpSpPr bwMode="auto">
              <a:xfrm>
                <a:off x="152400" y="762000"/>
                <a:ext cx="8839200" cy="457200"/>
                <a:chOff x="152400" y="3276600"/>
                <a:chExt cx="8839200" cy="457200"/>
              </a:xfrm>
            </p:grpSpPr>
            <p:sp>
              <p:nvSpPr>
                <p:cNvPr id="100369"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0370"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0371"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0372"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0373"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0374"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100368" name="TextBox 25"/>
              <p:cNvSpPr txBox="1">
                <a:spLocks noChangeArrowheads="1"/>
              </p:cNvSpPr>
              <p:nvPr/>
            </p:nvSpPr>
            <p:spPr bwMode="auto">
              <a:xfrm>
                <a:off x="228600" y="76200"/>
                <a:ext cx="8686800" cy="830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Challenges Facing the Global AIDS Pandemic: 2012 +</a:t>
                </a:r>
              </a:p>
            </p:txBody>
          </p:sp>
        </p:grpSp>
      </p:gr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347788" y="1449388"/>
            <a:ext cx="6372225" cy="5264150"/>
            <a:chOff x="1905000" y="103188"/>
            <a:chExt cx="6371732" cy="6221412"/>
          </a:xfrm>
        </p:grpSpPr>
        <p:pic>
          <p:nvPicPr>
            <p:cNvPr id="101390" name="Picture 2"/>
            <p:cNvPicPr>
              <a:picLocks noChangeAspect="1" noChangeArrowheads="1"/>
            </p:cNvPicPr>
            <p:nvPr/>
          </p:nvPicPr>
          <p:blipFill>
            <a:blip r:embed="rId2" cstate="print"/>
            <a:srcRect l="30000" t="24533" r="29333" b="11732"/>
            <a:stretch>
              <a:fillRect/>
            </a:stretch>
          </p:blipFill>
          <p:spPr bwMode="auto">
            <a:xfrm>
              <a:off x="1905000" y="103188"/>
              <a:ext cx="6172200" cy="6046787"/>
            </a:xfrm>
            <a:prstGeom prst="rect">
              <a:avLst/>
            </a:prstGeom>
            <a:noFill/>
            <a:ln w="9525">
              <a:noFill/>
              <a:miter lim="800000"/>
              <a:headEnd/>
              <a:tailEnd/>
            </a:ln>
          </p:spPr>
        </p:pic>
        <p:sp>
          <p:nvSpPr>
            <p:cNvPr id="101391" name="TextBox 2"/>
            <p:cNvSpPr txBox="1">
              <a:spLocks noChangeArrowheads="1"/>
            </p:cNvSpPr>
            <p:nvPr/>
          </p:nvSpPr>
          <p:spPr bwMode="auto">
            <a:xfrm>
              <a:off x="1918794" y="5954713"/>
              <a:ext cx="6357938" cy="369887"/>
            </a:xfrm>
            <a:prstGeom prst="rect">
              <a:avLst/>
            </a:prstGeom>
            <a:noFill/>
            <a:ln w="9525">
              <a:noFill/>
              <a:miter lim="800000"/>
              <a:headEnd/>
              <a:tailEnd/>
            </a:ln>
          </p:spPr>
          <p:txBody>
            <a:bodyPr wrap="none">
              <a:spAutoFit/>
            </a:bodyPr>
            <a:lstStyle/>
            <a:p>
              <a:pPr fontAlgn="base">
                <a:spcBef>
                  <a:spcPct val="0"/>
                </a:spcBef>
                <a:spcAft>
                  <a:spcPct val="0"/>
                </a:spcAft>
              </a:pPr>
              <a:r>
                <a:rPr kumimoji="0" lang="en-US" altLang="ja-JP" sz="900">
                  <a:solidFill>
                    <a:prstClr val="black"/>
                  </a:solidFill>
                  <a:cs typeface="Arial" pitchFamily="34" charset="0"/>
                  <a:hlinkClick r:id="rId3"/>
                </a:rPr>
                <a:t>http://www.unaids.org/en/media/unaids/contentassets/documents/unaidspublication/2011/20110607_JC2069_30Outlook_en.pdf</a:t>
              </a:r>
              <a:endParaRPr kumimoji="0" lang="en-US" altLang="ja-JP" sz="900">
                <a:solidFill>
                  <a:prstClr val="black"/>
                </a:solidFill>
                <a:cs typeface="Arial" pitchFamily="34" charset="0"/>
              </a:endParaRPr>
            </a:p>
            <a:p>
              <a:pPr fontAlgn="base">
                <a:spcBef>
                  <a:spcPct val="0"/>
                </a:spcBef>
                <a:spcAft>
                  <a:spcPct val="0"/>
                </a:spcAft>
              </a:pPr>
              <a:endParaRPr kumimoji="0" lang="en-US" altLang="ja-JP" sz="900">
                <a:solidFill>
                  <a:prstClr val="black"/>
                </a:solidFill>
                <a:cs typeface="Arial" pitchFamily="34" charset="0"/>
              </a:endParaRPr>
            </a:p>
          </p:txBody>
        </p:sp>
      </p:grpSp>
      <p:grpSp>
        <p:nvGrpSpPr>
          <p:cNvPr id="3" name="Group 3"/>
          <p:cNvGrpSpPr>
            <a:grpSpLocks/>
          </p:cNvGrpSpPr>
          <p:nvPr/>
        </p:nvGrpSpPr>
        <p:grpSpPr bwMode="auto">
          <a:xfrm>
            <a:off x="152400" y="76200"/>
            <a:ext cx="8839200" cy="1566863"/>
            <a:chOff x="152400" y="76200"/>
            <a:chExt cx="8839200" cy="1567410"/>
          </a:xfrm>
        </p:grpSpPr>
        <p:sp>
          <p:nvSpPr>
            <p:cNvPr id="101380" name="TextBox 3"/>
            <p:cNvSpPr txBox="1">
              <a:spLocks noChangeArrowheads="1"/>
            </p:cNvSpPr>
            <p:nvPr/>
          </p:nvSpPr>
          <p:spPr bwMode="auto">
            <a:xfrm>
              <a:off x="2624635" y="1060052"/>
              <a:ext cx="3894015"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Stigma and Discrimination</a:t>
              </a:r>
            </a:p>
          </p:txBody>
        </p:sp>
        <p:grpSp>
          <p:nvGrpSpPr>
            <p:cNvPr id="4" name="Group 5"/>
            <p:cNvGrpSpPr>
              <a:grpSpLocks/>
            </p:cNvGrpSpPr>
            <p:nvPr/>
          </p:nvGrpSpPr>
          <p:grpSpPr bwMode="auto">
            <a:xfrm>
              <a:off x="152400" y="76200"/>
              <a:ext cx="8839200" cy="1143000"/>
              <a:chOff x="152400" y="76200"/>
              <a:chExt cx="8839200" cy="1143000"/>
            </a:xfrm>
          </p:grpSpPr>
          <p:grpSp>
            <p:nvGrpSpPr>
              <p:cNvPr id="5" name="Group 38"/>
              <p:cNvGrpSpPr>
                <a:grpSpLocks/>
              </p:cNvGrpSpPr>
              <p:nvPr/>
            </p:nvGrpSpPr>
            <p:grpSpPr bwMode="auto">
              <a:xfrm>
                <a:off x="152400" y="762000"/>
                <a:ext cx="8839200" cy="457200"/>
                <a:chOff x="152400" y="3276600"/>
                <a:chExt cx="8839200" cy="457200"/>
              </a:xfrm>
            </p:grpSpPr>
            <p:sp>
              <p:nvSpPr>
                <p:cNvPr id="101384"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1385"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1386"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1387"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1388"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1389"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101383" name="TextBox 25"/>
              <p:cNvSpPr txBox="1">
                <a:spLocks noChangeArrowheads="1"/>
              </p:cNvSpPr>
              <p:nvPr/>
            </p:nvSpPr>
            <p:spPr bwMode="auto">
              <a:xfrm>
                <a:off x="228600" y="76200"/>
                <a:ext cx="8686800" cy="830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Challenges Facing the Global AIDS Pandemic: 2012 +</a:t>
                </a:r>
              </a:p>
            </p:txBody>
          </p:sp>
        </p:grpSp>
      </p:gr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2400" y="76200"/>
            <a:ext cx="8839200" cy="1566863"/>
            <a:chOff x="152400" y="76200"/>
            <a:chExt cx="8839200" cy="1567410"/>
          </a:xfrm>
        </p:grpSpPr>
        <p:sp>
          <p:nvSpPr>
            <p:cNvPr id="102406" name="TextBox 3"/>
            <p:cNvSpPr txBox="1">
              <a:spLocks noChangeArrowheads="1"/>
            </p:cNvSpPr>
            <p:nvPr/>
          </p:nvSpPr>
          <p:spPr bwMode="auto">
            <a:xfrm>
              <a:off x="718758" y="1060052"/>
              <a:ext cx="7705764"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Country Policies That Impede Access To HIV Services</a:t>
              </a:r>
            </a:p>
          </p:txBody>
        </p:sp>
        <p:grpSp>
          <p:nvGrpSpPr>
            <p:cNvPr id="3" name="Group 5"/>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102410"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2411"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2412"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2413"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2414"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2415"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102409" name="TextBox 25"/>
              <p:cNvSpPr txBox="1">
                <a:spLocks noChangeArrowheads="1"/>
              </p:cNvSpPr>
              <p:nvPr/>
            </p:nvSpPr>
            <p:spPr bwMode="auto">
              <a:xfrm>
                <a:off x="228600" y="76200"/>
                <a:ext cx="8686800" cy="830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Challenges Facing the Global AIDS Pandemic: 2012 +</a:t>
                </a:r>
              </a:p>
            </p:txBody>
          </p:sp>
        </p:grpSp>
      </p:grpSp>
      <p:grpSp>
        <p:nvGrpSpPr>
          <p:cNvPr id="5" name="Group 1"/>
          <p:cNvGrpSpPr>
            <a:grpSpLocks/>
          </p:cNvGrpSpPr>
          <p:nvPr/>
        </p:nvGrpSpPr>
        <p:grpSpPr bwMode="auto">
          <a:xfrm>
            <a:off x="1066800" y="1643063"/>
            <a:ext cx="7040563" cy="5062537"/>
            <a:chOff x="1112837" y="914400"/>
            <a:chExt cx="7040563" cy="5613231"/>
          </a:xfrm>
        </p:grpSpPr>
        <p:pic>
          <p:nvPicPr>
            <p:cNvPr id="102404" name="Picture 2"/>
            <p:cNvPicPr>
              <a:picLocks noChangeAspect="1" noChangeArrowheads="1"/>
            </p:cNvPicPr>
            <p:nvPr/>
          </p:nvPicPr>
          <p:blipFill>
            <a:blip r:embed="rId2" cstate="print"/>
            <a:srcRect l="25333" t="26666" r="23334" b="8533"/>
            <a:stretch>
              <a:fillRect/>
            </a:stretch>
          </p:blipFill>
          <p:spPr bwMode="auto">
            <a:xfrm>
              <a:off x="1112837" y="914400"/>
              <a:ext cx="7040563" cy="5554663"/>
            </a:xfrm>
            <a:prstGeom prst="rect">
              <a:avLst/>
            </a:prstGeom>
            <a:noFill/>
            <a:ln w="9525">
              <a:noFill/>
              <a:miter lim="800000"/>
              <a:headEnd/>
              <a:tailEnd/>
            </a:ln>
          </p:spPr>
        </p:pic>
        <p:sp>
          <p:nvSpPr>
            <p:cNvPr id="102405" name="TextBox 2"/>
            <p:cNvSpPr txBox="1">
              <a:spLocks noChangeArrowheads="1"/>
            </p:cNvSpPr>
            <p:nvPr/>
          </p:nvSpPr>
          <p:spPr bwMode="auto">
            <a:xfrm>
              <a:off x="1295400" y="6019800"/>
              <a:ext cx="3429000" cy="507831"/>
            </a:xfrm>
            <a:prstGeom prst="rect">
              <a:avLst/>
            </a:prstGeom>
            <a:noFill/>
            <a:ln w="9525">
              <a:noFill/>
              <a:miter lim="800000"/>
              <a:headEnd/>
              <a:tailEnd/>
            </a:ln>
          </p:spPr>
          <p:txBody>
            <a:bodyPr>
              <a:spAutoFit/>
            </a:bodyPr>
            <a:lstStyle/>
            <a:p>
              <a:pPr fontAlgn="base">
                <a:spcBef>
                  <a:spcPct val="0"/>
                </a:spcBef>
                <a:spcAft>
                  <a:spcPct val="0"/>
                </a:spcAft>
              </a:pPr>
              <a:r>
                <a:rPr kumimoji="0" lang="en-US" altLang="ja-JP" sz="900">
                  <a:solidFill>
                    <a:prstClr val="black"/>
                  </a:solidFill>
                  <a:cs typeface="Arial" pitchFamily="34" charset="0"/>
                  <a:hlinkClick r:id="rId3"/>
                </a:rPr>
                <a:t>http://www.unaids.org/en/media/unaids/contentassets/documents/unaidspublication/2011/20110607_JC2069_30Outlook_en.pdf</a:t>
              </a:r>
              <a:endParaRPr kumimoji="0" lang="en-US" altLang="ja-JP" sz="900">
                <a:solidFill>
                  <a:prstClr val="black"/>
                </a:solidFill>
                <a:cs typeface="Arial" pitchFamily="34" charset="0"/>
              </a:endParaRPr>
            </a:p>
            <a:p>
              <a:pPr fontAlgn="base">
                <a:spcBef>
                  <a:spcPct val="0"/>
                </a:spcBef>
                <a:spcAft>
                  <a:spcPct val="0"/>
                </a:spcAft>
              </a:pPr>
              <a:endParaRPr kumimoji="0" lang="en-US" altLang="ja-JP" sz="900">
                <a:solidFill>
                  <a:prstClr val="black"/>
                </a:solidFill>
                <a:cs typeface="Arial" pitchFamily="34" charset="0"/>
              </a:endParaRPr>
            </a:p>
          </p:txBody>
        </p:sp>
      </p:gr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8"/>
          <p:cNvPicPr>
            <a:picLocks noChangeAspect="1" noChangeArrowheads="1"/>
          </p:cNvPicPr>
          <p:nvPr/>
        </p:nvPicPr>
        <p:blipFill>
          <a:blip r:embed="rId2" cstate="print"/>
          <a:srcRect r="9595"/>
          <a:stretch>
            <a:fillRect/>
          </a:stretch>
        </p:blipFill>
        <p:spPr bwMode="auto">
          <a:xfrm>
            <a:off x="2590800" y="4191000"/>
            <a:ext cx="3252788" cy="2438400"/>
          </a:xfrm>
          <a:prstGeom prst="rect">
            <a:avLst/>
          </a:prstGeom>
          <a:noFill/>
          <a:ln w="9525">
            <a:noFill/>
            <a:miter lim="800000"/>
            <a:headEnd/>
            <a:tailEnd/>
          </a:ln>
        </p:spPr>
      </p:pic>
      <p:pic>
        <p:nvPicPr>
          <p:cNvPr id="103427" name="Picture 5"/>
          <p:cNvPicPr>
            <a:picLocks noChangeAspect="1" noChangeArrowheads="1"/>
          </p:cNvPicPr>
          <p:nvPr/>
        </p:nvPicPr>
        <p:blipFill>
          <a:blip r:embed="rId3" cstate="print"/>
          <a:srcRect/>
          <a:stretch>
            <a:fillRect/>
          </a:stretch>
        </p:blipFill>
        <p:spPr bwMode="auto">
          <a:xfrm>
            <a:off x="2590800" y="1676400"/>
            <a:ext cx="3286125" cy="2517775"/>
          </a:xfrm>
          <a:prstGeom prst="rect">
            <a:avLst/>
          </a:prstGeom>
          <a:noFill/>
          <a:ln w="9525">
            <a:noFill/>
            <a:miter lim="800000"/>
            <a:headEnd/>
            <a:tailEnd/>
          </a:ln>
        </p:spPr>
      </p:pic>
      <p:pic>
        <p:nvPicPr>
          <p:cNvPr id="103428" name="Picture 3"/>
          <p:cNvPicPr>
            <a:picLocks noChangeAspect="1" noChangeArrowheads="1"/>
          </p:cNvPicPr>
          <p:nvPr/>
        </p:nvPicPr>
        <p:blipFill>
          <a:blip r:embed="rId4" cstate="print"/>
          <a:srcRect/>
          <a:stretch>
            <a:fillRect/>
          </a:stretch>
        </p:blipFill>
        <p:spPr bwMode="auto">
          <a:xfrm>
            <a:off x="152400" y="1674813"/>
            <a:ext cx="2551113" cy="2516187"/>
          </a:xfrm>
          <a:prstGeom prst="rect">
            <a:avLst/>
          </a:prstGeom>
          <a:noFill/>
          <a:ln w="9525">
            <a:noFill/>
            <a:miter lim="800000"/>
            <a:headEnd/>
            <a:tailEnd/>
          </a:ln>
        </p:spPr>
      </p:pic>
      <p:grpSp>
        <p:nvGrpSpPr>
          <p:cNvPr id="2" name="Group 3"/>
          <p:cNvGrpSpPr>
            <a:grpSpLocks/>
          </p:cNvGrpSpPr>
          <p:nvPr/>
        </p:nvGrpSpPr>
        <p:grpSpPr bwMode="auto">
          <a:xfrm>
            <a:off x="152400" y="76200"/>
            <a:ext cx="8839200" cy="1524000"/>
            <a:chOff x="152400" y="76200"/>
            <a:chExt cx="8839200" cy="1524000"/>
          </a:xfrm>
        </p:grpSpPr>
        <p:sp>
          <p:nvSpPr>
            <p:cNvPr id="103433" name="TextBox 3"/>
            <p:cNvSpPr txBox="1">
              <a:spLocks noChangeArrowheads="1"/>
            </p:cNvSpPr>
            <p:nvPr/>
          </p:nvSpPr>
          <p:spPr bwMode="auto">
            <a:xfrm>
              <a:off x="3034182" y="1060052"/>
              <a:ext cx="3074880" cy="54014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Health Infrastructure</a:t>
              </a:r>
            </a:p>
          </p:txBody>
        </p:sp>
        <p:grpSp>
          <p:nvGrpSpPr>
            <p:cNvPr id="3" name="Group 5"/>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103437"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3438"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3439"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3440"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3441"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3442"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103436" name="TextBox 25"/>
              <p:cNvSpPr txBox="1">
                <a:spLocks noChangeArrowheads="1"/>
              </p:cNvSpPr>
              <p:nvPr/>
            </p:nvSpPr>
            <p:spPr bwMode="auto">
              <a:xfrm>
                <a:off x="228600" y="76200"/>
                <a:ext cx="8686800" cy="830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Challenges Facing the Global AIDS Pandemic: 2012 +</a:t>
                </a:r>
              </a:p>
            </p:txBody>
          </p:sp>
        </p:grpSp>
      </p:grpSp>
      <p:pic>
        <p:nvPicPr>
          <p:cNvPr id="103430" name="Picture 4"/>
          <p:cNvPicPr>
            <a:picLocks noChangeAspect="1" noChangeArrowheads="1"/>
          </p:cNvPicPr>
          <p:nvPr/>
        </p:nvPicPr>
        <p:blipFill>
          <a:blip r:embed="rId5" cstate="print"/>
          <a:srcRect l="8253" r="6018"/>
          <a:stretch>
            <a:fillRect/>
          </a:stretch>
        </p:blipFill>
        <p:spPr bwMode="auto">
          <a:xfrm>
            <a:off x="5848350" y="4191000"/>
            <a:ext cx="3143250" cy="2438400"/>
          </a:xfrm>
          <a:prstGeom prst="rect">
            <a:avLst/>
          </a:prstGeom>
          <a:noFill/>
          <a:ln w="9525">
            <a:noFill/>
            <a:miter lim="800000"/>
            <a:headEnd/>
            <a:tailEnd/>
          </a:ln>
        </p:spPr>
      </p:pic>
      <p:pic>
        <p:nvPicPr>
          <p:cNvPr id="103431" name="Picture 6"/>
          <p:cNvPicPr>
            <a:picLocks noChangeAspect="1" noChangeArrowheads="1"/>
          </p:cNvPicPr>
          <p:nvPr/>
        </p:nvPicPr>
        <p:blipFill>
          <a:blip r:embed="rId6" cstate="print"/>
          <a:srcRect/>
          <a:stretch>
            <a:fillRect/>
          </a:stretch>
        </p:blipFill>
        <p:spPr bwMode="auto">
          <a:xfrm>
            <a:off x="152400" y="4194175"/>
            <a:ext cx="2627313" cy="2435225"/>
          </a:xfrm>
          <a:prstGeom prst="rect">
            <a:avLst/>
          </a:prstGeom>
          <a:noFill/>
          <a:ln w="9525">
            <a:noFill/>
            <a:miter lim="800000"/>
            <a:headEnd/>
            <a:tailEnd/>
          </a:ln>
        </p:spPr>
      </p:pic>
      <p:pic>
        <p:nvPicPr>
          <p:cNvPr id="103432" name="Picture 7"/>
          <p:cNvPicPr>
            <a:picLocks noChangeAspect="1" noChangeArrowheads="1"/>
          </p:cNvPicPr>
          <p:nvPr/>
        </p:nvPicPr>
        <p:blipFill>
          <a:blip r:embed="rId7" cstate="print"/>
          <a:srcRect l="723" r="4631"/>
          <a:stretch>
            <a:fillRect/>
          </a:stretch>
        </p:blipFill>
        <p:spPr bwMode="auto">
          <a:xfrm>
            <a:off x="5876925" y="1674813"/>
            <a:ext cx="3114675" cy="25161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914400" y="6324600"/>
            <a:ext cx="7772400" cy="338138"/>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600">
                <a:solidFill>
                  <a:prstClr val="black"/>
                </a:solidFill>
                <a:cs typeface="Arial" pitchFamily="34" charset="0"/>
              </a:rPr>
              <a:t>De Cock; Jaffe; Curran. Emerging Infectious Diseases. 2011;17(6) (CDC)</a:t>
            </a:r>
          </a:p>
        </p:txBody>
      </p:sp>
      <p:sp>
        <p:nvSpPr>
          <p:cNvPr id="104451" name="Rectangle 6"/>
          <p:cNvSpPr>
            <a:spLocks noChangeArrowheads="1"/>
          </p:cNvSpPr>
          <p:nvPr/>
        </p:nvSpPr>
        <p:spPr bwMode="auto">
          <a:xfrm>
            <a:off x="609600" y="1600200"/>
            <a:ext cx="7924800" cy="1303338"/>
          </a:xfrm>
          <a:prstGeom prst="rect">
            <a:avLst/>
          </a:prstGeom>
          <a:noFill/>
          <a:ln w="9525">
            <a:noFill/>
            <a:miter lim="800000"/>
            <a:headEnd/>
            <a:tailEnd/>
          </a:ln>
        </p:spPr>
        <p:txBody>
          <a:bodyPr>
            <a:spAutoFit/>
          </a:bodyPr>
          <a:lstStyle/>
          <a:p>
            <a:pPr marL="285750" indent="-285750" algn="ctr" fontAlgn="base">
              <a:spcBef>
                <a:spcPct val="0"/>
              </a:spcBef>
              <a:spcAft>
                <a:spcPts val="400"/>
              </a:spcAft>
              <a:buClr>
                <a:srgbClr val="FF6600"/>
              </a:buClr>
              <a:buFont typeface="Wingdings" pitchFamily="2" charset="2"/>
              <a:buChar char="§"/>
            </a:pPr>
            <a:r>
              <a:rPr kumimoji="0" lang="en-US" altLang="ja-JP" sz="2400">
                <a:solidFill>
                  <a:srgbClr val="000099"/>
                </a:solidFill>
                <a:cs typeface="Arial" pitchFamily="34" charset="0"/>
              </a:rPr>
              <a:t>Competing health problems</a:t>
            </a:r>
          </a:p>
          <a:p>
            <a:pPr marL="285750" indent="-285750" algn="ctr" fontAlgn="base">
              <a:spcBef>
                <a:spcPct val="0"/>
              </a:spcBef>
              <a:spcAft>
                <a:spcPts val="400"/>
              </a:spcAft>
              <a:buClr>
                <a:srgbClr val="FF6600"/>
              </a:buClr>
              <a:buFont typeface="Wingdings" pitchFamily="2" charset="2"/>
              <a:buChar char="§"/>
            </a:pPr>
            <a:r>
              <a:rPr kumimoji="0" lang="en-US" altLang="ja-JP" sz="2400">
                <a:solidFill>
                  <a:srgbClr val="000099"/>
                </a:solidFill>
                <a:cs typeface="Arial" pitchFamily="34" charset="0"/>
              </a:rPr>
              <a:t>Global financial downturn</a:t>
            </a:r>
          </a:p>
          <a:p>
            <a:pPr marL="285750" indent="-285750" algn="ctr" fontAlgn="base">
              <a:spcBef>
                <a:spcPct val="0"/>
              </a:spcBef>
              <a:spcAft>
                <a:spcPts val="400"/>
              </a:spcAft>
              <a:buClr>
                <a:srgbClr val="FF6600"/>
              </a:buClr>
              <a:buFont typeface="Wingdings" pitchFamily="2" charset="2"/>
              <a:buChar char="§"/>
            </a:pPr>
            <a:r>
              <a:rPr kumimoji="0" lang="en-US" altLang="ja-JP" sz="2400">
                <a:solidFill>
                  <a:srgbClr val="000099"/>
                </a:solidFill>
                <a:cs typeface="Arial" pitchFamily="34" charset="0"/>
              </a:rPr>
              <a:t>Donor fatigue and shifting priorities</a:t>
            </a:r>
          </a:p>
        </p:txBody>
      </p:sp>
      <p:grpSp>
        <p:nvGrpSpPr>
          <p:cNvPr id="2" name="Group 7"/>
          <p:cNvGrpSpPr>
            <a:grpSpLocks/>
          </p:cNvGrpSpPr>
          <p:nvPr/>
        </p:nvGrpSpPr>
        <p:grpSpPr bwMode="auto">
          <a:xfrm>
            <a:off x="152400" y="76200"/>
            <a:ext cx="8839200" cy="1524000"/>
            <a:chOff x="152400" y="76200"/>
            <a:chExt cx="8839200" cy="1524000"/>
          </a:xfrm>
        </p:grpSpPr>
        <p:sp>
          <p:nvSpPr>
            <p:cNvPr id="104456" name="TextBox 8"/>
            <p:cNvSpPr txBox="1">
              <a:spLocks noChangeArrowheads="1"/>
            </p:cNvSpPr>
            <p:nvPr/>
          </p:nvSpPr>
          <p:spPr bwMode="auto">
            <a:xfrm>
              <a:off x="3278668" y="1060052"/>
              <a:ext cx="2585965" cy="54014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External Factors:</a:t>
              </a:r>
            </a:p>
          </p:txBody>
        </p:sp>
        <p:grpSp>
          <p:nvGrpSpPr>
            <p:cNvPr id="3" name="Group 9"/>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104460"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4461"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4462"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4463"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4464"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4465"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104459" name="TextBox 25"/>
              <p:cNvSpPr txBox="1">
                <a:spLocks noChangeArrowheads="1"/>
              </p:cNvSpPr>
              <p:nvPr/>
            </p:nvSpPr>
            <p:spPr bwMode="auto">
              <a:xfrm>
                <a:off x="228600" y="76200"/>
                <a:ext cx="8686800" cy="830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Challenges Facing the Global AIDS Pandemic: 2012 +</a:t>
                </a:r>
              </a:p>
            </p:txBody>
          </p:sp>
        </p:grpSp>
      </p:grpSp>
      <p:pic>
        <p:nvPicPr>
          <p:cNvPr id="104453" name="Picture 8"/>
          <p:cNvPicPr>
            <a:picLocks noChangeAspect="1" noChangeArrowheads="1"/>
          </p:cNvPicPr>
          <p:nvPr/>
        </p:nvPicPr>
        <p:blipFill>
          <a:blip r:embed="rId2" cstate="print"/>
          <a:srcRect/>
          <a:stretch>
            <a:fillRect/>
          </a:stretch>
        </p:blipFill>
        <p:spPr bwMode="auto">
          <a:xfrm>
            <a:off x="609600" y="3432175"/>
            <a:ext cx="2600325" cy="1825625"/>
          </a:xfrm>
          <a:prstGeom prst="rect">
            <a:avLst/>
          </a:prstGeom>
          <a:noFill/>
          <a:ln w="9525">
            <a:noFill/>
            <a:miter lim="800000"/>
            <a:headEnd/>
            <a:tailEnd/>
          </a:ln>
        </p:spPr>
      </p:pic>
      <p:pic>
        <p:nvPicPr>
          <p:cNvPr id="104454" name="Picture 9"/>
          <p:cNvPicPr>
            <a:picLocks noChangeAspect="1" noChangeArrowheads="1"/>
          </p:cNvPicPr>
          <p:nvPr/>
        </p:nvPicPr>
        <p:blipFill>
          <a:blip r:embed="rId3" cstate="print"/>
          <a:srcRect r="7001"/>
          <a:stretch>
            <a:fillRect/>
          </a:stretch>
        </p:blipFill>
        <p:spPr bwMode="auto">
          <a:xfrm>
            <a:off x="3560763" y="3429000"/>
            <a:ext cx="2001837" cy="2124075"/>
          </a:xfrm>
          <a:prstGeom prst="rect">
            <a:avLst/>
          </a:prstGeom>
          <a:noFill/>
          <a:ln w="9525">
            <a:noFill/>
            <a:miter lim="800000"/>
            <a:headEnd/>
            <a:tailEnd/>
          </a:ln>
        </p:spPr>
      </p:pic>
      <p:pic>
        <p:nvPicPr>
          <p:cNvPr id="104455" name="Picture 10"/>
          <p:cNvPicPr>
            <a:picLocks noChangeAspect="1" noChangeArrowheads="1"/>
          </p:cNvPicPr>
          <p:nvPr/>
        </p:nvPicPr>
        <p:blipFill>
          <a:blip r:embed="rId4" cstate="print"/>
          <a:srcRect/>
          <a:stretch>
            <a:fillRect/>
          </a:stretch>
        </p:blipFill>
        <p:spPr bwMode="auto">
          <a:xfrm>
            <a:off x="5886450" y="3449638"/>
            <a:ext cx="2571750" cy="18081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2400" y="76200"/>
            <a:ext cx="8839200" cy="1524000"/>
            <a:chOff x="152400" y="76200"/>
            <a:chExt cx="8839200" cy="1524000"/>
          </a:xfrm>
        </p:grpSpPr>
        <p:sp>
          <p:nvSpPr>
            <p:cNvPr id="105489" name="TextBox 3"/>
            <p:cNvSpPr txBox="1">
              <a:spLocks noChangeArrowheads="1"/>
            </p:cNvSpPr>
            <p:nvPr/>
          </p:nvSpPr>
          <p:spPr bwMode="auto">
            <a:xfrm>
              <a:off x="2239097" y="1060052"/>
              <a:ext cx="4665060" cy="54014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Patient Engagement in HIV Care</a:t>
              </a:r>
            </a:p>
          </p:txBody>
        </p:sp>
        <p:grpSp>
          <p:nvGrpSpPr>
            <p:cNvPr id="4" name="Group 5"/>
            <p:cNvGrpSpPr>
              <a:grpSpLocks/>
            </p:cNvGrpSpPr>
            <p:nvPr/>
          </p:nvGrpSpPr>
          <p:grpSpPr bwMode="auto">
            <a:xfrm>
              <a:off x="152400" y="76200"/>
              <a:ext cx="8839200" cy="1143000"/>
              <a:chOff x="152400" y="76200"/>
              <a:chExt cx="8839200" cy="1143000"/>
            </a:xfrm>
          </p:grpSpPr>
          <p:grpSp>
            <p:nvGrpSpPr>
              <p:cNvPr id="5" name="Group 38"/>
              <p:cNvGrpSpPr>
                <a:grpSpLocks/>
              </p:cNvGrpSpPr>
              <p:nvPr/>
            </p:nvGrpSpPr>
            <p:grpSpPr bwMode="auto">
              <a:xfrm>
                <a:off x="152400" y="762000"/>
                <a:ext cx="8839200" cy="457200"/>
                <a:chOff x="152400" y="3276600"/>
                <a:chExt cx="8839200" cy="457200"/>
              </a:xfrm>
            </p:grpSpPr>
            <p:sp>
              <p:nvSpPr>
                <p:cNvPr id="105493"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5494"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5495"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5496"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5497"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5498"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105492" name="TextBox 25"/>
              <p:cNvSpPr txBox="1">
                <a:spLocks noChangeArrowheads="1"/>
              </p:cNvSpPr>
              <p:nvPr/>
            </p:nvSpPr>
            <p:spPr bwMode="auto">
              <a:xfrm>
                <a:off x="228600" y="76200"/>
                <a:ext cx="8686800" cy="830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Challenges Facing the Global AIDS Pandemic: 2012 +</a:t>
                </a:r>
              </a:p>
            </p:txBody>
          </p:sp>
        </p:grpSp>
      </p:grpSp>
      <p:sp>
        <p:nvSpPr>
          <p:cNvPr id="105475" name="TextBox 1"/>
          <p:cNvSpPr txBox="1">
            <a:spLocks noChangeArrowheads="1"/>
          </p:cNvSpPr>
          <p:nvPr/>
        </p:nvSpPr>
        <p:spPr bwMode="auto">
          <a:xfrm>
            <a:off x="4800600" y="6111875"/>
            <a:ext cx="3609975" cy="307975"/>
          </a:xfrm>
          <a:prstGeom prst="rect">
            <a:avLst/>
          </a:prstGeom>
          <a:noFill/>
          <a:ln w="9525">
            <a:noFill/>
            <a:miter lim="800000"/>
            <a:headEnd/>
            <a:tailEnd/>
          </a:ln>
        </p:spPr>
        <p:txBody>
          <a:bodyPr wrap="none">
            <a:spAutoFit/>
          </a:bodyPr>
          <a:lstStyle/>
          <a:p>
            <a:pPr fontAlgn="base">
              <a:spcBef>
                <a:spcPct val="0"/>
              </a:spcBef>
              <a:spcAft>
                <a:spcPct val="0"/>
              </a:spcAft>
            </a:pPr>
            <a:r>
              <a:rPr kumimoji="0" lang="en-US" altLang="ja-JP" sz="1400">
                <a:solidFill>
                  <a:prstClr val="black"/>
                </a:solidFill>
                <a:cs typeface="Arial" pitchFamily="34" charset="0"/>
              </a:rPr>
              <a:t>Adapted from Gardner Clin Inf Dis 2011;52:181</a:t>
            </a:r>
          </a:p>
        </p:txBody>
      </p:sp>
      <p:sp>
        <p:nvSpPr>
          <p:cNvPr id="3" name="Left-Right Arrow 2"/>
          <p:cNvSpPr/>
          <p:nvPr/>
        </p:nvSpPr>
        <p:spPr>
          <a:xfrm>
            <a:off x="2895600" y="2209800"/>
            <a:ext cx="3276600" cy="533400"/>
          </a:xfrm>
          <a:prstGeom prst="leftRightArrow">
            <a:avLst>
              <a:gd name="adj1" fmla="val 27737"/>
              <a:gd name="adj2" fmla="val 72263"/>
            </a:avLst>
          </a:prstGeom>
          <a:gradFill flip="none" rotWithShape="1">
            <a:gsLst>
              <a:gs pos="0">
                <a:srgbClr val="000099">
                  <a:shade val="30000"/>
                  <a:satMod val="115000"/>
                </a:srgbClr>
              </a:gs>
              <a:gs pos="50000">
                <a:srgbClr val="000099">
                  <a:shade val="67500"/>
                  <a:satMod val="115000"/>
                </a:srgbClr>
              </a:gs>
              <a:gs pos="100000">
                <a:srgbClr val="4B4BFF"/>
              </a:gs>
            </a:gsLst>
            <a:path path="circle">
              <a:fillToRect l="50000" t="50000" r="50000" b="50000"/>
            </a:path>
            <a:tileRect/>
          </a:gra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0" lang="ja-JP" altLang="ja-JP">
              <a:solidFill>
                <a:srgbClr val="FFFFFF"/>
              </a:solidFill>
              <a:cs typeface="Arial" charset="0"/>
            </a:endParaRPr>
          </a:p>
        </p:txBody>
      </p:sp>
      <p:sp>
        <p:nvSpPr>
          <p:cNvPr id="105479" name="TextBox 15"/>
          <p:cNvSpPr txBox="1">
            <a:spLocks noChangeArrowheads="1"/>
          </p:cNvSpPr>
          <p:nvPr/>
        </p:nvSpPr>
        <p:spPr bwMode="auto">
          <a:xfrm>
            <a:off x="1377950" y="2057400"/>
            <a:ext cx="1289050" cy="830263"/>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2400" b="1">
                <a:solidFill>
                  <a:srgbClr val="000099"/>
                </a:solidFill>
                <a:cs typeface="Arial" pitchFamily="34" charset="0"/>
              </a:rPr>
              <a:t>Not in</a:t>
            </a:r>
          </a:p>
          <a:p>
            <a:pPr algn="ctr" fontAlgn="base">
              <a:spcBef>
                <a:spcPct val="0"/>
              </a:spcBef>
              <a:spcAft>
                <a:spcPct val="0"/>
              </a:spcAft>
            </a:pPr>
            <a:r>
              <a:rPr kumimoji="0" lang="en-US" altLang="ja-JP" sz="2400" b="1">
                <a:solidFill>
                  <a:srgbClr val="000099"/>
                </a:solidFill>
                <a:cs typeface="Arial" pitchFamily="34" charset="0"/>
              </a:rPr>
              <a:t>HIV Care</a:t>
            </a:r>
          </a:p>
        </p:txBody>
      </p:sp>
      <p:sp>
        <p:nvSpPr>
          <p:cNvPr id="105480" name="TextBox 22"/>
          <p:cNvSpPr txBox="1">
            <a:spLocks noChangeArrowheads="1"/>
          </p:cNvSpPr>
          <p:nvPr/>
        </p:nvSpPr>
        <p:spPr bwMode="auto">
          <a:xfrm>
            <a:off x="6316663" y="2057400"/>
            <a:ext cx="1598612" cy="830263"/>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2400" b="1">
                <a:solidFill>
                  <a:srgbClr val="000099"/>
                </a:solidFill>
                <a:cs typeface="Arial" pitchFamily="34" charset="0"/>
              </a:rPr>
              <a:t>Engaged </a:t>
            </a:r>
          </a:p>
          <a:p>
            <a:pPr algn="ctr" fontAlgn="base">
              <a:spcBef>
                <a:spcPct val="0"/>
              </a:spcBef>
              <a:spcAft>
                <a:spcPct val="0"/>
              </a:spcAft>
            </a:pPr>
            <a:r>
              <a:rPr kumimoji="0" lang="en-US" altLang="ja-JP" sz="2400" b="1">
                <a:solidFill>
                  <a:srgbClr val="000099"/>
                </a:solidFill>
                <a:cs typeface="Arial" pitchFamily="34" charset="0"/>
              </a:rPr>
              <a:t>in HIV Care</a:t>
            </a:r>
          </a:p>
        </p:txBody>
      </p:sp>
      <p:cxnSp>
        <p:nvCxnSpPr>
          <p:cNvPr id="18" name="Straight Connector 17"/>
          <p:cNvCxnSpPr/>
          <p:nvPr/>
        </p:nvCxnSpPr>
        <p:spPr>
          <a:xfrm>
            <a:off x="723900" y="1905000"/>
            <a:ext cx="7686675" cy="0"/>
          </a:xfrm>
          <a:prstGeom prst="line">
            <a:avLst/>
          </a:prstGeom>
          <a:ln w="38100">
            <a:solidFill>
              <a:srgbClr val="4B4B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2000" y="3048000"/>
            <a:ext cx="7686675" cy="0"/>
          </a:xfrm>
          <a:prstGeom prst="line">
            <a:avLst/>
          </a:prstGeom>
          <a:ln w="38100">
            <a:solidFill>
              <a:srgbClr val="4B4BFF"/>
            </a:solidFill>
          </a:ln>
        </p:spPr>
        <p:style>
          <a:lnRef idx="1">
            <a:schemeClr val="accent1"/>
          </a:lnRef>
          <a:fillRef idx="0">
            <a:schemeClr val="accent1"/>
          </a:fillRef>
          <a:effectRef idx="0">
            <a:schemeClr val="accent1"/>
          </a:effectRef>
          <a:fontRef idx="minor">
            <a:schemeClr val="tx1"/>
          </a:fontRef>
        </p:style>
      </p:cxnSp>
      <p:sp>
        <p:nvSpPr>
          <p:cNvPr id="105483" name="TextBox 18"/>
          <p:cNvSpPr txBox="1">
            <a:spLocks noChangeArrowheads="1"/>
          </p:cNvSpPr>
          <p:nvPr/>
        </p:nvSpPr>
        <p:spPr bwMode="auto">
          <a:xfrm>
            <a:off x="660400" y="3429000"/>
            <a:ext cx="1171575" cy="230822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600" b="1">
                <a:solidFill>
                  <a:prstClr val="black"/>
                </a:solidFill>
                <a:cs typeface="Arial" pitchFamily="34" charset="0"/>
              </a:rPr>
              <a:t>Unaware</a:t>
            </a:r>
            <a:br>
              <a:rPr kumimoji="0" lang="en-US" altLang="ja-JP" sz="1600" b="1">
                <a:solidFill>
                  <a:prstClr val="black"/>
                </a:solidFill>
                <a:cs typeface="Arial" pitchFamily="34" charset="0"/>
              </a:rPr>
            </a:br>
            <a:r>
              <a:rPr kumimoji="0" lang="en-US" altLang="ja-JP" sz="1600" b="1">
                <a:solidFill>
                  <a:prstClr val="black"/>
                </a:solidFill>
                <a:cs typeface="Arial" pitchFamily="34" charset="0"/>
              </a:rPr>
              <a:t>of HIV</a:t>
            </a:r>
            <a:br>
              <a:rPr kumimoji="0" lang="en-US" altLang="ja-JP" sz="1600" b="1">
                <a:solidFill>
                  <a:prstClr val="black"/>
                </a:solidFill>
                <a:cs typeface="Arial" pitchFamily="34" charset="0"/>
              </a:rPr>
            </a:br>
            <a:r>
              <a:rPr kumimoji="0" lang="en-US" altLang="ja-JP" sz="1600" b="1">
                <a:solidFill>
                  <a:prstClr val="black"/>
                </a:solidFill>
                <a:cs typeface="Arial" pitchFamily="34" charset="0"/>
              </a:rPr>
              <a:t>infection</a:t>
            </a:r>
            <a:endParaRPr kumimoji="0" lang="en-US" altLang="ja-JP" sz="1600">
              <a:solidFill>
                <a:prstClr val="black"/>
              </a:solidFill>
              <a:cs typeface="Arial" pitchFamily="34" charset="0"/>
            </a:endParaRPr>
          </a:p>
          <a:p>
            <a:pPr algn="ctr" fontAlgn="base">
              <a:spcBef>
                <a:spcPct val="0"/>
              </a:spcBef>
              <a:spcAft>
                <a:spcPct val="0"/>
              </a:spcAft>
            </a:pPr>
            <a:endParaRPr kumimoji="0" lang="en-US" altLang="ja-JP" sz="1600" b="1">
              <a:solidFill>
                <a:prstClr val="black"/>
              </a:solidFill>
              <a:cs typeface="Arial" pitchFamily="34" charset="0"/>
            </a:endParaRPr>
          </a:p>
          <a:p>
            <a:pPr algn="ctr" fontAlgn="base">
              <a:spcBef>
                <a:spcPct val="0"/>
              </a:spcBef>
              <a:spcAft>
                <a:spcPct val="0"/>
              </a:spcAft>
              <a:buFont typeface="Arial" pitchFamily="34" charset="0"/>
              <a:buChar char="•"/>
            </a:pPr>
            <a:r>
              <a:rPr kumimoji="0" lang="en-US" altLang="ja-JP" sz="1600" b="1">
                <a:solidFill>
                  <a:srgbClr val="4B4BFF"/>
                </a:solidFill>
                <a:cs typeface="Arial" pitchFamily="34" charset="0"/>
              </a:rPr>
              <a:t>Source of </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infection</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spread </a:t>
            </a:r>
          </a:p>
          <a:p>
            <a:pPr algn="ctr" fontAlgn="base">
              <a:spcBef>
                <a:spcPct val="0"/>
              </a:spcBef>
              <a:spcAft>
                <a:spcPct val="0"/>
              </a:spcAft>
              <a:buFont typeface="Arial" pitchFamily="34" charset="0"/>
              <a:buChar char="•"/>
            </a:pPr>
            <a:r>
              <a:rPr kumimoji="0" lang="en-US" altLang="ja-JP" sz="1600" b="1">
                <a:solidFill>
                  <a:srgbClr val="4B4BFF"/>
                </a:solidFill>
                <a:cs typeface="Arial" pitchFamily="34" charset="0"/>
              </a:rPr>
              <a:t>Increased</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testing</a:t>
            </a:r>
          </a:p>
        </p:txBody>
      </p:sp>
      <p:sp>
        <p:nvSpPr>
          <p:cNvPr id="105484" name="TextBox 27"/>
          <p:cNvSpPr txBox="1">
            <a:spLocks noChangeArrowheads="1"/>
          </p:cNvSpPr>
          <p:nvPr/>
        </p:nvSpPr>
        <p:spPr bwMode="auto">
          <a:xfrm>
            <a:off x="7213600" y="3429000"/>
            <a:ext cx="1384300" cy="2062163"/>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600" b="1">
                <a:solidFill>
                  <a:prstClr val="black"/>
                </a:solidFill>
                <a:cs typeface="Arial" pitchFamily="34" charset="0"/>
              </a:rPr>
              <a:t>Fully</a:t>
            </a:r>
            <a:br>
              <a:rPr kumimoji="0" lang="en-US" altLang="ja-JP" sz="1600" b="1">
                <a:solidFill>
                  <a:prstClr val="black"/>
                </a:solidFill>
                <a:cs typeface="Arial" pitchFamily="34" charset="0"/>
              </a:rPr>
            </a:br>
            <a:r>
              <a:rPr kumimoji="0" lang="en-US" altLang="ja-JP" sz="1600" b="1">
                <a:solidFill>
                  <a:prstClr val="black"/>
                </a:solidFill>
                <a:cs typeface="Arial" pitchFamily="34" charset="0"/>
              </a:rPr>
              <a:t>engaged</a:t>
            </a:r>
          </a:p>
          <a:p>
            <a:pPr algn="ctr" fontAlgn="base">
              <a:spcBef>
                <a:spcPct val="0"/>
              </a:spcBef>
              <a:spcAft>
                <a:spcPct val="0"/>
              </a:spcAft>
            </a:pPr>
            <a:r>
              <a:rPr kumimoji="0" lang="en-US" altLang="ja-JP" sz="1600" b="1">
                <a:solidFill>
                  <a:prstClr val="black"/>
                </a:solidFill>
                <a:cs typeface="Arial" pitchFamily="34" charset="0"/>
              </a:rPr>
              <a:t>in HIV care</a:t>
            </a:r>
          </a:p>
          <a:p>
            <a:pPr algn="ctr" fontAlgn="base">
              <a:spcBef>
                <a:spcPct val="0"/>
              </a:spcBef>
              <a:spcAft>
                <a:spcPct val="0"/>
              </a:spcAft>
            </a:pPr>
            <a:endParaRPr kumimoji="0" lang="en-US" altLang="ja-JP" sz="1600" b="1">
              <a:solidFill>
                <a:prstClr val="black"/>
              </a:solidFill>
              <a:cs typeface="Arial" pitchFamily="34" charset="0"/>
            </a:endParaRPr>
          </a:p>
          <a:p>
            <a:pPr algn="ctr" fontAlgn="base">
              <a:spcBef>
                <a:spcPct val="0"/>
              </a:spcBef>
              <a:spcAft>
                <a:spcPct val="0"/>
              </a:spcAft>
              <a:buFont typeface="Arial" pitchFamily="34" charset="0"/>
              <a:buChar char="•"/>
            </a:pPr>
            <a:r>
              <a:rPr kumimoji="0" lang="en-US" altLang="ja-JP" sz="1600" b="1">
                <a:solidFill>
                  <a:srgbClr val="4B4BFF"/>
                </a:solidFill>
                <a:cs typeface="Arial" pitchFamily="34" charset="0"/>
              </a:rPr>
              <a:t>Potential</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eventual</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epidemic</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containment</a:t>
            </a:r>
          </a:p>
        </p:txBody>
      </p:sp>
      <p:sp>
        <p:nvSpPr>
          <p:cNvPr id="105485" name="TextBox 28"/>
          <p:cNvSpPr txBox="1">
            <a:spLocks noChangeArrowheads="1"/>
          </p:cNvSpPr>
          <p:nvPr/>
        </p:nvSpPr>
        <p:spPr bwMode="auto">
          <a:xfrm>
            <a:off x="6019800" y="3429000"/>
            <a:ext cx="1227138" cy="230822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600" b="1">
                <a:solidFill>
                  <a:prstClr val="black"/>
                </a:solidFill>
                <a:cs typeface="Arial" pitchFamily="34" charset="0"/>
              </a:rPr>
              <a:t>Intermittent</a:t>
            </a:r>
            <a:br>
              <a:rPr kumimoji="0" lang="en-US" altLang="ja-JP" sz="1600" b="1">
                <a:solidFill>
                  <a:prstClr val="black"/>
                </a:solidFill>
                <a:cs typeface="Arial" pitchFamily="34" charset="0"/>
              </a:rPr>
            </a:br>
            <a:r>
              <a:rPr kumimoji="0" lang="en-US" altLang="ja-JP" sz="1600" b="1">
                <a:solidFill>
                  <a:prstClr val="black"/>
                </a:solidFill>
                <a:cs typeface="Arial" pitchFamily="34" charset="0"/>
              </a:rPr>
              <a:t>user of</a:t>
            </a:r>
            <a:br>
              <a:rPr kumimoji="0" lang="en-US" altLang="ja-JP" sz="1600" b="1">
                <a:solidFill>
                  <a:prstClr val="black"/>
                </a:solidFill>
                <a:cs typeface="Arial" pitchFamily="34" charset="0"/>
              </a:rPr>
            </a:br>
            <a:r>
              <a:rPr kumimoji="0" lang="en-US" altLang="ja-JP" sz="1600" b="1">
                <a:solidFill>
                  <a:prstClr val="black"/>
                </a:solidFill>
                <a:cs typeface="Arial" pitchFamily="34" charset="0"/>
              </a:rPr>
              <a:t>HIV care</a:t>
            </a:r>
          </a:p>
          <a:p>
            <a:pPr algn="ctr" fontAlgn="base">
              <a:spcBef>
                <a:spcPct val="0"/>
              </a:spcBef>
              <a:spcAft>
                <a:spcPct val="0"/>
              </a:spcAft>
            </a:pPr>
            <a:endParaRPr kumimoji="0" lang="en-US" altLang="ja-JP" sz="1600" b="1">
              <a:solidFill>
                <a:prstClr val="black"/>
              </a:solidFill>
              <a:cs typeface="Arial" pitchFamily="34" charset="0"/>
            </a:endParaRPr>
          </a:p>
          <a:p>
            <a:pPr algn="ctr" fontAlgn="base">
              <a:spcBef>
                <a:spcPct val="0"/>
              </a:spcBef>
              <a:spcAft>
                <a:spcPct val="0"/>
              </a:spcAft>
              <a:buFont typeface="Arial" pitchFamily="34" charset="0"/>
              <a:buChar char="•"/>
            </a:pPr>
            <a:r>
              <a:rPr kumimoji="0" lang="en-US" altLang="ja-JP" sz="1600" b="1">
                <a:solidFill>
                  <a:srgbClr val="4B4BFF"/>
                </a:solidFill>
                <a:cs typeface="Arial" pitchFamily="34" charset="0"/>
              </a:rPr>
              <a:t>Risk of </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ARV</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resistance</a:t>
            </a:r>
          </a:p>
          <a:p>
            <a:pPr algn="ctr" fontAlgn="base">
              <a:spcBef>
                <a:spcPct val="0"/>
              </a:spcBef>
              <a:spcAft>
                <a:spcPct val="0"/>
              </a:spcAft>
              <a:buFont typeface="Arial" pitchFamily="34" charset="0"/>
              <a:buChar char="•"/>
            </a:pPr>
            <a:r>
              <a:rPr kumimoji="0" lang="en-US" altLang="ja-JP" sz="1600" b="1">
                <a:solidFill>
                  <a:srgbClr val="4B4BFF"/>
                </a:solidFill>
                <a:cs typeface="Arial" pitchFamily="34" charset="0"/>
              </a:rPr>
              <a:t>Outreach </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to patients</a:t>
            </a:r>
          </a:p>
        </p:txBody>
      </p:sp>
      <p:sp>
        <p:nvSpPr>
          <p:cNvPr id="105486" name="TextBox 29"/>
          <p:cNvSpPr txBox="1">
            <a:spLocks noChangeArrowheads="1"/>
          </p:cNvSpPr>
          <p:nvPr/>
        </p:nvSpPr>
        <p:spPr bwMode="auto">
          <a:xfrm>
            <a:off x="1890713" y="3429000"/>
            <a:ext cx="1309687" cy="230822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600" b="1">
                <a:solidFill>
                  <a:prstClr val="black"/>
                </a:solidFill>
                <a:cs typeface="Arial" pitchFamily="34" charset="0"/>
              </a:rPr>
              <a:t>Aware of HIV</a:t>
            </a:r>
            <a:br>
              <a:rPr kumimoji="0" lang="en-US" altLang="ja-JP" sz="1600" b="1">
                <a:solidFill>
                  <a:prstClr val="black"/>
                </a:solidFill>
                <a:cs typeface="Arial" pitchFamily="34" charset="0"/>
              </a:rPr>
            </a:br>
            <a:r>
              <a:rPr kumimoji="0" lang="en-US" altLang="ja-JP" sz="1600" b="1">
                <a:solidFill>
                  <a:prstClr val="black"/>
                </a:solidFill>
                <a:cs typeface="Arial" pitchFamily="34" charset="0"/>
              </a:rPr>
              <a:t>infection</a:t>
            </a:r>
          </a:p>
          <a:p>
            <a:pPr algn="ctr" fontAlgn="base">
              <a:spcBef>
                <a:spcPct val="0"/>
              </a:spcBef>
              <a:spcAft>
                <a:spcPct val="0"/>
              </a:spcAft>
            </a:pPr>
            <a:r>
              <a:rPr kumimoji="0" lang="en-US" altLang="ja-JP" sz="1600" b="1">
                <a:solidFill>
                  <a:prstClr val="black"/>
                </a:solidFill>
                <a:cs typeface="Arial" pitchFamily="34" charset="0"/>
              </a:rPr>
              <a:t>not in care</a:t>
            </a:r>
          </a:p>
          <a:p>
            <a:pPr algn="ctr" fontAlgn="base">
              <a:spcBef>
                <a:spcPct val="0"/>
              </a:spcBef>
              <a:spcAft>
                <a:spcPct val="0"/>
              </a:spcAft>
            </a:pPr>
            <a:endParaRPr kumimoji="0" lang="en-US" altLang="ja-JP" sz="1600" b="1">
              <a:solidFill>
                <a:prstClr val="black"/>
              </a:solidFill>
              <a:cs typeface="Arial" pitchFamily="34" charset="0"/>
            </a:endParaRPr>
          </a:p>
          <a:p>
            <a:pPr algn="ctr" fontAlgn="base">
              <a:spcBef>
                <a:spcPct val="0"/>
              </a:spcBef>
              <a:spcAft>
                <a:spcPct val="0"/>
              </a:spcAft>
              <a:buFont typeface="Arial" pitchFamily="34" charset="0"/>
              <a:buChar char="•"/>
            </a:pPr>
            <a:r>
              <a:rPr kumimoji="0" lang="en-US" altLang="ja-JP" sz="1600" b="1">
                <a:solidFill>
                  <a:srgbClr val="4B4BFF"/>
                </a:solidFill>
                <a:cs typeface="Arial" pitchFamily="34" charset="0"/>
              </a:rPr>
              <a:t>Risk of </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infection</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spread </a:t>
            </a:r>
          </a:p>
          <a:p>
            <a:pPr algn="ctr" fontAlgn="base">
              <a:spcBef>
                <a:spcPct val="0"/>
              </a:spcBef>
              <a:spcAft>
                <a:spcPct val="0"/>
              </a:spcAft>
              <a:buFont typeface="Arial" pitchFamily="34" charset="0"/>
              <a:buChar char="•"/>
            </a:pPr>
            <a:r>
              <a:rPr kumimoji="0" lang="en-US" altLang="ja-JP" sz="1600" b="1">
                <a:solidFill>
                  <a:srgbClr val="4B4BFF"/>
                </a:solidFill>
                <a:cs typeface="Arial" pitchFamily="34" charset="0"/>
              </a:rPr>
              <a:t>“Test and</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Treat”</a:t>
            </a:r>
          </a:p>
        </p:txBody>
      </p:sp>
      <p:sp>
        <p:nvSpPr>
          <p:cNvPr id="105487" name="TextBox 30"/>
          <p:cNvSpPr txBox="1">
            <a:spLocks noChangeArrowheads="1"/>
          </p:cNvSpPr>
          <p:nvPr/>
        </p:nvSpPr>
        <p:spPr bwMode="auto">
          <a:xfrm>
            <a:off x="3273425" y="3429000"/>
            <a:ext cx="1298575" cy="2554288"/>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600" b="1">
                <a:solidFill>
                  <a:prstClr val="black"/>
                </a:solidFill>
                <a:cs typeface="Arial" pitchFamily="34" charset="0"/>
              </a:rPr>
              <a:t>Receiving</a:t>
            </a:r>
            <a:br>
              <a:rPr kumimoji="0" lang="en-US" altLang="ja-JP" sz="1600" b="1">
                <a:solidFill>
                  <a:prstClr val="black"/>
                </a:solidFill>
                <a:cs typeface="Arial" pitchFamily="34" charset="0"/>
              </a:rPr>
            </a:br>
            <a:r>
              <a:rPr kumimoji="0" lang="en-US" altLang="ja-JP" sz="1600" b="1">
                <a:solidFill>
                  <a:prstClr val="black"/>
                </a:solidFill>
                <a:cs typeface="Arial" pitchFamily="34" charset="0"/>
              </a:rPr>
              <a:t>medical care</a:t>
            </a:r>
            <a:br>
              <a:rPr kumimoji="0" lang="en-US" altLang="ja-JP" sz="1600" b="1">
                <a:solidFill>
                  <a:prstClr val="black"/>
                </a:solidFill>
                <a:cs typeface="Arial" pitchFamily="34" charset="0"/>
              </a:rPr>
            </a:br>
            <a:r>
              <a:rPr kumimoji="0" lang="en-US" altLang="ja-JP" sz="1600" b="1">
                <a:solidFill>
                  <a:prstClr val="black"/>
                </a:solidFill>
                <a:cs typeface="Arial" pitchFamily="34" charset="0"/>
              </a:rPr>
              <a:t>not HIV care</a:t>
            </a:r>
          </a:p>
          <a:p>
            <a:pPr algn="ctr" fontAlgn="base">
              <a:spcBef>
                <a:spcPct val="0"/>
              </a:spcBef>
              <a:spcAft>
                <a:spcPct val="0"/>
              </a:spcAft>
            </a:pPr>
            <a:endParaRPr kumimoji="0" lang="en-US" altLang="ja-JP" sz="1600" b="1">
              <a:solidFill>
                <a:prstClr val="black"/>
              </a:solidFill>
              <a:cs typeface="Arial" pitchFamily="34" charset="0"/>
            </a:endParaRPr>
          </a:p>
          <a:p>
            <a:pPr algn="ctr" fontAlgn="base">
              <a:spcBef>
                <a:spcPct val="0"/>
              </a:spcBef>
              <a:spcAft>
                <a:spcPct val="0"/>
              </a:spcAft>
              <a:buFont typeface="Arial" pitchFamily="34" charset="0"/>
              <a:buChar char="•"/>
            </a:pPr>
            <a:r>
              <a:rPr kumimoji="0" lang="en-US" altLang="ja-JP" sz="1600" b="1">
                <a:solidFill>
                  <a:srgbClr val="4B4BFF"/>
                </a:solidFill>
                <a:cs typeface="Arial" pitchFamily="34" charset="0"/>
              </a:rPr>
              <a:t>Risk of </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disease</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progression</a:t>
            </a:r>
          </a:p>
          <a:p>
            <a:pPr algn="ctr" fontAlgn="base">
              <a:spcBef>
                <a:spcPct val="0"/>
              </a:spcBef>
              <a:spcAft>
                <a:spcPct val="0"/>
              </a:spcAft>
              <a:buFont typeface="Arial" pitchFamily="34" charset="0"/>
              <a:buChar char="•"/>
            </a:pPr>
            <a:r>
              <a:rPr kumimoji="0" lang="en-US" altLang="ja-JP" sz="1600" b="1">
                <a:solidFill>
                  <a:srgbClr val="4B4BFF"/>
                </a:solidFill>
                <a:cs typeface="Arial" pitchFamily="34" charset="0"/>
              </a:rPr>
              <a:t>Outreach </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to medical</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providers</a:t>
            </a:r>
          </a:p>
        </p:txBody>
      </p:sp>
      <p:sp>
        <p:nvSpPr>
          <p:cNvPr id="105488" name="TextBox 31"/>
          <p:cNvSpPr txBox="1">
            <a:spLocks noChangeArrowheads="1"/>
          </p:cNvSpPr>
          <p:nvPr/>
        </p:nvSpPr>
        <p:spPr bwMode="auto">
          <a:xfrm>
            <a:off x="4645025" y="3429000"/>
            <a:ext cx="1298575" cy="230822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600" b="1">
                <a:solidFill>
                  <a:prstClr val="black"/>
                </a:solidFill>
                <a:cs typeface="Arial" pitchFamily="34" charset="0"/>
              </a:rPr>
              <a:t>Entered HIV</a:t>
            </a:r>
            <a:br>
              <a:rPr kumimoji="0" lang="en-US" altLang="ja-JP" sz="1600" b="1">
                <a:solidFill>
                  <a:prstClr val="black"/>
                </a:solidFill>
                <a:cs typeface="Arial" pitchFamily="34" charset="0"/>
              </a:rPr>
            </a:br>
            <a:r>
              <a:rPr kumimoji="0" lang="en-US" altLang="ja-JP" sz="1600" b="1">
                <a:solidFill>
                  <a:prstClr val="black"/>
                </a:solidFill>
                <a:cs typeface="Arial" pitchFamily="34" charset="0"/>
              </a:rPr>
              <a:t>care but lost</a:t>
            </a:r>
          </a:p>
          <a:p>
            <a:pPr algn="ctr" fontAlgn="base">
              <a:spcBef>
                <a:spcPct val="0"/>
              </a:spcBef>
              <a:spcAft>
                <a:spcPct val="0"/>
              </a:spcAft>
            </a:pPr>
            <a:r>
              <a:rPr kumimoji="0" lang="en-US" altLang="ja-JP" sz="1600" b="1">
                <a:solidFill>
                  <a:prstClr val="black"/>
                </a:solidFill>
                <a:cs typeface="Arial" pitchFamily="34" charset="0"/>
              </a:rPr>
              <a:t>to follow-up</a:t>
            </a:r>
          </a:p>
          <a:p>
            <a:pPr algn="ctr" fontAlgn="base">
              <a:spcBef>
                <a:spcPct val="0"/>
              </a:spcBef>
              <a:spcAft>
                <a:spcPct val="0"/>
              </a:spcAft>
            </a:pPr>
            <a:endParaRPr kumimoji="0" lang="en-US" altLang="ja-JP" sz="1600" b="1">
              <a:solidFill>
                <a:prstClr val="black"/>
              </a:solidFill>
              <a:cs typeface="Arial" pitchFamily="34" charset="0"/>
            </a:endParaRPr>
          </a:p>
          <a:p>
            <a:pPr algn="ctr" fontAlgn="base">
              <a:spcBef>
                <a:spcPct val="0"/>
              </a:spcBef>
              <a:spcAft>
                <a:spcPct val="0"/>
              </a:spcAft>
              <a:buFont typeface="Arial" pitchFamily="34" charset="0"/>
              <a:buChar char="•"/>
            </a:pPr>
            <a:r>
              <a:rPr kumimoji="0" lang="en-US" altLang="ja-JP" sz="1600" b="1">
                <a:solidFill>
                  <a:srgbClr val="4B4BFF"/>
                </a:solidFill>
                <a:cs typeface="Arial" pitchFamily="34" charset="0"/>
              </a:rPr>
              <a:t>Risk of </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disease</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progression</a:t>
            </a:r>
          </a:p>
          <a:p>
            <a:pPr algn="ctr" fontAlgn="base">
              <a:spcBef>
                <a:spcPct val="0"/>
              </a:spcBef>
              <a:spcAft>
                <a:spcPct val="0"/>
              </a:spcAft>
              <a:buFont typeface="Arial" pitchFamily="34" charset="0"/>
              <a:buChar char="•"/>
            </a:pPr>
            <a:r>
              <a:rPr kumimoji="0" lang="en-US" altLang="ja-JP" sz="1600" b="1">
                <a:solidFill>
                  <a:srgbClr val="4B4BFF"/>
                </a:solidFill>
                <a:cs typeface="Arial" pitchFamily="34" charset="0"/>
              </a:rPr>
              <a:t>Outreach </a:t>
            </a:r>
            <a:br>
              <a:rPr kumimoji="0" lang="en-US" altLang="ja-JP" sz="1600" b="1">
                <a:solidFill>
                  <a:srgbClr val="4B4BFF"/>
                </a:solidFill>
                <a:cs typeface="Arial" pitchFamily="34" charset="0"/>
              </a:rPr>
            </a:br>
            <a:r>
              <a:rPr kumimoji="0" lang="en-US" altLang="ja-JP" sz="1600" b="1">
                <a:solidFill>
                  <a:srgbClr val="4B4BFF"/>
                </a:solidFill>
                <a:cs typeface="Arial" pitchFamily="34" charset="0"/>
              </a:rPr>
              <a:t>to patients</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descr="data:image/jpeg;base64,/9j/4AAQSkZJRgABAQAAAQABAAD/2wCEAAkGBhQQEBUUEBQUFRQVFBQUFBQUFhQVFRUUFBQVFRUUFBUXHCYeFxkkGRQUHy8gIycpLCwsFR4xNTAqNSYrLCkBCQoKDgwOGg8PGiwfHRwtLCksLCwpKSwsKiwtKSwpKSwsKSksLCksKSwsKS0sLCwsLCwsLCwpNCwsKSwpLCksKf/AABEIAOEA4QMBIgACEQEDEQH/xAAcAAACAgMBAQAAAAAAAAAAAAAAAQIGAwQFBwj/xAA7EAABAwIFAQcCBAQEBwAAAAABAAIRAyEEBRIxQVEGEyJhcYGRMqFCUrHBByPR8BQzNGIWcnOCsuHx/8QAGgEAAgMBAQAAAAAAAAAAAAAAAAECBAUDBv/EADERAAIBAwMCBAMHBQAAAAAAAAABAgMREgQhMQVBUXGx4RORwRQyQmGBodEiI1Lw8f/aAAwDAQACEQMRAD8A8ShJNOF0IEU00IASFKEkCBrZNrlJMGLix6hJAxIKChIYIQkkAIRCEAJNNJACTRCEANCSaYAmEk0CGR99kky77beXokmAIUkiECEUlJEIsO5GEJwhFh3HCkGWm1iBuJvOw3OyIRCLiIoThRQIkCINr2gztvNuePhRQhAwQUBCQCQhJAxvjidhv159kkISAJQiFJtInYE+gRcaTfAklJ1MjcEeqigGmuQQhCBAE3RJjbibGPMcJShAApBJMBMAQhEpiJNIgyPS+xkfNpSSQgBqTWyDtYTuByBbrvwogJhAChCcISuBIJFStG97yI4tBnnn4SQMiR/f9+qipFJMQkk0kMECJSRKQxp6hG15F/K9o+PhJom3VWXIew1bEkFwLWH5KQFZAldLCdnMRVBLabtIBJc7wgAbkkr1vJux+FwzZDNbxa41OJ2suf29zY08N3bWlneHTBs7Q25twCY+6i3ZXOtKn8Saj4nm9DBtZvDj9vYLY71azXEmACT0Fz8LdbkeJIkUKscHQ4fqFUcXJ7noYVadFYx2Rj7yVruysVHQwhpPB2/9LYrZZWZ9VKoI6tctdtVCTg7oKkqeojjLf6CxPZquz8Ej/bdc17CDBEHoV7LlGZNqYKnWcwOI8D3NA+pttT/aD7rk5thcJX+qAdyQN/RW8trnm5xwk4vseWqbXC8ibW8jIv58j3VpzbsQ4N7zDHWzpyFVX0y0w4QehTTuRBCElIBoSTQA0ITTENo/v0TCiFIJMEOEIQgZFEoCE7CBKbolCBAVEppJMaBZMNhXVHBrBJKeFwzqjw1gkleoZNkNDAMY6r46pgltjHVx9FFuwzl5N2Xp0Gg1Wlz3AwTYBXbB1mUqEkiwJMcdBG91Vc2zV2MD4YbECm0GCGtN59VCi5wa4v1NpsuC7wucdg2B5WA85SVsXNslFOUlFcs6o7QPaX1tbGm0U3bho2aANrLhirTx2L1YrVonwtDiOYDS6NoJK5eMxZqPLiAJ4CyZZi+6qaiYGlwJ6AhVXWzml2PTQ6b9n005P77T/TvsejVMThsGwNwrGNJ2LGgmw3Ltz7lcvN8/dolsF9gXOJiDvtcKsjMAWh7HFwcS0COZ22W1iqL9Nmkk9BMK5webs3yT/wCMarBDWUztJ0nnqZXKx9VuLI19yxwmXAQZJ5IubrTq4R73kEPZtOq+/wCyk/BijVYJJF3GwmBHTldNuBWkt0zrYAvwTDQqmW1dNQRuDOn0ggfot3A05fDHAAz4SAS7ezgLCy4OY4s1ahcRGwjpAW5kGZilUlxNxHX2KofGxbibOp6bOdGNePNlkvr8uSxYTFa2uoiADPN2vHTqCq5nmRscIfAdw4W9j5rPm2NbrJpNEmHEN3g8tG581rYnMmYqkQ5w1tEhwnUOpcNyFKHO/HiYXkUvGYQ03EH5Wur1RyZlfDjk38UyfIqp5vlL8NULXj0PULuppuyJWdrmkhJNTENMlIFCYiSJSBTQIJQhCLDIys1AMOrWSIaS2BMvtDTew3usCJSuFhyiVFNA7AgXSXU7P5d3tUE/S25SbsrjSLL2eyxmHp6nGarhJH5QRa/VdyhgTVY+LljdT9zc/TTttYEniYC52IcA0ANN+nK6vZ4ltKo1ocdZBcAPEQwyGiOevqqmWUtwltsdbC5N/hqUvLGueAQCb23B45VY7TY1ziGkQNRPkYHEcCSu5neExHcN/wAQ4NZpkN1eJpm2o7G28KhVM2NR/dkeFurSZknrPF4/RSqQlKLx4Rd6bKMdVDLx+m37klFzZEHmyaJVFHunurMzdnMoId3jzDWSQDtb8X2+y6be0jahaGH8zokbN6jqeiruaY17aWgGGl14+wPlutXJaY16nToZdwHO8ALZpNVI5M8Dq6LoVXT8PTsWyvmFy5ztLQBJP6eq5rK4dNYbE6GekXJ9Y+IRiKIqy6ppbDZpUi4x1JdBEvPSbfCx6xoaANhPuRdRrSUIXJ6Gg69ZQ7cvyIkoQhZB7xHOxdFwqayXObbYnUAeh4g7KL69VrQajngm9PUDLhMHxdPIr0TsFlFOqKj6jQ6C1oBuOu3rCtmedkcPjKLadQOGl0gsOkh0QbkGy0I6qMVFTR4fW6dQrzUeL+54SMzeJDSWixLW7eZ8leMNgzmeAJqNiozwsfEaoEg/srX2f7BUcHiTVp1XaS0sdTqBrgQY/GbjxQfsu7neVCrTIpnQ8XaRwRtI6cJVtRCVsF+pVUHF2Z854jDupvLXiHNMELGrd2yy8uBqlumow6Kw/R46gqorvF3RxasxolJNSEOVmDWd3Oo69QGmLaYu7VO8wIha6JRcLE5QooTuKwFRUioqJIaJSQgBhelZBkXc4Vjran3I9eq88wFLVUaPf2F16VgsaThy6dLRYTsABdc6n3SUeTdwWRGpUaHW5/7ePn9ArnkeWU6A+ppPQRYdevRecUe2NCiCWOe5xJa4x4ulr/StLEdomGuwPL20XtJeWnxw6QI6f0UYUZJpWOeSZ67nDaFSkTUDHNZJJIB0kDcee2y8wxfY5znmrQot0HVp715a4gglr3N4BJEDfZbWJxeG7sU6dZ79Qa3xAN7sAghzgTDhtYcyuRm3bDuppUHueA8ONR8FxeY1vgWnYAbCPJXIwaVkSTs7nMrUXMJa8Q4bjoVCVGrm3f1CXTqImTuY9NrQmserTdOTie80moVeip/PzMeIo62lp5/Xha+FpNadBdIO4kMsLmSdrxxK25XPzERwIcZJi8gRv0VjS1LPHxMrrOnygqq5js/L/vqZ8zxDqjg1ulzQBAaCQ0WEGdtvstpjYAA4suflNI3dxsPXk/31XSUdVUvLFdjp0bTYU3VfMvT3BCFuZRgO/rMZwT4vJou77KobUpqEXJ8I9C7F4PuqDAQJf4zO/i2+2lWAVXAkG5JsOnqtCkwNIMWECwuV2i0WcRBPzCUnvY8bUm5yc3+I1MO0kHWLEHeCLFTr1wahFjpj4I5WcaWkMgw6w9fNSxGXtu4C8XPVJJvg4ykr7lK7Z5EKg1MF4Ic38zTx6g3XiteloeWngkL6Hx7S4NkfiAXjP8QMu7nFugWeNS0NO3jZlapa+xWpQkhWTmNJCEACE0IAYN0oTIQmIihNJIZsYJ0EkdCPlXOpij/gabG/U4kOgSdpNvQKoZe25nbb5VryDCjE0S1zg0tMAmbuA8IEcxxym1tF9kxXKrVZBEGZvb1jbqtzFYkkNEQWNa0zuTczHRXbtL2HbRwlJzXCad6pH1NkASQBJ4+VVqdTvabg+XBhs+wLfWbkGw6XVlTySlYict+Ie8bk8R+y12sggkWXdfgJphzdLi6wY1wNQl5Au3c7xbot7DdgMViNRY0eBtwSGnaA1oJ33twpqcWrjK1TJBDvOV1mvkSOVr4nLXUn6XBwcDBkbEei2TSDABqa7/lP9QFR1lO6yXY2ukan4dR0nxL19yJKwYlmsaeTt68LI9yMO2TPRZq23PQ1F8T+34mWjSDWgDgf/VNJNc277l2MVFKK4QK4dhMCPFVkTq07/SBBI8iZHwqc50CVZOxWM00nA/Vrk7FviaIMj0XWNNyg5+Bi9X1SpxjS/wAufL3Z6hhcRTEEkcCNyFPFYsOIDRJMAfKp+YZixrgGHxEDUBb78BWrIs0ouaGlzQ5seWo76h16eyjGim7Nnmviq90bOLpBjg9xA0g8T8LRbm5LTqMgtMEWG8f2F1sU/VJbBaAZ+FW83phjWwNLNyQb6jAaL8blWHTUXdEJVG1ucevj6rRp30eMG/iG2lUn+IzS4U3O+oEtd7iQvT8vwTXsD3kEnU1xmR9XX1Xm/wDEXD6WERGl7RHXe66wTRyPP0IRC7DBOEJpgRhNNCBGSnULXBzTBBkEcEcrHCaCpCElCkQkkM3MuZuZgNLSTErepYupSMMgAu7y9hqF2kLUyb/Mg7QZHUDhW7N+z5rmmcO5g0s0uDrRHJHuLbrvTatZiZ3so7SMxGErnFtIeGhj9P1Q4ADSDab7KjPy4eLQXFo9pExBYTabTuu3lHaA0KtQYjDuLXsY10DSNbQAHaSNJnzXVoZXh6odW7hrWtcddM6i4xAktJsNo4sUrqlfwApxYxrQ5hZIOoTO3UD8R3HsV6v2ccythv5YeKYYWaJb9Ju7UJmzjsY4IWtWyqmaVx/Ld3cQNJaBZkm8DjoJK0DROHYXUarmgeE6ZdaPDI/EZE+5XJ6iMuRmDNcip4pxfTqN1CGua6poeSAQS6ehBHG3qqXiqIa7TIJbA8BLml0XMzG3RbmZU6znvq1XisIGp7iRqba0C4uSI/oubiGNawvbqbqJDW8RJmZ4FvPmy72vHxQRk0012MdR07crbY2BC0svbMm8DYnz3/vzW8sSqsZY+B7nRN1IKq/xDQhSp0y4wOVy5LzairvhGtiK8C13Nh2nrHXy5WbKaz+8AbEPcZB33kmdzeRKTKLWEudBcSYZ0gBw1+sEW808Dn+IpuikxlPxOM6BqDdtIeeB5dFu0aeEMTwOsr/aarm+Hx5dj1fs9k1CvSl4brBLXaXAklvJO/nC7lPJ6DQ06Ggt5Mz7xuvDcv7WYilXJY4XcdjpE8kSYkxvyrFl/bTMK9YNYGVNN3CAyADcFwiD6SoPTK90Vj0HM897uo1rXNa1wLWNuXa2+IyOmngqt46vWxstqPYxlMl1SxbpLHEAB2xlt1ixWIq09dWsKbXNDy1pd4iYLQQTsL7gfquI3taKbGUj/MbUIqVXOJJl1yAHbAANHsU5UrxaSBm5V7VNoDu6DTo3l3UuBcPP1VW7VZoazHEnd7T8DZZMU4OJPEyOkT0XKzh38tvm4n4VGm22M4iacIVoQITCITAUJoQgQIQhMAQm0SkgDLhXw8Ha4V2oF5ptqUrOJIIMnWAIb5SqLKuXZmq6rSIDoLCCByehHuukGB38PmQqNFOsXMe5rW6XQXTZupoNuCfZdfCYR1RjgD9WgOO+oU4GoneB06lZKOXCvTb37Guu10Xa9pF7ELr5bgmUaZLbgFxJmYndo6KFVpxsBPB4ckuc7wiwADbNDZsJ32XFzxxju6c6fxeECd7W3i6sGDzOlWaCHN8Uw2wNjcLNiadrbAbWuP67KrjdEigOwDA2GWMlwbJvsNUkzNlxM3omq0t1CG3uPxck/f4Vq7aNFKkX0yGus2DeQd9IVBo1ydd/qN/ZQzdLg7abTvUVVTXf0FSp6WgDhTSCapNtu7PfxiopRXCBYKzzMNMGNx5hZXOgSsFMclSjtuca/wDUsPHnyNUOdpMuh23BkflIO22602YgiRJjpeD6rp16Ra7W14ZsDMwTNuI456LWLnOcdLr32a1rZnaRY7+a3aNRTimeH1NB0Krg+3oabGk7Dz67Lr5DndXC1TUZJc8aX6gbgkE8LDSyio6NMl0kwNQc3TEzbzj1XRqUXU2gVq7HQLU3N72PLeRfobLs2mVjNneZOr4gOxBcKct1Q3SQw3bEEiN7g9eq2MX2bohoqUHOeHGG8gA8Hz/ouBmmJdUJa2r3jGtn6SwbiRBu65G6sHYjFEDSZIdqLSdmlrTq/VvyoyeMb+AcmocObz79JXFzyuS8M4YI+bq516LWgnhskz5C8rz/ABVbW9zjySVm0VfcnLbYxIQE1YICQnFv2/dJAAmkhFwBCAhIDr5Tl9KpRrvq1Qx9NgNNsSaji4AtHSBJ9lySgFJSEC73ZHMBTraXmGvsD0PBXBTa6DIQM9kyfERWGt5c6NAJkDTvMCxK7GY06rRqogObs9mxIMQ9p6j915lknaYaQHWc0yDuJ6r0LJM9FZsiJ5HXzCk0MrXavGvpOpvoAsuS4/leIsWnYGZXLodtcUGuY+oXNdO8am+bSrvnOW9+NVMiYh4IG3mDuFSc2yMMkimQQJhsuY6+7fy/p6KhOMosMe6OHjsfVrPmo4ucfO3sNgs9NmkABY6dK88DbqFlVWcr7HqujabCm60uZceXuNCQWXD0S9wa3clQsbkpKKcnwjVqmTHym0LbzDLjRfBvIkH9futaFNq2xWoyVWKqLuMtBEESOi38swpqDSXBjNUxpO8nSGA7kdVoLqZJiXd41sAtGoyfwnafurOlqYvHxMzrGmzpqquY8+XsQxmN7svYxwIBgwJJJ6nlcKtRvqBO52AHyvSaOT03Mh1NszPlqvJlVDN6FNlYWEF0OY0mB4tzNyAJ6LVjI8qzjZa173u7tszSqNdI3ad/faF3exmFsQ4EFpLgZ9JEdDAUcpZoNUsEzpFt/wCsbLbzDEnCU3udZzg1jRxoAnfqT+iVR7NIEavbTM2sptpM+p13nymYVJWXE4g1HFztyViVeMcVYJO7uCaEkyJ18NllN2DqVTVAqMexraUGXNcDLgfKPuuSnqUUANCUoQMScJJpIGMIQgpiEgoRCQydGqWmQvQuymf0nBrXANdsDsL8eS86WSjXLDIUrge8NP4re2/ytHMA1rTUvAlx/Ltc22VL7O9sqgOl38xkAaTZ4joeVs55jLaab3aX+IsMjSJs0jrP6KFVpQbZb0lF160YLv6dzj4mrreXREmQOg4CxJpLIPexiopJcIFs5dndPDVJqNc6bEt/CDuY54WCmyTC5+KwdR7yWNJt9IE+Eb2BJKu6Sjm8nwjC6zqsIKjHmXPl7l4x9NmLwpq0QTo8YPkPqBHFr+yqih2bzLuqo1SATDm6i1hG3isY+FtYukGvIb9MnTcGW8GRYp6uli8kc+i6jKLovtuvr/v5mBTpVS0y0wRsVGEKknZ3RvyipJxfDLt2bq1nsaXEPaYBI0+F2+ktHqFXO09VtLFOEgHSQebuBjzG8qeS5hWZ4KGlty5zjc3AEgcla+YZRTpE1MS8m8w4y9/PGy26U1KObPA6qi6FV0329OxtYPMX4bDF1bT9QDDH1CJ1D7KnZpmr8Q/U82H0jgBZM7zt2JdtpY2zWjgLnSouVyuNJCB1CTAEBCEIBlEIhCBCQmhIZFSAsoJhAyaRCAUBMiSqNEnSSRNiRBI4JEmPlQUkFAyKRTSKGCJ0J1DTYzaFZi4mNRLjAEnmBCr2DrCmdRudgP3NlOtmj3cwPK333VWrCU3ZcG10/U0NLFzlvJ9l2XuWCjSL3BrfqOwkD9V08X2YrU6Ze4AwJLWkEx+/sqI2oQZkz1XXwfazEUhAeXN6OunHTRXO46/Wq09qaxXzf8fsZKWL1Pa1wABInj58lcz2da1jKmHcQS3XIdYHnT4ePVVE9padQg1qDXEcgwpt7RNYZovq0h+UGW/CvpxSSjsYs5zm8pu7LTmeQjGU2u0tNceF7mObNSNi6LB0crr4bsZR7hgramuawA+LYg3jjr8qtZZ/EZtFsOBcTuWtDZ8yseN/iXq+mkfcrnN5LF8Eqc5U3lF2f5HSxvYuJNGoCPyvGk/Isfsq7isI6k7S8QfUfZa+M7dYh4hpDB/t/quBXxT6hl7i4+ZVWWmg+NjWo9Zrw2naS+T/AG/gsjKjm3YYMEA+qrmNxT6jiahJdtfjyUqOOe3Z1uhuPuseJra3aoAJ3jr1RSpyp7Pgjr9XR1SjOKaktv08/wAvqYkJhu9wLed/IRykF3MkaEJhMQQpPaAfCZFrxHAm3rI9kkFAAlCJSKABCimkMSYSTQA0wkhNCJSkUShAgSKkQIBm95EbRtfmb/CigYkJwkkMzMY3Q4lxDgW6WxYgzqJPEQPWfJQCKVMuIDQSSQABckmwAHVCZEaSaSBilNEICAGEoTSSAmxjSxxLocNOlsTqk+KTxAv5rCVkqUyIkESJEiJB2I6iygU2AkwlCaQDQE2NBNzFjeCbgEgW6m3ukmA0iiUIEJJNIpDQIQhAwhCnUpFri11iCQR0IsQoFADCZKQQmIEIQgBkRukhCABCEIAYUgohSQwBEJoSGRTSlSQJCQU0kDIkpJlJMQIQhAgTIjdJCBgmEkIACkmUkgQITQgYNQUIR2EAQU0JgJNCEgEmhCYhIKaEDNjHf5r/AFKwhCEmBILdof6Wt/1MP+ldCEDOeV0cH/p6/rQ/83IQkCNFRQhMBFZMV9bvVCExGEoQhAAUJoSYhFCEJjBIJoSYAhCExH//2Q=="/>
          <p:cNvSpPr>
            <a:spLocks noChangeAspect="1" noChangeArrowheads="1"/>
          </p:cNvSpPr>
          <p:nvPr/>
        </p:nvSpPr>
        <p:spPr bwMode="auto">
          <a:xfrm>
            <a:off x="52388" y="-1039813"/>
            <a:ext cx="2143125" cy="2143126"/>
          </a:xfrm>
          <a:prstGeom prst="rect">
            <a:avLst/>
          </a:prstGeom>
          <a:noFill/>
          <a:ln w="9525">
            <a:noFill/>
            <a:miter lim="800000"/>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106499" name="AutoShape 4" descr="data:image/jpeg;base64,/9j/4AAQSkZJRgABAQAAAQABAAD/2wCEAAkGBhQQEBUUEBQUFRQVFBQUFBQUFhQVFRUUFBQVFRUUFBUXHCYeFxkkGRQUHy8gIycpLCwsFR4xNTAqNSYrLCkBCQoKDgwOGg8PGiwfHRwtLCksLCwpKSwsKiwtKSwpKSwsKSksLCksKSwsKS0sLCwsLCwsLCwpNCwsKSwpLCksKf/AABEIAOEA4QMBIgACEQEDEQH/xAAcAAACAgMBAQAAAAAAAAAAAAAAAQIGAwQFBwj/xAA7EAABAwIFAQcCBAQEBwAAAAABAAIRAyEEBRIxQVEGEyJhcYGRMqFCUrHBByPR8BQzNGIWcnOCsuHx/8QAGgEAAgMBAQAAAAAAAAAAAAAAAAECBAUDBv/EADERAAIBAwMCBAMHBQAAAAAAAAABAgMREgQhMQVBUXGx4RORwRQyQmGBodEiI1Lw8f/aAAwDAQACEQMRAD8A8ShJNOF0IEU00IASFKEkCBrZNrlJMGLix6hJAxIKChIYIQkkAIRCEAJNNJACTRCEANCSaYAmEk0CGR99kky77beXokmAIUkiECEUlJEIsO5GEJwhFh3HCkGWm1iBuJvOw3OyIRCLiIoThRQIkCINr2gztvNuePhRQhAwQUBCQCQhJAxvjidhv159kkISAJQiFJtInYE+gRcaTfAklJ1MjcEeqigGmuQQhCBAE3RJjbibGPMcJShAApBJMBMAQhEpiJNIgyPS+xkfNpSSQgBqTWyDtYTuByBbrvwogJhAChCcISuBIJFStG97yI4tBnnn4SQMiR/f9+qipFJMQkk0kMECJSRKQxp6hG15F/K9o+PhJom3VWXIew1bEkFwLWH5KQFZAldLCdnMRVBLabtIBJc7wgAbkkr1vJux+FwzZDNbxa41OJ2suf29zY08N3bWlneHTBs7Q25twCY+6i3ZXOtKn8Saj4nm9DBtZvDj9vYLY71azXEmACT0Fz8LdbkeJIkUKscHQ4fqFUcXJ7noYVadFYx2Rj7yVruysVHQwhpPB2/9LYrZZWZ9VKoI6tctdtVCTg7oKkqeojjLf6CxPZquz8Ej/bdc17CDBEHoV7LlGZNqYKnWcwOI8D3NA+pttT/aD7rk5thcJX+qAdyQN/RW8trnm5xwk4vseWqbXC8ibW8jIv58j3VpzbsQ4N7zDHWzpyFVX0y0w4QehTTuRBCElIBoSTQA0ITTENo/v0TCiFIJMEOEIQgZFEoCE7CBKbolCBAVEppJMaBZMNhXVHBrBJKeFwzqjw1gkleoZNkNDAMY6r46pgltjHVx9FFuwzl5N2Xp0Gg1Wlz3AwTYBXbB1mUqEkiwJMcdBG91Vc2zV2MD4YbECm0GCGtN59VCi5wa4v1NpsuC7wucdg2B5WA85SVsXNslFOUlFcs6o7QPaX1tbGm0U3bho2aANrLhirTx2L1YrVonwtDiOYDS6NoJK5eMxZqPLiAJ4CyZZi+6qaiYGlwJ6AhVXWzml2PTQ6b9n005P77T/TvsejVMThsGwNwrGNJ2LGgmw3Ltz7lcvN8/dolsF9gXOJiDvtcKsjMAWh7HFwcS0COZ22W1iqL9Nmkk9BMK5webs3yT/wCMarBDWUztJ0nnqZXKx9VuLI19yxwmXAQZJ5IubrTq4R73kEPZtOq+/wCyk/BijVYJJF3GwmBHTldNuBWkt0zrYAvwTDQqmW1dNQRuDOn0ggfot3A05fDHAAz4SAS7ezgLCy4OY4s1ahcRGwjpAW5kGZilUlxNxHX2KofGxbibOp6bOdGNePNlkvr8uSxYTFa2uoiADPN2vHTqCq5nmRscIfAdw4W9j5rPm2NbrJpNEmHEN3g8tG581rYnMmYqkQ5w1tEhwnUOpcNyFKHO/HiYXkUvGYQ03EH5Wur1RyZlfDjk38UyfIqp5vlL8NULXj0PULuppuyJWdrmkhJNTENMlIFCYiSJSBTQIJQhCLDIys1AMOrWSIaS2BMvtDTew3usCJSuFhyiVFNA7AgXSXU7P5d3tUE/S25SbsrjSLL2eyxmHp6nGarhJH5QRa/VdyhgTVY+LljdT9zc/TTttYEniYC52IcA0ANN+nK6vZ4ltKo1ocdZBcAPEQwyGiOevqqmWUtwltsdbC5N/hqUvLGueAQCb23B45VY7TY1ziGkQNRPkYHEcCSu5neExHcN/wAQ4NZpkN1eJpm2o7G28KhVM2NR/dkeFurSZknrPF4/RSqQlKLx4Rd6bKMdVDLx+m37klFzZEHmyaJVFHunurMzdnMoId3jzDWSQDtb8X2+y6be0jahaGH8zokbN6jqeiruaY17aWgGGl14+wPlutXJaY16nToZdwHO8ALZpNVI5M8Dq6LoVXT8PTsWyvmFy5ztLQBJP6eq5rK4dNYbE6GekXJ9Y+IRiKIqy6ppbDZpUi4x1JdBEvPSbfCx6xoaANhPuRdRrSUIXJ6Gg69ZQ7cvyIkoQhZB7xHOxdFwqayXObbYnUAeh4g7KL69VrQajngm9PUDLhMHxdPIr0TsFlFOqKj6jQ6C1oBuOu3rCtmedkcPjKLadQOGl0gsOkh0QbkGy0I6qMVFTR4fW6dQrzUeL+54SMzeJDSWixLW7eZ8leMNgzmeAJqNiozwsfEaoEg/srX2f7BUcHiTVp1XaS0sdTqBrgQY/GbjxQfsu7neVCrTIpnQ8XaRwRtI6cJVtRCVsF+pVUHF2Z854jDupvLXiHNMELGrd2yy8uBqlumow6Kw/R46gqorvF3RxasxolJNSEOVmDWd3Oo69QGmLaYu7VO8wIha6JRcLE5QooTuKwFRUioqJIaJSQgBhelZBkXc4Vjran3I9eq88wFLVUaPf2F16VgsaThy6dLRYTsABdc6n3SUeTdwWRGpUaHW5/7ePn9ArnkeWU6A+ppPQRYdevRecUe2NCiCWOe5xJa4x4ulr/StLEdomGuwPL20XtJeWnxw6QI6f0UYUZJpWOeSZ67nDaFSkTUDHNZJJIB0kDcee2y8wxfY5znmrQot0HVp715a4gglr3N4BJEDfZbWJxeG7sU6dZ79Qa3xAN7sAghzgTDhtYcyuRm3bDuppUHueA8ONR8FxeY1vgWnYAbCPJXIwaVkSTs7nMrUXMJa8Q4bjoVCVGrm3f1CXTqImTuY9NrQmserTdOTie80moVeip/PzMeIo62lp5/Xha+FpNadBdIO4kMsLmSdrxxK25XPzERwIcZJi8gRv0VjS1LPHxMrrOnygqq5js/L/vqZ8zxDqjg1ulzQBAaCQ0WEGdtvstpjYAA4suflNI3dxsPXk/31XSUdVUvLFdjp0bTYU3VfMvT3BCFuZRgO/rMZwT4vJou77KobUpqEXJ8I9C7F4PuqDAQJf4zO/i2+2lWAVXAkG5JsOnqtCkwNIMWECwuV2i0WcRBPzCUnvY8bUm5yc3+I1MO0kHWLEHeCLFTr1wahFjpj4I5WcaWkMgw6w9fNSxGXtu4C8XPVJJvg4ykr7lK7Z5EKg1MF4Ic38zTx6g3XiteloeWngkL6Hx7S4NkfiAXjP8QMu7nFugWeNS0NO3jZlapa+xWpQkhWTmNJCEACE0IAYN0oTIQmIihNJIZsYJ0EkdCPlXOpij/gabG/U4kOgSdpNvQKoZe25nbb5VryDCjE0S1zg0tMAmbuA8IEcxxym1tF9kxXKrVZBEGZvb1jbqtzFYkkNEQWNa0zuTczHRXbtL2HbRwlJzXCad6pH1NkASQBJ4+VVqdTvabg+XBhs+wLfWbkGw6XVlTySlYict+Ie8bk8R+y12sggkWXdfgJphzdLi6wY1wNQl5Au3c7xbot7DdgMViNRY0eBtwSGnaA1oJ33twpqcWrjK1TJBDvOV1mvkSOVr4nLXUn6XBwcDBkbEei2TSDABqa7/lP9QFR1lO6yXY2ukan4dR0nxL19yJKwYlmsaeTt68LI9yMO2TPRZq23PQ1F8T+34mWjSDWgDgf/VNJNc277l2MVFKK4QK4dhMCPFVkTq07/SBBI8iZHwqc50CVZOxWM00nA/Vrk7FviaIMj0XWNNyg5+Bi9X1SpxjS/wAufL3Z6hhcRTEEkcCNyFPFYsOIDRJMAfKp+YZixrgGHxEDUBb78BWrIs0ouaGlzQ5seWo76h16eyjGim7Nnmviq90bOLpBjg9xA0g8T8LRbm5LTqMgtMEWG8f2F1sU/VJbBaAZ+FW83phjWwNLNyQb6jAaL8blWHTUXdEJVG1ucevj6rRp30eMG/iG2lUn+IzS4U3O+oEtd7iQvT8vwTXsD3kEnU1xmR9XX1Xm/wDEXD6WERGl7RHXe66wTRyPP0IRC7DBOEJpgRhNNCBGSnULXBzTBBkEcEcrHCaCpCElCkQkkM3MuZuZgNLSTErepYupSMMgAu7y9hqF2kLUyb/Mg7QZHUDhW7N+z5rmmcO5g0s0uDrRHJHuLbrvTatZiZ3so7SMxGErnFtIeGhj9P1Q4ADSDab7KjPy4eLQXFo9pExBYTabTuu3lHaA0KtQYjDuLXsY10DSNbQAHaSNJnzXVoZXh6odW7hrWtcddM6i4xAktJsNo4sUrqlfwApxYxrQ5hZIOoTO3UD8R3HsV6v2ccythv5YeKYYWaJb9Ju7UJmzjsY4IWtWyqmaVx/Ld3cQNJaBZkm8DjoJK0DROHYXUarmgeE6ZdaPDI/EZE+5XJ6iMuRmDNcip4pxfTqN1CGua6poeSAQS6ehBHG3qqXiqIa7TIJbA8BLml0XMzG3RbmZU6znvq1XisIGp7iRqba0C4uSI/oubiGNawvbqbqJDW8RJmZ4FvPmy72vHxQRk0012MdR07crbY2BC0svbMm8DYnz3/vzW8sSqsZY+B7nRN1IKq/xDQhSp0y4wOVy5LzairvhGtiK8C13Nh2nrHXy5WbKaz+8AbEPcZB33kmdzeRKTKLWEudBcSYZ0gBw1+sEW808Dn+IpuikxlPxOM6BqDdtIeeB5dFu0aeEMTwOsr/aarm+Hx5dj1fs9k1CvSl4brBLXaXAklvJO/nC7lPJ6DQ06Ggt5Mz7xuvDcv7WYilXJY4XcdjpE8kSYkxvyrFl/bTMK9YNYGVNN3CAyADcFwiD6SoPTK90Vj0HM897uo1rXNa1wLWNuXa2+IyOmngqt46vWxstqPYxlMl1SxbpLHEAB2xlt1ixWIq09dWsKbXNDy1pd4iYLQQTsL7gfquI3taKbGUj/MbUIqVXOJJl1yAHbAANHsU5UrxaSBm5V7VNoDu6DTo3l3UuBcPP1VW7VZoazHEnd7T8DZZMU4OJPEyOkT0XKzh38tvm4n4VGm22M4iacIVoQITCITAUJoQgQIQhMAQm0SkgDLhXw8Ha4V2oF5ptqUrOJIIMnWAIb5SqLKuXZmq6rSIDoLCCByehHuukGB38PmQqNFOsXMe5rW6XQXTZupoNuCfZdfCYR1RjgD9WgOO+oU4GoneB06lZKOXCvTb37Guu10Xa9pF7ELr5bgmUaZLbgFxJmYndo6KFVpxsBPB4ckuc7wiwADbNDZsJ32XFzxxju6c6fxeECd7W3i6sGDzOlWaCHN8Uw2wNjcLNiadrbAbWuP67KrjdEigOwDA2GWMlwbJvsNUkzNlxM3omq0t1CG3uPxck/f4Vq7aNFKkX0yGus2DeQd9IVBo1ydd/qN/ZQzdLg7abTvUVVTXf0FSp6WgDhTSCapNtu7PfxiopRXCBYKzzMNMGNx5hZXOgSsFMclSjtuca/wDUsPHnyNUOdpMuh23BkflIO22602YgiRJjpeD6rp16Ra7W14ZsDMwTNuI456LWLnOcdLr32a1rZnaRY7+a3aNRTimeH1NB0Krg+3oabGk7Dz67Lr5DndXC1TUZJc8aX6gbgkE8LDSyio6NMl0kwNQc3TEzbzj1XRqUXU2gVq7HQLU3N72PLeRfobLs2mVjNneZOr4gOxBcKct1Q3SQw3bEEiN7g9eq2MX2bohoqUHOeHGG8gA8Hz/ouBmmJdUJa2r3jGtn6SwbiRBu65G6sHYjFEDSZIdqLSdmlrTq/VvyoyeMb+AcmocObz79JXFzyuS8M4YI+bq516LWgnhskz5C8rz/ABVbW9zjySVm0VfcnLbYxIQE1YICQnFv2/dJAAmkhFwBCAhIDr5Tl9KpRrvq1Qx9NgNNsSaji4AtHSBJ9lySgFJSEC73ZHMBTraXmGvsD0PBXBTa6DIQM9kyfERWGt5c6NAJkDTvMCxK7GY06rRqogObs9mxIMQ9p6j915lknaYaQHWc0yDuJ6r0LJM9FZsiJ5HXzCk0MrXavGvpOpvoAsuS4/leIsWnYGZXLodtcUGuY+oXNdO8am+bSrvnOW9+NVMiYh4IG3mDuFSc2yMMkimQQJhsuY6+7fy/p6KhOMosMe6OHjsfVrPmo4ucfO3sNgs9NmkABY6dK88DbqFlVWcr7HqujabCm60uZceXuNCQWXD0S9wa3clQsbkpKKcnwjVqmTHym0LbzDLjRfBvIkH9futaFNq2xWoyVWKqLuMtBEESOi38swpqDSXBjNUxpO8nSGA7kdVoLqZJiXd41sAtGoyfwnafurOlqYvHxMzrGmzpqquY8+XsQxmN7svYxwIBgwJJJ6nlcKtRvqBO52AHyvSaOT03Mh1NszPlqvJlVDN6FNlYWEF0OY0mB4tzNyAJ6LVjI8qzjZa173u7tszSqNdI3ad/faF3exmFsQ4EFpLgZ9JEdDAUcpZoNUsEzpFt/wCsbLbzDEnCU3udZzg1jRxoAnfqT+iVR7NIEavbTM2sptpM+p13nymYVJWXE4g1HFztyViVeMcVYJO7uCaEkyJ18NllN2DqVTVAqMexraUGXNcDLgfKPuuSnqUUANCUoQMScJJpIGMIQgpiEgoRCQydGqWmQvQuymf0nBrXANdsDsL8eS86WSjXLDIUrge8NP4re2/ytHMA1rTUvAlx/Ltc22VL7O9sqgOl38xkAaTZ4joeVs55jLaab3aX+IsMjSJs0jrP6KFVpQbZb0lF160YLv6dzj4mrreXREmQOg4CxJpLIPexiopJcIFs5dndPDVJqNc6bEt/CDuY54WCmyTC5+KwdR7yWNJt9IE+Eb2BJKu6Sjm8nwjC6zqsIKjHmXPl7l4x9NmLwpq0QTo8YPkPqBHFr+yqih2bzLuqo1SATDm6i1hG3isY+FtYukGvIb9MnTcGW8GRYp6uli8kc+i6jKLovtuvr/v5mBTpVS0y0wRsVGEKknZ3RvyipJxfDLt2bq1nsaXEPaYBI0+F2+ktHqFXO09VtLFOEgHSQebuBjzG8qeS5hWZ4KGlty5zjc3AEgcla+YZRTpE1MS8m8w4y9/PGy26U1KObPA6qi6FV0329OxtYPMX4bDF1bT9QDDH1CJ1D7KnZpmr8Q/U82H0jgBZM7zt2JdtpY2zWjgLnSouVyuNJCB1CTAEBCEIBlEIhCBCQmhIZFSAsoJhAyaRCAUBMiSqNEnSSRNiRBI4JEmPlQUkFAyKRTSKGCJ0J1DTYzaFZi4mNRLjAEnmBCr2DrCmdRudgP3NlOtmj3cwPK333VWrCU3ZcG10/U0NLFzlvJ9l2XuWCjSL3BrfqOwkD9V08X2YrU6Ze4AwJLWkEx+/sqI2oQZkz1XXwfazEUhAeXN6OunHTRXO46/Wq09qaxXzf8fsZKWL1Pa1wABInj58lcz2da1jKmHcQS3XIdYHnT4ePVVE9padQg1qDXEcgwpt7RNYZovq0h+UGW/CvpxSSjsYs5zm8pu7LTmeQjGU2u0tNceF7mObNSNi6LB0crr4bsZR7hgramuawA+LYg3jjr8qtZZ/EZtFsOBcTuWtDZ8yseN/iXq+mkfcrnN5LF8Eqc5U3lF2f5HSxvYuJNGoCPyvGk/Isfsq7isI6k7S8QfUfZa+M7dYh4hpDB/t/quBXxT6hl7i4+ZVWWmg+NjWo9Zrw2naS+T/AG/gsjKjm3YYMEA+qrmNxT6jiahJdtfjyUqOOe3Z1uhuPuseJra3aoAJ3jr1RSpyp7Pgjr9XR1SjOKaktv08/wAvqYkJhu9wLed/IRykF3MkaEJhMQQpPaAfCZFrxHAm3rI9kkFAAlCJSKABCimkMSYSTQA0wkhNCJSkUShAgSKkQIBm95EbRtfmb/CigYkJwkkMzMY3Q4lxDgW6WxYgzqJPEQPWfJQCKVMuIDQSSQABckmwAHVCZEaSaSBilNEICAGEoTSSAmxjSxxLocNOlsTqk+KTxAv5rCVkqUyIkESJEiJB2I6iygU2AkwlCaQDQE2NBNzFjeCbgEgW6m3ukmA0iiUIEJJNIpDQIQhAwhCnUpFri11iCQR0IsQoFADCZKQQmIEIQgBkRukhCABCEIAYUgohSQwBEJoSGRTSlSQJCQU0kDIkpJlJMQIQhAgTIjdJCBgmEkIACkmUkgQITQgYNQUIR2EAQU0JgJNCEgEmhCYhIKaEDNjHf5r/AFKwhCEmBILdof6Wt/1MP+ldCEDOeV0cH/p6/rQ/83IQkCNFRQhMBFZMV9bvVCExGEoQhAAUJoSYhFCEJjBIJoSYAhCExH//2Q=="/>
          <p:cNvSpPr>
            <a:spLocks noChangeAspect="1" noChangeArrowheads="1"/>
          </p:cNvSpPr>
          <p:nvPr/>
        </p:nvSpPr>
        <p:spPr bwMode="auto">
          <a:xfrm>
            <a:off x="204788" y="-887413"/>
            <a:ext cx="2143125" cy="2143126"/>
          </a:xfrm>
          <a:prstGeom prst="rect">
            <a:avLst/>
          </a:prstGeom>
          <a:noFill/>
          <a:ln w="9525">
            <a:noFill/>
            <a:miter lim="800000"/>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sp>
        <p:nvSpPr>
          <p:cNvPr id="106500" name="AutoShape 6" descr="data:image/jpeg;base64,/9j/4AAQSkZJRgABAQAAAQABAAD/2wCEAAkGBhQQEBUUEBQUFRQVFBQUFBQUFhQVFRUUFBQVFRUUFBUXHCYeFxkkGRQUHy8gIycpLCwsFR4xNTAqNSYrLCkBCQoKDgwOGg8PGiwfHRwtLCksLCwpKSwsKiwtKSwpKSwsKSksLCksKSwsKS0sLCwsLCwsLCwpNCwsKSwpLCksKf/AABEIAOEA4QMBIgACEQEDEQH/xAAcAAACAgMBAQAAAAAAAAAAAAAAAQIGAwQFBwj/xAA7EAABAwIFAQcCBAQEBwAAAAABAAIRAyEEBRIxQVEGEyJhcYGRMqFCUrHBByPR8BQzNGIWcnOCsuHx/8QAGgEAAgMBAQAAAAAAAAAAAAAAAAECBAUDBv/EADERAAIBAwMCBAMHBQAAAAAAAAABAgMREgQhMQVBUXGx4RORwRQyQmGBodEiI1Lw8f/aAAwDAQACEQMRAD8A8ShJNOF0IEU00IASFKEkCBrZNrlJMGLix6hJAxIKChIYIQkkAIRCEAJNNJACTRCEANCSaYAmEk0CGR99kky77beXokmAIUkiECEUlJEIsO5GEJwhFh3HCkGWm1iBuJvOw3OyIRCLiIoThRQIkCINr2gztvNuePhRQhAwQUBCQCQhJAxvjidhv159kkISAJQiFJtInYE+gRcaTfAklJ1MjcEeqigGmuQQhCBAE3RJjbibGPMcJShAApBJMBMAQhEpiJNIgyPS+xkfNpSSQgBqTWyDtYTuByBbrvwogJhAChCcISuBIJFStG97yI4tBnnn4SQMiR/f9+qipFJMQkk0kMECJSRKQxp6hG15F/K9o+PhJom3VWXIew1bEkFwLWH5KQFZAldLCdnMRVBLabtIBJc7wgAbkkr1vJux+FwzZDNbxa41OJ2suf29zY08N3bWlneHTBs7Q25twCY+6i3ZXOtKn8Saj4nm9DBtZvDj9vYLY71azXEmACT0Fz8LdbkeJIkUKscHQ4fqFUcXJ7noYVadFYx2Rj7yVruysVHQwhpPB2/9LYrZZWZ9VKoI6tctdtVCTg7oKkqeojjLf6CxPZquz8Ej/bdc17CDBEHoV7LlGZNqYKnWcwOI8D3NA+pttT/aD7rk5thcJX+qAdyQN/RW8trnm5xwk4vseWqbXC8ibW8jIv58j3VpzbsQ4N7zDHWzpyFVX0y0w4QehTTuRBCElIBoSTQA0ITTENo/v0TCiFIJMEOEIQgZFEoCE7CBKbolCBAVEppJMaBZMNhXVHBrBJKeFwzqjw1gkleoZNkNDAMY6r46pgltjHVx9FFuwzl5N2Xp0Gg1Wlz3AwTYBXbB1mUqEkiwJMcdBG91Vc2zV2MD4YbECm0GCGtN59VCi5wa4v1NpsuC7wucdg2B5WA85SVsXNslFOUlFcs6o7QPaX1tbGm0U3bho2aANrLhirTx2L1YrVonwtDiOYDS6NoJK5eMxZqPLiAJ4CyZZi+6qaiYGlwJ6AhVXWzml2PTQ6b9n005P77T/TvsejVMThsGwNwrGNJ2LGgmw3Ltz7lcvN8/dolsF9gXOJiDvtcKsjMAWh7HFwcS0COZ22W1iqL9Nmkk9BMK5webs3yT/wCMarBDWUztJ0nnqZXKx9VuLI19yxwmXAQZJ5IubrTq4R73kEPZtOq+/wCyk/BijVYJJF3GwmBHTldNuBWkt0zrYAvwTDQqmW1dNQRuDOn0ggfot3A05fDHAAz4SAS7ezgLCy4OY4s1ahcRGwjpAW5kGZilUlxNxHX2KofGxbibOp6bOdGNePNlkvr8uSxYTFa2uoiADPN2vHTqCq5nmRscIfAdw4W9j5rPm2NbrJpNEmHEN3g8tG581rYnMmYqkQ5w1tEhwnUOpcNyFKHO/HiYXkUvGYQ03EH5Wur1RyZlfDjk38UyfIqp5vlL8NULXj0PULuppuyJWdrmkhJNTENMlIFCYiSJSBTQIJQhCLDIys1AMOrWSIaS2BMvtDTew3usCJSuFhyiVFNA7AgXSXU7P5d3tUE/S25SbsrjSLL2eyxmHp6nGarhJH5QRa/VdyhgTVY+LljdT9zc/TTttYEniYC52IcA0ANN+nK6vZ4ltKo1ocdZBcAPEQwyGiOevqqmWUtwltsdbC5N/hqUvLGueAQCb23B45VY7TY1ziGkQNRPkYHEcCSu5neExHcN/wAQ4NZpkN1eJpm2o7G28KhVM2NR/dkeFurSZknrPF4/RSqQlKLx4Rd6bKMdVDLx+m37klFzZEHmyaJVFHunurMzdnMoId3jzDWSQDtb8X2+y6be0jahaGH8zokbN6jqeiruaY17aWgGGl14+wPlutXJaY16nToZdwHO8ALZpNVI5M8Dq6LoVXT8PTsWyvmFy5ztLQBJP6eq5rK4dNYbE6GekXJ9Y+IRiKIqy6ppbDZpUi4x1JdBEvPSbfCx6xoaANhPuRdRrSUIXJ6Gg69ZQ7cvyIkoQhZB7xHOxdFwqayXObbYnUAeh4g7KL69VrQajngm9PUDLhMHxdPIr0TsFlFOqKj6jQ6C1oBuOu3rCtmedkcPjKLadQOGl0gsOkh0QbkGy0I6qMVFTR4fW6dQrzUeL+54SMzeJDSWixLW7eZ8leMNgzmeAJqNiozwsfEaoEg/srX2f7BUcHiTVp1XaS0sdTqBrgQY/GbjxQfsu7neVCrTIpnQ8XaRwRtI6cJVtRCVsF+pVUHF2Z854jDupvLXiHNMELGrd2yy8uBqlumow6Kw/R46gqorvF3RxasxolJNSEOVmDWd3Oo69QGmLaYu7VO8wIha6JRcLE5QooTuKwFRUioqJIaJSQgBhelZBkXc4Vjran3I9eq88wFLVUaPf2F16VgsaThy6dLRYTsABdc6n3SUeTdwWRGpUaHW5/7ePn9ArnkeWU6A+ppPQRYdevRecUe2NCiCWOe5xJa4x4ulr/StLEdomGuwPL20XtJeWnxw6QI6f0UYUZJpWOeSZ67nDaFSkTUDHNZJJIB0kDcee2y8wxfY5znmrQot0HVp715a4gglr3N4BJEDfZbWJxeG7sU6dZ79Qa3xAN7sAghzgTDhtYcyuRm3bDuppUHueA8ONR8FxeY1vgWnYAbCPJXIwaVkSTs7nMrUXMJa8Q4bjoVCVGrm3f1CXTqImTuY9NrQmserTdOTie80moVeip/PzMeIo62lp5/Xha+FpNadBdIO4kMsLmSdrxxK25XPzERwIcZJi8gRv0VjS1LPHxMrrOnygqq5js/L/vqZ8zxDqjg1ulzQBAaCQ0WEGdtvstpjYAA4suflNI3dxsPXk/31XSUdVUvLFdjp0bTYU3VfMvT3BCFuZRgO/rMZwT4vJou77KobUpqEXJ8I9C7F4PuqDAQJf4zO/i2+2lWAVXAkG5JsOnqtCkwNIMWECwuV2i0WcRBPzCUnvY8bUm5yc3+I1MO0kHWLEHeCLFTr1wahFjpj4I5WcaWkMgw6w9fNSxGXtu4C8XPVJJvg4ykr7lK7Z5EKg1MF4Ic38zTx6g3XiteloeWngkL6Hx7S4NkfiAXjP8QMu7nFugWeNS0NO3jZlapa+xWpQkhWTmNJCEACE0IAYN0oTIQmIihNJIZsYJ0EkdCPlXOpij/gabG/U4kOgSdpNvQKoZe25nbb5VryDCjE0S1zg0tMAmbuA8IEcxxym1tF9kxXKrVZBEGZvb1jbqtzFYkkNEQWNa0zuTczHRXbtL2HbRwlJzXCad6pH1NkASQBJ4+VVqdTvabg+XBhs+wLfWbkGw6XVlTySlYict+Ie8bk8R+y12sggkWXdfgJphzdLi6wY1wNQl5Au3c7xbot7DdgMViNRY0eBtwSGnaA1oJ33twpqcWrjK1TJBDvOV1mvkSOVr4nLXUn6XBwcDBkbEei2TSDABqa7/lP9QFR1lO6yXY2ukan4dR0nxL19yJKwYlmsaeTt68LI9yMO2TPRZq23PQ1F8T+34mWjSDWgDgf/VNJNc277l2MVFKK4QK4dhMCPFVkTq07/SBBI8iZHwqc50CVZOxWM00nA/Vrk7FviaIMj0XWNNyg5+Bi9X1SpxjS/wAufL3Z6hhcRTEEkcCNyFPFYsOIDRJMAfKp+YZixrgGHxEDUBb78BWrIs0ouaGlzQ5seWo76h16eyjGim7Nnmviq90bOLpBjg9xA0g8T8LRbm5LTqMgtMEWG8f2F1sU/VJbBaAZ+FW83phjWwNLNyQb6jAaL8blWHTUXdEJVG1ucevj6rRp30eMG/iG2lUn+IzS4U3O+oEtd7iQvT8vwTXsD3kEnU1xmR9XX1Xm/wDEXD6WERGl7RHXe66wTRyPP0IRC7DBOEJpgRhNNCBGSnULXBzTBBkEcEcrHCaCpCElCkQkkM3MuZuZgNLSTErepYupSMMgAu7y9hqF2kLUyb/Mg7QZHUDhW7N+z5rmmcO5g0s0uDrRHJHuLbrvTatZiZ3so7SMxGErnFtIeGhj9P1Q4ADSDab7KjPy4eLQXFo9pExBYTabTuu3lHaA0KtQYjDuLXsY10DSNbQAHaSNJnzXVoZXh6odW7hrWtcddM6i4xAktJsNo4sUrqlfwApxYxrQ5hZIOoTO3UD8R3HsV6v2ccythv5YeKYYWaJb9Ju7UJmzjsY4IWtWyqmaVx/Ld3cQNJaBZkm8DjoJK0DROHYXUarmgeE6ZdaPDI/EZE+5XJ6iMuRmDNcip4pxfTqN1CGua6poeSAQS6ehBHG3qqXiqIa7TIJbA8BLml0XMzG3RbmZU6znvq1XisIGp7iRqba0C4uSI/oubiGNawvbqbqJDW8RJmZ4FvPmy72vHxQRk0012MdR07crbY2BC0svbMm8DYnz3/vzW8sSqsZY+B7nRN1IKq/xDQhSp0y4wOVy5LzairvhGtiK8C13Nh2nrHXy5WbKaz+8AbEPcZB33kmdzeRKTKLWEudBcSYZ0gBw1+sEW808Dn+IpuikxlPxOM6BqDdtIeeB5dFu0aeEMTwOsr/aarm+Hx5dj1fs9k1CvSl4brBLXaXAklvJO/nC7lPJ6DQ06Ggt5Mz7xuvDcv7WYilXJY4XcdjpE8kSYkxvyrFl/bTMK9YNYGVNN3CAyADcFwiD6SoPTK90Vj0HM897uo1rXNa1wLWNuXa2+IyOmngqt46vWxstqPYxlMl1SxbpLHEAB2xlt1ixWIq09dWsKbXNDy1pd4iYLQQTsL7gfquI3taKbGUj/MbUIqVXOJJl1yAHbAANHsU5UrxaSBm5V7VNoDu6DTo3l3UuBcPP1VW7VZoazHEnd7T8DZZMU4OJPEyOkT0XKzh38tvm4n4VGm22M4iacIVoQITCITAUJoQgQIQhMAQm0SkgDLhXw8Ha4V2oF5ptqUrOJIIMnWAIb5SqLKuXZmq6rSIDoLCCByehHuukGB38PmQqNFOsXMe5rW6XQXTZupoNuCfZdfCYR1RjgD9WgOO+oU4GoneB06lZKOXCvTb37Guu10Xa9pF7ELr5bgmUaZLbgFxJmYndo6KFVpxsBPB4ckuc7wiwADbNDZsJ32XFzxxju6c6fxeECd7W3i6sGDzOlWaCHN8Uw2wNjcLNiadrbAbWuP67KrjdEigOwDA2GWMlwbJvsNUkzNlxM3omq0t1CG3uPxck/f4Vq7aNFKkX0yGus2DeQd9IVBo1ydd/qN/ZQzdLg7abTvUVVTXf0FSp6WgDhTSCapNtu7PfxiopRXCBYKzzMNMGNx5hZXOgSsFMclSjtuca/wDUsPHnyNUOdpMuh23BkflIO22602YgiRJjpeD6rp16Ra7W14ZsDMwTNuI456LWLnOcdLr32a1rZnaRY7+a3aNRTimeH1NB0Krg+3oabGk7Dz67Lr5DndXC1TUZJc8aX6gbgkE8LDSyio6NMl0kwNQc3TEzbzj1XRqUXU2gVq7HQLU3N72PLeRfobLs2mVjNneZOr4gOxBcKct1Q3SQw3bEEiN7g9eq2MX2bohoqUHOeHGG8gA8Hz/ouBmmJdUJa2r3jGtn6SwbiRBu65G6sHYjFEDSZIdqLSdmlrTq/VvyoyeMb+AcmocObz79JXFzyuS8M4YI+bq516LWgnhskz5C8rz/ABVbW9zjySVm0VfcnLbYxIQE1YICQnFv2/dJAAmkhFwBCAhIDr5Tl9KpRrvq1Qx9NgNNsSaji4AtHSBJ9lySgFJSEC73ZHMBTraXmGvsD0PBXBTa6DIQM9kyfERWGt5c6NAJkDTvMCxK7GY06rRqogObs9mxIMQ9p6j915lknaYaQHWc0yDuJ6r0LJM9FZsiJ5HXzCk0MrXavGvpOpvoAsuS4/leIsWnYGZXLodtcUGuY+oXNdO8am+bSrvnOW9+NVMiYh4IG3mDuFSc2yMMkimQQJhsuY6+7fy/p6KhOMosMe6OHjsfVrPmo4ucfO3sNgs9NmkABY6dK88DbqFlVWcr7HqujabCm60uZceXuNCQWXD0S9wa3clQsbkpKKcnwjVqmTHym0LbzDLjRfBvIkH9futaFNq2xWoyVWKqLuMtBEESOi38swpqDSXBjNUxpO8nSGA7kdVoLqZJiXd41sAtGoyfwnafurOlqYvHxMzrGmzpqquY8+XsQxmN7svYxwIBgwJJJ6nlcKtRvqBO52AHyvSaOT03Mh1NszPlqvJlVDN6FNlYWEF0OY0mB4tzNyAJ6LVjI8qzjZa173u7tszSqNdI3ad/faF3exmFsQ4EFpLgZ9JEdDAUcpZoNUsEzpFt/wCsbLbzDEnCU3udZzg1jRxoAnfqT+iVR7NIEavbTM2sptpM+p13nymYVJWXE4g1HFztyViVeMcVYJO7uCaEkyJ18NllN2DqVTVAqMexraUGXNcDLgfKPuuSnqUUANCUoQMScJJpIGMIQgpiEgoRCQydGqWmQvQuymf0nBrXANdsDsL8eS86WSjXLDIUrge8NP4re2/ytHMA1rTUvAlx/Ltc22VL7O9sqgOl38xkAaTZ4joeVs55jLaab3aX+IsMjSJs0jrP6KFVpQbZb0lF160YLv6dzj4mrreXREmQOg4CxJpLIPexiopJcIFs5dndPDVJqNc6bEt/CDuY54WCmyTC5+KwdR7yWNJt9IE+Eb2BJKu6Sjm8nwjC6zqsIKjHmXPl7l4x9NmLwpq0QTo8YPkPqBHFr+yqih2bzLuqo1SATDm6i1hG3isY+FtYukGvIb9MnTcGW8GRYp6uli8kc+i6jKLovtuvr/v5mBTpVS0y0wRsVGEKknZ3RvyipJxfDLt2bq1nsaXEPaYBI0+F2+ktHqFXO09VtLFOEgHSQebuBjzG8qeS5hWZ4KGlty5zjc3AEgcla+YZRTpE1MS8m8w4y9/PGy26U1KObPA6qi6FV0329OxtYPMX4bDF1bT9QDDH1CJ1D7KnZpmr8Q/U82H0jgBZM7zt2JdtpY2zWjgLnSouVyuNJCB1CTAEBCEIBlEIhCBCQmhIZFSAsoJhAyaRCAUBMiSqNEnSSRNiRBI4JEmPlQUkFAyKRTSKGCJ0J1DTYzaFZi4mNRLjAEnmBCr2DrCmdRudgP3NlOtmj3cwPK333VWrCU3ZcG10/U0NLFzlvJ9l2XuWCjSL3BrfqOwkD9V08X2YrU6Ze4AwJLWkEx+/sqI2oQZkz1XXwfazEUhAeXN6OunHTRXO46/Wq09qaxXzf8fsZKWL1Pa1wABInj58lcz2da1jKmHcQS3XIdYHnT4ePVVE9padQg1qDXEcgwpt7RNYZovq0h+UGW/CvpxSSjsYs5zm8pu7LTmeQjGU2u0tNceF7mObNSNi6LB0crr4bsZR7hgramuawA+LYg3jjr8qtZZ/EZtFsOBcTuWtDZ8yseN/iXq+mkfcrnN5LF8Eqc5U3lF2f5HSxvYuJNGoCPyvGk/Isfsq7isI6k7S8QfUfZa+M7dYh4hpDB/t/quBXxT6hl7i4+ZVWWmg+NjWo9Zrw2naS+T/AG/gsjKjm3YYMEA+qrmNxT6jiahJdtfjyUqOOe3Z1uhuPuseJra3aoAJ3jr1RSpyp7Pgjr9XR1SjOKaktv08/wAvqYkJhu9wLed/IRykF3MkaEJhMQQpPaAfCZFrxHAm3rI9kkFAAlCJSKABCimkMSYSTQA0wkhNCJSkUShAgSKkQIBm95EbRtfmb/CigYkJwkkMzMY3Q4lxDgW6WxYgzqJPEQPWfJQCKVMuIDQSSQABckmwAHVCZEaSaSBilNEICAGEoTSSAmxjSxxLocNOlsTqk+KTxAv5rCVkqUyIkESJEiJB2I6iygU2AkwlCaQDQE2NBNzFjeCbgEgW6m3ukmA0iiUIEJJNIpDQIQhAwhCnUpFri11iCQR0IsQoFADCZKQQmIEIQgBkRukhCABCEIAYUgohSQwBEJoSGRTSlSQJCQU0kDIkpJlJMQIQhAgTIjdJCBgmEkIACkmUkgQITQgYNQUIR2EAQU0JgJNCEgEmhCYhIKaEDNjHf5r/AFKwhCEmBILdof6Wt/1MP+ldCEDOeV0cH/p6/rQ/83IQkCNFRQhMBFZMV9bvVCExGEoQhAAUJoSYhFCEJjBIJoSYAhCExH//2Q=="/>
          <p:cNvSpPr>
            <a:spLocks noChangeAspect="1" noChangeArrowheads="1"/>
          </p:cNvSpPr>
          <p:nvPr/>
        </p:nvSpPr>
        <p:spPr bwMode="auto">
          <a:xfrm>
            <a:off x="357188" y="-735013"/>
            <a:ext cx="2143125" cy="2143126"/>
          </a:xfrm>
          <a:prstGeom prst="rect">
            <a:avLst/>
          </a:prstGeom>
          <a:noFill/>
          <a:ln w="9525">
            <a:noFill/>
            <a:miter lim="800000"/>
            <a:headEnd/>
            <a:tailEnd/>
          </a:ln>
        </p:spPr>
        <p:txBody>
          <a:bodyPr/>
          <a:lstStyle/>
          <a:p>
            <a:pPr fontAlgn="base">
              <a:spcBef>
                <a:spcPct val="0"/>
              </a:spcBef>
              <a:spcAft>
                <a:spcPct val="0"/>
              </a:spcAft>
            </a:pPr>
            <a:endParaRPr kumimoji="0" lang="ja-JP" altLang="ja-JP">
              <a:solidFill>
                <a:prstClr val="black"/>
              </a:solidFill>
              <a:cs typeface="Arial" pitchFamily="34" charset="0"/>
            </a:endParaRPr>
          </a:p>
        </p:txBody>
      </p:sp>
      <p:pic>
        <p:nvPicPr>
          <p:cNvPr id="106501" name="Picture 4"/>
          <p:cNvPicPr>
            <a:picLocks noChangeAspect="1"/>
          </p:cNvPicPr>
          <p:nvPr/>
        </p:nvPicPr>
        <p:blipFill>
          <a:blip r:embed="rId2" cstate="print"/>
          <a:srcRect/>
          <a:stretch>
            <a:fillRect/>
          </a:stretch>
        </p:blipFill>
        <p:spPr bwMode="auto">
          <a:xfrm>
            <a:off x="1143000" y="19050"/>
            <a:ext cx="6858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Box 12"/>
          <p:cNvSpPr txBox="1">
            <a:spLocks noChangeArrowheads="1"/>
          </p:cNvSpPr>
          <p:nvPr/>
        </p:nvSpPr>
        <p:spPr bwMode="auto">
          <a:xfrm>
            <a:off x="838200" y="206375"/>
            <a:ext cx="7467600" cy="70802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kumimoji="0" lang="en-US" altLang="ja-JP" sz="4000" b="1">
                <a:solidFill>
                  <a:srgbClr val="333399"/>
                </a:solidFill>
                <a:latin typeface="Arial" pitchFamily="34" charset="0"/>
                <a:cs typeface="Arial" pitchFamily="34" charset="0"/>
              </a:rPr>
              <a:t>The Eras of the HIV Epidemic</a:t>
            </a:r>
          </a:p>
        </p:txBody>
      </p:sp>
      <p:cxnSp>
        <p:nvCxnSpPr>
          <p:cNvPr id="53" name="Straight Connector 52"/>
          <p:cNvCxnSpPr/>
          <p:nvPr/>
        </p:nvCxnSpPr>
        <p:spPr>
          <a:xfrm>
            <a:off x="-457200" y="1447800"/>
            <a:ext cx="10439400"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38"/>
          <p:cNvGrpSpPr>
            <a:grpSpLocks/>
          </p:cNvGrpSpPr>
          <p:nvPr/>
        </p:nvGrpSpPr>
        <p:grpSpPr bwMode="auto">
          <a:xfrm>
            <a:off x="152400" y="762000"/>
            <a:ext cx="8839200" cy="457200"/>
            <a:chOff x="152400" y="3276600"/>
            <a:chExt cx="8839200" cy="457200"/>
          </a:xfrm>
        </p:grpSpPr>
        <p:sp>
          <p:nvSpPr>
            <p:cNvPr id="107692" name="AutoShape 29"/>
            <p:cNvSpPr>
              <a:spLocks noChangeArrowheads="1"/>
            </p:cNvSpPr>
            <p:nvPr/>
          </p:nvSpPr>
          <p:spPr bwMode="auto">
            <a:xfrm>
              <a:off x="152400" y="3276600"/>
              <a:ext cx="13716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7693" name="AutoShape 37"/>
            <p:cNvSpPr>
              <a:spLocks noChangeArrowheads="1"/>
            </p:cNvSpPr>
            <p:nvPr/>
          </p:nvSpPr>
          <p:spPr bwMode="auto">
            <a:xfrm>
              <a:off x="7467600" y="3276600"/>
              <a:ext cx="1524000" cy="457200"/>
            </a:xfrm>
            <a:prstGeom prst="rightArrow">
              <a:avLst>
                <a:gd name="adj1" fmla="val 37981"/>
                <a:gd name="adj2" fmla="val 47469"/>
              </a:avLst>
            </a:prstGeom>
            <a:gradFill rotWithShape="0">
              <a:gsLst>
                <a:gs pos="0">
                  <a:srgbClr val="FF66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7694" name="AutoShape 29"/>
            <p:cNvSpPr>
              <a:spLocks noChangeArrowheads="1"/>
            </p:cNvSpPr>
            <p:nvPr/>
          </p:nvSpPr>
          <p:spPr bwMode="auto">
            <a:xfrm>
              <a:off x="1447800" y="3276600"/>
              <a:ext cx="1447800"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7695" name="AutoShape 29"/>
            <p:cNvSpPr>
              <a:spLocks noChangeArrowheads="1"/>
            </p:cNvSpPr>
            <p:nvPr/>
          </p:nvSpPr>
          <p:spPr bwMode="auto">
            <a:xfrm>
              <a:off x="2895600" y="3276600"/>
              <a:ext cx="1676400"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7696" name="AutoShape 29"/>
            <p:cNvSpPr>
              <a:spLocks noChangeArrowheads="1"/>
            </p:cNvSpPr>
            <p:nvPr/>
          </p:nvSpPr>
          <p:spPr bwMode="auto">
            <a:xfrm>
              <a:off x="4572000" y="3276600"/>
              <a:ext cx="1524000"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7697" name="AutoShape 29"/>
            <p:cNvSpPr>
              <a:spLocks noChangeArrowheads="1"/>
            </p:cNvSpPr>
            <p:nvPr/>
          </p:nvSpPr>
          <p:spPr bwMode="auto">
            <a:xfrm>
              <a:off x="6096000" y="3276600"/>
              <a:ext cx="1371600" cy="457200"/>
            </a:xfrm>
            <a:prstGeom prst="rightArrow">
              <a:avLst>
                <a:gd name="adj1" fmla="val 39046"/>
                <a:gd name="adj2" fmla="val 0"/>
              </a:avLst>
            </a:prstGeom>
            <a:gradFill rotWithShape="0">
              <a:gsLst>
                <a:gs pos="0">
                  <a:srgbClr val="FFFF00"/>
                </a:gs>
                <a:gs pos="100000">
                  <a:srgbClr val="FF66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grpSp>
        <p:nvGrpSpPr>
          <p:cNvPr id="3" name="Group 3"/>
          <p:cNvGrpSpPr>
            <a:grpSpLocks/>
          </p:cNvGrpSpPr>
          <p:nvPr/>
        </p:nvGrpSpPr>
        <p:grpSpPr bwMode="auto">
          <a:xfrm>
            <a:off x="1676400" y="1143000"/>
            <a:ext cx="1444625" cy="5562600"/>
            <a:chOff x="1828800" y="1142226"/>
            <a:chExt cx="1323976" cy="5506284"/>
          </a:xfrm>
        </p:grpSpPr>
        <p:grpSp>
          <p:nvGrpSpPr>
            <p:cNvPr id="4" name="Group 91"/>
            <p:cNvGrpSpPr>
              <a:grpSpLocks/>
            </p:cNvGrpSpPr>
            <p:nvPr/>
          </p:nvGrpSpPr>
          <p:grpSpPr bwMode="auto">
            <a:xfrm>
              <a:off x="1828800" y="1142226"/>
              <a:ext cx="1323976" cy="5506284"/>
              <a:chOff x="217502" y="1275516"/>
              <a:chExt cx="1324779" cy="5506285"/>
            </a:xfrm>
          </p:grpSpPr>
          <p:pic>
            <p:nvPicPr>
              <p:cNvPr id="107670" name="Picture 36" descr="http://img.webmd.com/dtmcms/live/webmd/consumer_assets/site_images/articles/health_tools/AIDS_retrospective_slideshow/corbis_rm_photo_of_man_with_aids_ks.jpg">
                <a:hlinkClick r:id=""/>
              </p:cNvPr>
              <p:cNvPicPr>
                <a:picLocks noChangeAspect="1" noChangeArrowheads="1"/>
              </p:cNvPicPr>
              <p:nvPr/>
            </p:nvPicPr>
            <p:blipFill>
              <a:blip r:embed="rId3" cstate="print"/>
              <a:srcRect l="14604" r="9128"/>
              <a:stretch>
                <a:fillRect/>
              </a:stretch>
            </p:blipFill>
            <p:spPr bwMode="auto">
              <a:xfrm>
                <a:off x="903319" y="4880596"/>
                <a:ext cx="638961" cy="609600"/>
              </a:xfrm>
              <a:prstGeom prst="rect">
                <a:avLst/>
              </a:prstGeom>
              <a:noFill/>
              <a:ln w="9525">
                <a:noFill/>
                <a:miter lim="800000"/>
                <a:headEnd/>
                <a:tailEnd/>
              </a:ln>
            </p:spPr>
          </p:pic>
          <p:grpSp>
            <p:nvGrpSpPr>
              <p:cNvPr id="5" name="Group 42"/>
              <p:cNvGrpSpPr>
                <a:grpSpLocks/>
              </p:cNvGrpSpPr>
              <p:nvPr/>
            </p:nvGrpSpPr>
            <p:grpSpPr bwMode="auto">
              <a:xfrm>
                <a:off x="217502" y="1275516"/>
                <a:ext cx="1324779" cy="5506285"/>
                <a:chOff x="217502" y="1275516"/>
                <a:chExt cx="1324779" cy="5506285"/>
              </a:xfrm>
            </p:grpSpPr>
            <p:grpSp>
              <p:nvGrpSpPr>
                <p:cNvPr id="6" name="Group 84"/>
                <p:cNvGrpSpPr>
                  <a:grpSpLocks/>
                </p:cNvGrpSpPr>
                <p:nvPr/>
              </p:nvGrpSpPr>
              <p:grpSpPr bwMode="auto">
                <a:xfrm>
                  <a:off x="217502" y="1275516"/>
                  <a:ext cx="1324779" cy="5506285"/>
                  <a:chOff x="217502" y="1275516"/>
                  <a:chExt cx="1324779" cy="5506285"/>
                </a:xfrm>
              </p:grpSpPr>
              <p:pic>
                <p:nvPicPr>
                  <p:cNvPr id="107675" name="Picture 62" descr="http://visitbulgaria.info/files/who2_0.JPG"/>
                  <p:cNvPicPr>
                    <a:picLocks noChangeAspect="1" noChangeArrowheads="1"/>
                  </p:cNvPicPr>
                  <p:nvPr/>
                </p:nvPicPr>
                <p:blipFill>
                  <a:blip r:embed="rId4" cstate="print"/>
                  <a:srcRect/>
                  <a:stretch>
                    <a:fillRect/>
                  </a:stretch>
                </p:blipFill>
                <p:spPr bwMode="auto">
                  <a:xfrm>
                    <a:off x="904689" y="4194796"/>
                    <a:ext cx="629068" cy="613395"/>
                  </a:xfrm>
                  <a:prstGeom prst="rect">
                    <a:avLst/>
                  </a:prstGeom>
                  <a:noFill/>
                  <a:ln w="9525">
                    <a:noFill/>
                    <a:miter lim="800000"/>
                    <a:headEnd/>
                    <a:tailEnd/>
                  </a:ln>
                </p:spPr>
              </p:pic>
              <p:grpSp>
                <p:nvGrpSpPr>
                  <p:cNvPr id="7" name="Group 53"/>
                  <p:cNvGrpSpPr>
                    <a:grpSpLocks/>
                  </p:cNvGrpSpPr>
                  <p:nvPr/>
                </p:nvGrpSpPr>
                <p:grpSpPr bwMode="auto">
                  <a:xfrm>
                    <a:off x="217502" y="1275516"/>
                    <a:ext cx="1280994" cy="3680660"/>
                    <a:chOff x="217502" y="1332606"/>
                    <a:chExt cx="1280994" cy="3680660"/>
                  </a:xfrm>
                </p:grpSpPr>
                <p:grpSp>
                  <p:nvGrpSpPr>
                    <p:cNvPr id="8" name="Group 52"/>
                    <p:cNvGrpSpPr>
                      <a:grpSpLocks/>
                    </p:cNvGrpSpPr>
                    <p:nvPr/>
                  </p:nvGrpSpPr>
                  <p:grpSpPr bwMode="auto">
                    <a:xfrm>
                      <a:off x="217502" y="1332606"/>
                      <a:ext cx="1280994" cy="2993856"/>
                      <a:chOff x="217502" y="1332606"/>
                      <a:chExt cx="1280994" cy="2993856"/>
                    </a:xfrm>
                  </p:grpSpPr>
                  <p:grpSp>
                    <p:nvGrpSpPr>
                      <p:cNvPr id="9" name="Group 28"/>
                      <p:cNvGrpSpPr>
                        <a:grpSpLocks/>
                      </p:cNvGrpSpPr>
                      <p:nvPr/>
                    </p:nvGrpSpPr>
                    <p:grpSpPr bwMode="auto">
                      <a:xfrm>
                        <a:off x="217502" y="1332606"/>
                        <a:ext cx="1280994" cy="2537660"/>
                        <a:chOff x="217502" y="1332606"/>
                        <a:chExt cx="1280994" cy="2537660"/>
                      </a:xfrm>
                    </p:grpSpPr>
                    <p:grpSp>
                      <p:nvGrpSpPr>
                        <p:cNvPr id="10" name="Group 66"/>
                        <p:cNvGrpSpPr>
                          <a:grpSpLocks/>
                        </p:cNvGrpSpPr>
                        <p:nvPr/>
                      </p:nvGrpSpPr>
                      <p:grpSpPr bwMode="auto">
                        <a:xfrm>
                          <a:off x="226661" y="2854733"/>
                          <a:ext cx="694242" cy="1015533"/>
                          <a:chOff x="226661" y="2854733"/>
                          <a:chExt cx="694242" cy="1015533"/>
                        </a:xfrm>
                      </p:grpSpPr>
                      <p:pic>
                        <p:nvPicPr>
                          <p:cNvPr id="107690" name="Picture 30" descr="http://medicalpicturesinfo.com/wp-content/uploads/2011/08/Blood-Transfusion-2.jpg"/>
                          <p:cNvPicPr>
                            <a:picLocks noChangeAspect="1" noChangeArrowheads="1"/>
                          </p:cNvPicPr>
                          <p:nvPr/>
                        </p:nvPicPr>
                        <p:blipFill>
                          <a:blip r:embed="rId5" cstate="print"/>
                          <a:srcRect/>
                          <a:stretch>
                            <a:fillRect/>
                          </a:stretch>
                        </p:blipFill>
                        <p:spPr bwMode="auto">
                          <a:xfrm>
                            <a:off x="228600" y="2854733"/>
                            <a:ext cx="692303" cy="555157"/>
                          </a:xfrm>
                          <a:prstGeom prst="rect">
                            <a:avLst/>
                          </a:prstGeom>
                          <a:noFill/>
                          <a:ln w="9525">
                            <a:noFill/>
                            <a:miter lim="800000"/>
                            <a:headEnd/>
                            <a:tailEnd/>
                          </a:ln>
                        </p:spPr>
                      </p:pic>
                      <p:pic>
                        <p:nvPicPr>
                          <p:cNvPr id="107691" name="Picture 2" descr="http://scrapetv.com/News/News%20Pages/Health/Images/african-aids-patient.jpg"/>
                          <p:cNvPicPr>
                            <a:picLocks noChangeAspect="1" noChangeArrowheads="1"/>
                          </p:cNvPicPr>
                          <p:nvPr/>
                        </p:nvPicPr>
                        <p:blipFill>
                          <a:blip r:embed="rId6" cstate="print"/>
                          <a:srcRect t="27614"/>
                          <a:stretch>
                            <a:fillRect/>
                          </a:stretch>
                        </p:blipFill>
                        <p:spPr bwMode="auto">
                          <a:xfrm>
                            <a:off x="226661" y="3325024"/>
                            <a:ext cx="685816" cy="545242"/>
                          </a:xfrm>
                          <a:prstGeom prst="rect">
                            <a:avLst/>
                          </a:prstGeom>
                          <a:noFill/>
                          <a:ln w="9525">
                            <a:noFill/>
                            <a:miter lim="800000"/>
                            <a:headEnd/>
                            <a:tailEnd/>
                          </a:ln>
                        </p:spPr>
                      </p:pic>
                    </p:grpSp>
                    <p:grpSp>
                      <p:nvGrpSpPr>
                        <p:cNvPr id="11" name="Group 37"/>
                        <p:cNvGrpSpPr>
                          <a:grpSpLocks/>
                        </p:cNvGrpSpPr>
                        <p:nvPr/>
                      </p:nvGrpSpPr>
                      <p:grpSpPr bwMode="auto">
                        <a:xfrm>
                          <a:off x="217502" y="1332606"/>
                          <a:ext cx="1280994" cy="934282"/>
                          <a:chOff x="-2500373" y="3245767"/>
                          <a:chExt cx="7153718" cy="5104677"/>
                        </a:xfrm>
                      </p:grpSpPr>
                      <p:sp>
                        <p:nvSpPr>
                          <p:cNvPr id="107688" name="TextBox 20"/>
                          <p:cNvSpPr txBox="1">
                            <a:spLocks noChangeArrowheads="1"/>
                          </p:cNvSpPr>
                          <p:nvPr/>
                        </p:nvSpPr>
                        <p:spPr bwMode="auto">
                          <a:xfrm>
                            <a:off x="-2500373" y="3245767"/>
                            <a:ext cx="7153718" cy="2297131"/>
                          </a:xfrm>
                          <a:prstGeom prst="rect">
                            <a:avLst/>
                          </a:prstGeom>
                          <a:noFill/>
                          <a:ln w="9525">
                            <a:noFill/>
                            <a:miter lim="800000"/>
                            <a:headEnd/>
                            <a:tailEnd/>
                          </a:ln>
                        </p:spPr>
                        <p:txBody>
                          <a:bodyPr wrap="none">
                            <a:spAutoFit/>
                          </a:bodyPr>
                          <a:lstStyle/>
                          <a:p>
                            <a:pPr fontAlgn="base">
                              <a:lnSpc>
                                <a:spcPct val="90000"/>
                              </a:lnSpc>
                              <a:spcBef>
                                <a:spcPct val="0"/>
                              </a:spcBef>
                              <a:spcAft>
                                <a:spcPct val="0"/>
                              </a:spcAft>
                            </a:pPr>
                            <a:r>
                              <a:rPr kumimoji="0" lang="en-US" altLang="ja-JP" sz="2400" b="1">
                                <a:solidFill>
                                  <a:srgbClr val="0000CC"/>
                                </a:solidFill>
                                <a:latin typeface="Arial Narrow" pitchFamily="34" charset="0"/>
                                <a:cs typeface="Arial" pitchFamily="34" charset="0"/>
                              </a:rPr>
                              <a:t>1981-1986</a:t>
                            </a:r>
                          </a:p>
                        </p:txBody>
                      </p:sp>
                      <p:pic>
                        <p:nvPicPr>
                          <p:cNvPr id="107689" name="Picture 16" descr="http://www.cdc.gov/nchhstp/newsroom/images/1981-AIDS-MMWR.jpg"/>
                          <p:cNvPicPr>
                            <a:picLocks noChangeAspect="1" noChangeArrowheads="1"/>
                          </p:cNvPicPr>
                          <p:nvPr/>
                        </p:nvPicPr>
                        <p:blipFill>
                          <a:blip r:embed="rId7" cstate="print"/>
                          <a:srcRect/>
                          <a:stretch>
                            <a:fillRect/>
                          </a:stretch>
                        </p:blipFill>
                        <p:spPr bwMode="auto">
                          <a:xfrm>
                            <a:off x="-2438398" y="5436084"/>
                            <a:ext cx="3829947" cy="2914360"/>
                          </a:xfrm>
                          <a:prstGeom prst="rect">
                            <a:avLst/>
                          </a:prstGeom>
                          <a:noFill/>
                          <a:ln w="9525">
                            <a:noFill/>
                            <a:miter lim="800000"/>
                            <a:headEnd/>
                            <a:tailEnd/>
                          </a:ln>
                        </p:spPr>
                      </p:pic>
                    </p:grpSp>
                  </p:grpSp>
                  <p:pic>
                    <p:nvPicPr>
                      <p:cNvPr id="107685" name="Picture 2" descr="http://www.borderstan.com/wp-content/uploads/2010/12/Vigil-550x392.jpg"/>
                      <p:cNvPicPr>
                        <a:picLocks noChangeAspect="1" noChangeArrowheads="1"/>
                      </p:cNvPicPr>
                      <p:nvPr/>
                    </p:nvPicPr>
                    <p:blipFill>
                      <a:blip r:embed="rId8" cstate="print"/>
                      <a:srcRect/>
                      <a:stretch>
                        <a:fillRect/>
                      </a:stretch>
                    </p:blipFill>
                    <p:spPr bwMode="auto">
                      <a:xfrm>
                        <a:off x="228600" y="3794066"/>
                        <a:ext cx="676089" cy="532396"/>
                      </a:xfrm>
                      <a:prstGeom prst="rect">
                        <a:avLst/>
                      </a:prstGeom>
                      <a:noFill/>
                      <a:ln w="9525">
                        <a:noFill/>
                        <a:miter lim="800000"/>
                        <a:headEnd/>
                        <a:tailEnd/>
                      </a:ln>
                    </p:spPr>
                  </p:pic>
                </p:grpSp>
                <p:pic>
                  <p:nvPicPr>
                    <p:cNvPr id="107683" name="Picture 18" descr="http://ts3.mm.bing.net/images/thumbnail.aspx?q=1177314603446&amp;id=2e09ab8b6077248768d162f6d2cfa3a2&amp;url=http%3a%2f%2fimages.lightstalkers.org%2fimages%2f830805%2f015_The__Kiss_large.JPG"/>
                    <p:cNvPicPr>
                      <a:picLocks noChangeAspect="1" noChangeArrowheads="1"/>
                    </p:cNvPicPr>
                    <p:nvPr/>
                  </p:nvPicPr>
                  <p:blipFill>
                    <a:blip r:embed="rId9" cstate="print"/>
                    <a:srcRect/>
                    <a:stretch>
                      <a:fillRect/>
                    </a:stretch>
                  </p:blipFill>
                  <p:spPr bwMode="auto">
                    <a:xfrm>
                      <a:off x="228602" y="4326462"/>
                      <a:ext cx="674717" cy="686804"/>
                    </a:xfrm>
                    <a:prstGeom prst="rect">
                      <a:avLst/>
                    </a:prstGeom>
                    <a:noFill/>
                    <a:ln w="9525">
                      <a:noFill/>
                      <a:miter lim="800000"/>
                      <a:headEnd/>
                      <a:tailEnd/>
                    </a:ln>
                  </p:spPr>
                </p:pic>
              </p:grpSp>
              <p:pic>
                <p:nvPicPr>
                  <p:cNvPr id="107677" name="Picture 64" descr="http://elev8.com/files/2011/04/cdc_logo.jpg"/>
                  <p:cNvPicPr>
                    <a:picLocks noChangeAspect="1" noChangeArrowheads="1"/>
                  </p:cNvPicPr>
                  <p:nvPr/>
                </p:nvPicPr>
                <p:blipFill>
                  <a:blip r:embed="rId10" cstate="print"/>
                  <a:srcRect/>
                  <a:stretch>
                    <a:fillRect/>
                  </a:stretch>
                </p:blipFill>
                <p:spPr bwMode="auto">
                  <a:xfrm>
                    <a:off x="919293" y="3567004"/>
                    <a:ext cx="614463" cy="627792"/>
                  </a:xfrm>
                  <a:prstGeom prst="rect">
                    <a:avLst/>
                  </a:prstGeom>
                  <a:noFill/>
                  <a:ln w="9525">
                    <a:noFill/>
                    <a:miter lim="800000"/>
                    <a:headEnd/>
                    <a:tailEnd/>
                  </a:ln>
                </p:spPr>
              </p:pic>
              <p:pic>
                <p:nvPicPr>
                  <p:cNvPr id="107678" name="Picture 6" descr="http://blu.stb.s-msn.com/i/41/148FD4E0905DFDF61B1520A9E04A2.jpg"/>
                  <p:cNvPicPr>
                    <a:picLocks noChangeAspect="1" noChangeArrowheads="1"/>
                  </p:cNvPicPr>
                  <p:nvPr/>
                </p:nvPicPr>
                <p:blipFill>
                  <a:blip r:embed="rId11" cstate="print"/>
                  <a:srcRect/>
                  <a:stretch>
                    <a:fillRect/>
                  </a:stretch>
                </p:blipFill>
                <p:spPr bwMode="auto">
                  <a:xfrm>
                    <a:off x="914416" y="1676401"/>
                    <a:ext cx="609615" cy="609854"/>
                  </a:xfrm>
                  <a:prstGeom prst="rect">
                    <a:avLst/>
                  </a:prstGeom>
                  <a:noFill/>
                  <a:ln w="9525">
                    <a:noFill/>
                    <a:miter lim="800000"/>
                    <a:headEnd/>
                    <a:tailEnd/>
                  </a:ln>
                </p:spPr>
              </p:pic>
              <p:pic>
                <p:nvPicPr>
                  <p:cNvPr id="107679" name="Picture 42" descr="http://img.webmd.com/dtmcms/live/webmd/consumer_assets/site_images/articles/health_tools/AIDS_retrospective_slideshow/ap_rm_photo_of_burk_family_1985.jpg">
                    <a:hlinkClick r:id=""/>
                  </p:cNvPr>
                  <p:cNvPicPr>
                    <a:picLocks noChangeAspect="1" noChangeArrowheads="1"/>
                  </p:cNvPicPr>
                  <p:nvPr/>
                </p:nvPicPr>
                <p:blipFill>
                  <a:blip r:embed="rId12" cstate="print"/>
                  <a:srcRect l="24442" r="25253"/>
                  <a:stretch>
                    <a:fillRect/>
                  </a:stretch>
                </p:blipFill>
                <p:spPr bwMode="auto">
                  <a:xfrm>
                    <a:off x="904689" y="2263940"/>
                    <a:ext cx="637592" cy="863435"/>
                  </a:xfrm>
                  <a:prstGeom prst="rect">
                    <a:avLst/>
                  </a:prstGeom>
                  <a:noFill/>
                  <a:ln w="9525">
                    <a:noFill/>
                    <a:miter lim="800000"/>
                    <a:headEnd/>
                    <a:tailEnd/>
                  </a:ln>
                </p:spPr>
              </p:pic>
              <p:pic>
                <p:nvPicPr>
                  <p:cNvPr id="107680" name="Picture 32" descr="http://www.freemilitaryphotos.com/files/342364%20(Large).jpg"/>
                  <p:cNvPicPr>
                    <a:picLocks noChangeAspect="1" noChangeArrowheads="1"/>
                  </p:cNvPicPr>
                  <p:nvPr/>
                </p:nvPicPr>
                <p:blipFill>
                  <a:blip r:embed="rId13" cstate="print"/>
                  <a:srcRect/>
                  <a:stretch>
                    <a:fillRect/>
                  </a:stretch>
                </p:blipFill>
                <p:spPr bwMode="auto">
                  <a:xfrm>
                    <a:off x="903319" y="3051175"/>
                    <a:ext cx="625591" cy="515828"/>
                  </a:xfrm>
                  <a:prstGeom prst="rect">
                    <a:avLst/>
                  </a:prstGeom>
                  <a:solidFill>
                    <a:schemeClr val="bg1"/>
                  </a:solidFill>
                  <a:ln w="9525">
                    <a:noFill/>
                    <a:miter lim="800000"/>
                    <a:headEnd/>
                    <a:tailEnd/>
                  </a:ln>
                </p:spPr>
              </p:pic>
              <p:pic>
                <p:nvPicPr>
                  <p:cNvPr id="107681" name="Picture 8" descr="http://ak.imgfarm.com/images/fwp/myfuncards/Everyday/lg/AIDSmap.jpg"/>
                  <p:cNvPicPr>
                    <a:picLocks noChangeAspect="1" noChangeArrowheads="1"/>
                  </p:cNvPicPr>
                  <p:nvPr/>
                </p:nvPicPr>
                <p:blipFill>
                  <a:blip r:embed="rId14" cstate="print"/>
                  <a:srcRect b="28416"/>
                  <a:stretch>
                    <a:fillRect/>
                  </a:stretch>
                </p:blipFill>
                <p:spPr bwMode="auto">
                  <a:xfrm>
                    <a:off x="217502" y="6107391"/>
                    <a:ext cx="1295431" cy="674410"/>
                  </a:xfrm>
                  <a:prstGeom prst="rect">
                    <a:avLst/>
                  </a:prstGeom>
                  <a:noFill/>
                  <a:ln w="9525">
                    <a:noFill/>
                    <a:miter lim="800000"/>
                    <a:headEnd/>
                    <a:tailEnd/>
                  </a:ln>
                </p:spPr>
              </p:pic>
            </p:grpSp>
            <p:pic>
              <p:nvPicPr>
                <p:cNvPr id="107674" name="Picture 2" descr="http://www.revolutionp.com/wp-content/uploads/2010/10/aids-cbc.jpg"/>
                <p:cNvPicPr>
                  <a:picLocks noChangeAspect="1" noChangeArrowheads="1"/>
                </p:cNvPicPr>
                <p:nvPr/>
              </p:nvPicPr>
              <p:blipFill>
                <a:blip r:embed="rId15" cstate="print"/>
                <a:srcRect l="39680"/>
                <a:stretch>
                  <a:fillRect/>
                </a:stretch>
              </p:blipFill>
              <p:spPr bwMode="auto">
                <a:xfrm>
                  <a:off x="228601" y="2209800"/>
                  <a:ext cx="685815" cy="587842"/>
                </a:xfrm>
                <a:prstGeom prst="rect">
                  <a:avLst/>
                </a:prstGeom>
                <a:noFill/>
                <a:ln w="9525">
                  <a:noFill/>
                  <a:miter lim="800000"/>
                  <a:headEnd/>
                  <a:tailEnd/>
                </a:ln>
              </p:spPr>
            </p:pic>
          </p:grpSp>
          <p:pic>
            <p:nvPicPr>
              <p:cNvPr id="107672" name="Picture 34" descr="http://img.webmd.com/dtmcms/live/webmd/consumer_assets/site_images/articles/health_tools/AIDS_retrospective_slideshow/corbis_rm_photo_of_AIDS_quilt_on_mall.jpg">
                <a:hlinkClick r:id=""/>
              </p:cNvPr>
              <p:cNvPicPr>
                <a:picLocks noChangeAspect="1" noChangeArrowheads="1"/>
              </p:cNvPicPr>
              <p:nvPr/>
            </p:nvPicPr>
            <p:blipFill>
              <a:blip r:embed="rId16" cstate="print"/>
              <a:srcRect/>
              <a:stretch>
                <a:fillRect/>
              </a:stretch>
            </p:blipFill>
            <p:spPr bwMode="auto">
              <a:xfrm>
                <a:off x="840671" y="5467290"/>
                <a:ext cx="701609" cy="701789"/>
              </a:xfrm>
              <a:prstGeom prst="rect">
                <a:avLst/>
              </a:prstGeom>
              <a:noFill/>
              <a:ln w="9525">
                <a:noFill/>
                <a:miter lim="800000"/>
                <a:headEnd/>
                <a:tailEnd/>
              </a:ln>
            </p:spPr>
          </p:pic>
        </p:grpSp>
        <p:pic>
          <p:nvPicPr>
            <p:cNvPr id="107669" name="Picture 13" descr="http://pittmensstudy.files.wordpress.com/2010/04/macs_logo.jpg?w=121&amp;h=150"/>
            <p:cNvPicPr>
              <a:picLocks noChangeAspect="1" noChangeArrowheads="1"/>
            </p:cNvPicPr>
            <p:nvPr/>
          </p:nvPicPr>
          <p:blipFill>
            <a:blip r:embed="rId17" cstate="print"/>
            <a:srcRect/>
            <a:stretch>
              <a:fillRect/>
            </a:stretch>
          </p:blipFill>
          <p:spPr bwMode="auto">
            <a:xfrm>
              <a:off x="1853232" y="4788971"/>
              <a:ext cx="661367" cy="675318"/>
            </a:xfrm>
            <a:prstGeom prst="rect">
              <a:avLst/>
            </a:prstGeom>
            <a:noFill/>
            <a:ln w="9525">
              <a:noFill/>
              <a:miter lim="800000"/>
              <a:headEnd/>
              <a:tailEnd/>
            </a:ln>
          </p:spPr>
        </p:pic>
      </p:grpSp>
      <p:grpSp>
        <p:nvGrpSpPr>
          <p:cNvPr id="12" name="Group 2"/>
          <p:cNvGrpSpPr>
            <a:grpSpLocks/>
          </p:cNvGrpSpPr>
          <p:nvPr/>
        </p:nvGrpSpPr>
        <p:grpSpPr bwMode="auto">
          <a:xfrm>
            <a:off x="2987675" y="990600"/>
            <a:ext cx="1593850" cy="5605463"/>
            <a:chOff x="3336116" y="990607"/>
            <a:chExt cx="1397303" cy="5604934"/>
          </a:xfrm>
        </p:grpSpPr>
        <p:grpSp>
          <p:nvGrpSpPr>
            <p:cNvPr id="13" name="Group 1"/>
            <p:cNvGrpSpPr>
              <a:grpSpLocks/>
            </p:cNvGrpSpPr>
            <p:nvPr/>
          </p:nvGrpSpPr>
          <p:grpSpPr bwMode="auto">
            <a:xfrm>
              <a:off x="3336116" y="990607"/>
              <a:ext cx="1397303" cy="5604934"/>
              <a:chOff x="3173625" y="1143007"/>
              <a:chExt cx="1397303" cy="5604934"/>
            </a:xfrm>
          </p:grpSpPr>
          <p:grpSp>
            <p:nvGrpSpPr>
              <p:cNvPr id="14" name="Group 42"/>
              <p:cNvGrpSpPr>
                <a:grpSpLocks/>
              </p:cNvGrpSpPr>
              <p:nvPr/>
            </p:nvGrpSpPr>
            <p:grpSpPr bwMode="auto">
              <a:xfrm>
                <a:off x="3270564" y="1700996"/>
                <a:ext cx="1291345" cy="5046945"/>
                <a:chOff x="792143" y="1865718"/>
                <a:chExt cx="1169218" cy="5046945"/>
              </a:xfrm>
            </p:grpSpPr>
            <p:grpSp>
              <p:nvGrpSpPr>
                <p:cNvPr id="15" name="Group 2"/>
                <p:cNvGrpSpPr>
                  <a:grpSpLocks/>
                </p:cNvGrpSpPr>
                <p:nvPr/>
              </p:nvGrpSpPr>
              <p:grpSpPr bwMode="auto">
                <a:xfrm>
                  <a:off x="792143" y="1865718"/>
                  <a:ext cx="1169218" cy="4665943"/>
                  <a:chOff x="792143" y="1865718"/>
                  <a:chExt cx="1169218" cy="4665943"/>
                </a:xfrm>
              </p:grpSpPr>
              <p:grpSp>
                <p:nvGrpSpPr>
                  <p:cNvPr id="16" name="Group 1"/>
                  <p:cNvGrpSpPr>
                    <a:grpSpLocks/>
                  </p:cNvGrpSpPr>
                  <p:nvPr/>
                </p:nvGrpSpPr>
                <p:grpSpPr bwMode="auto">
                  <a:xfrm>
                    <a:off x="792143" y="1865718"/>
                    <a:ext cx="1169218" cy="4665943"/>
                    <a:chOff x="792143" y="1865718"/>
                    <a:chExt cx="1169218" cy="4665943"/>
                  </a:xfrm>
                </p:grpSpPr>
                <p:grpSp>
                  <p:nvGrpSpPr>
                    <p:cNvPr id="17" name="Group 3"/>
                    <p:cNvGrpSpPr>
                      <a:grpSpLocks/>
                    </p:cNvGrpSpPr>
                    <p:nvPr/>
                  </p:nvGrpSpPr>
                  <p:grpSpPr bwMode="auto">
                    <a:xfrm>
                      <a:off x="792143" y="1865718"/>
                      <a:ext cx="1113833" cy="4665943"/>
                      <a:chOff x="792149" y="1865718"/>
                      <a:chExt cx="1113843" cy="4665943"/>
                    </a:xfrm>
                  </p:grpSpPr>
                  <p:grpSp>
                    <p:nvGrpSpPr>
                      <p:cNvPr id="18" name="Group 113"/>
                      <p:cNvGrpSpPr>
                        <a:grpSpLocks/>
                      </p:cNvGrpSpPr>
                      <p:nvPr/>
                    </p:nvGrpSpPr>
                    <p:grpSpPr bwMode="auto">
                      <a:xfrm>
                        <a:off x="792153" y="1865718"/>
                        <a:ext cx="1113839" cy="4665943"/>
                        <a:chOff x="-8132576" y="1843947"/>
                        <a:chExt cx="1113839" cy="4665943"/>
                      </a:xfrm>
                    </p:grpSpPr>
                    <p:grpSp>
                      <p:nvGrpSpPr>
                        <p:cNvPr id="19" name="Group 114"/>
                        <p:cNvGrpSpPr>
                          <a:grpSpLocks/>
                        </p:cNvGrpSpPr>
                        <p:nvPr/>
                      </p:nvGrpSpPr>
                      <p:grpSpPr bwMode="auto">
                        <a:xfrm>
                          <a:off x="-8132576" y="1843947"/>
                          <a:ext cx="566610" cy="4665943"/>
                          <a:chOff x="1020752" y="8534049"/>
                          <a:chExt cx="566610" cy="4665943"/>
                        </a:xfrm>
                      </p:grpSpPr>
                      <p:grpSp>
                        <p:nvGrpSpPr>
                          <p:cNvPr id="20" name="Group 129"/>
                          <p:cNvGrpSpPr>
                            <a:grpSpLocks/>
                          </p:cNvGrpSpPr>
                          <p:nvPr/>
                        </p:nvGrpSpPr>
                        <p:grpSpPr bwMode="auto">
                          <a:xfrm>
                            <a:off x="1020756" y="8534049"/>
                            <a:ext cx="566606" cy="4665943"/>
                            <a:chOff x="10810449" y="445200"/>
                            <a:chExt cx="1151752" cy="8159996"/>
                          </a:xfrm>
                        </p:grpSpPr>
                        <p:grpSp>
                          <p:nvGrpSpPr>
                            <p:cNvPr id="21" name="Group 131"/>
                            <p:cNvGrpSpPr>
                              <a:grpSpLocks/>
                            </p:cNvGrpSpPr>
                            <p:nvPr/>
                          </p:nvGrpSpPr>
                          <p:grpSpPr bwMode="auto">
                            <a:xfrm>
                              <a:off x="10810449" y="445200"/>
                              <a:ext cx="1151752" cy="4103846"/>
                              <a:chOff x="9732353" y="4116478"/>
                              <a:chExt cx="1151752" cy="4103846"/>
                            </a:xfrm>
                          </p:grpSpPr>
                          <p:grpSp>
                            <p:nvGrpSpPr>
                              <p:cNvPr id="22" name="Group 134"/>
                              <p:cNvGrpSpPr>
                                <a:grpSpLocks/>
                              </p:cNvGrpSpPr>
                              <p:nvPr/>
                            </p:nvGrpSpPr>
                            <p:grpSpPr bwMode="auto">
                              <a:xfrm>
                                <a:off x="9732353" y="4116478"/>
                                <a:ext cx="1111538" cy="3338713"/>
                                <a:chOff x="9541703" y="7255944"/>
                                <a:chExt cx="1111538" cy="3338713"/>
                              </a:xfrm>
                            </p:grpSpPr>
                            <p:pic>
                              <p:nvPicPr>
                                <p:cNvPr id="107665" name="Picture 21" descr="http://profile.ak.fbcdn.net/hprofile-ak-snc4/71139_143448682418_4324991_n.jpg"/>
                                <p:cNvPicPr>
                                  <a:picLocks noChangeAspect="1" noChangeArrowheads="1"/>
                                </p:cNvPicPr>
                                <p:nvPr/>
                              </p:nvPicPr>
                              <p:blipFill>
                                <a:blip r:embed="rId18" cstate="print"/>
                                <a:srcRect/>
                                <a:stretch>
                                  <a:fillRect/>
                                </a:stretch>
                              </p:blipFill>
                              <p:spPr bwMode="auto">
                                <a:xfrm>
                                  <a:off x="9541703" y="9627387"/>
                                  <a:ext cx="1082244" cy="967270"/>
                                </a:xfrm>
                                <a:prstGeom prst="rect">
                                  <a:avLst/>
                                </a:prstGeom>
                                <a:noFill/>
                                <a:ln w="9525">
                                  <a:noFill/>
                                  <a:miter lim="800000"/>
                                  <a:headEnd/>
                                  <a:tailEnd/>
                                </a:ln>
                              </p:spPr>
                            </p:pic>
                            <p:pic>
                              <p:nvPicPr>
                                <p:cNvPr id="107666" name="Picture 4" descr="ACT UP logo"/>
                                <p:cNvPicPr>
                                  <a:picLocks noChangeAspect="1" noChangeArrowheads="1"/>
                                </p:cNvPicPr>
                                <p:nvPr/>
                              </p:nvPicPr>
                              <p:blipFill>
                                <a:blip r:embed="rId19" cstate="print"/>
                                <a:srcRect/>
                                <a:stretch>
                                  <a:fillRect/>
                                </a:stretch>
                              </p:blipFill>
                              <p:spPr bwMode="auto">
                                <a:xfrm>
                                  <a:off x="9541708" y="8878202"/>
                                  <a:ext cx="1111532" cy="746402"/>
                                </a:xfrm>
                                <a:prstGeom prst="rect">
                                  <a:avLst/>
                                </a:prstGeom>
                                <a:noFill/>
                                <a:ln w="9525">
                                  <a:noFill/>
                                  <a:miter lim="800000"/>
                                  <a:headEnd/>
                                  <a:tailEnd/>
                                </a:ln>
                              </p:spPr>
                            </p:pic>
                            <p:pic>
                              <p:nvPicPr>
                                <p:cNvPr id="107667" name="Picture 50" descr="http://cdn.mojocincy.com/files/2010/04/azt_aids_drug-300x234.jpg"/>
                                <p:cNvPicPr>
                                  <a:picLocks noChangeAspect="1" noChangeArrowheads="1"/>
                                </p:cNvPicPr>
                                <p:nvPr/>
                              </p:nvPicPr>
                              <p:blipFill>
                                <a:blip r:embed="rId20" cstate="print"/>
                                <a:srcRect/>
                                <a:stretch>
                                  <a:fillRect/>
                                </a:stretch>
                              </p:blipFill>
                              <p:spPr bwMode="auto">
                                <a:xfrm>
                                  <a:off x="9541711" y="7255944"/>
                                  <a:ext cx="1111530" cy="949285"/>
                                </a:xfrm>
                                <a:prstGeom prst="rect">
                                  <a:avLst/>
                                </a:prstGeom>
                                <a:noFill/>
                                <a:ln w="9525">
                                  <a:noFill/>
                                  <a:miter lim="800000"/>
                                  <a:headEnd/>
                                  <a:tailEnd/>
                                </a:ln>
                              </p:spPr>
                            </p:pic>
                          </p:grpSp>
                          <p:pic>
                            <p:nvPicPr>
                              <p:cNvPr id="107664" name="Picture 58" descr="http://apps.nlm.nih.gov/againsttheodds/images/exhibit/OB1111_lg.jpg"/>
                              <p:cNvPicPr>
                                <a:picLocks noChangeAspect="1" noChangeArrowheads="1"/>
                              </p:cNvPicPr>
                              <p:nvPr/>
                            </p:nvPicPr>
                            <p:blipFill>
                              <a:blip r:embed="rId21" cstate="print"/>
                              <a:srcRect/>
                              <a:stretch>
                                <a:fillRect/>
                              </a:stretch>
                            </p:blipFill>
                            <p:spPr bwMode="auto">
                              <a:xfrm>
                                <a:off x="9732359" y="7455192"/>
                                <a:ext cx="1151746" cy="765132"/>
                              </a:xfrm>
                              <a:prstGeom prst="rect">
                                <a:avLst/>
                              </a:prstGeom>
                              <a:noFill/>
                              <a:ln w="9525">
                                <a:noFill/>
                                <a:miter lim="800000"/>
                                <a:headEnd/>
                                <a:tailEnd/>
                              </a:ln>
                            </p:spPr>
                          </p:pic>
                        </p:grpSp>
                        <p:pic>
                          <p:nvPicPr>
                            <p:cNvPr id="107662" name="Picture 17"/>
                            <p:cNvPicPr>
                              <a:picLocks noChangeAspect="1" noChangeArrowheads="1"/>
                            </p:cNvPicPr>
                            <p:nvPr/>
                          </p:nvPicPr>
                          <p:blipFill>
                            <a:blip r:embed="rId22" cstate="print"/>
                            <a:srcRect/>
                            <a:stretch>
                              <a:fillRect/>
                            </a:stretch>
                          </p:blipFill>
                          <p:spPr bwMode="auto">
                            <a:xfrm>
                              <a:off x="10813977" y="7427199"/>
                              <a:ext cx="1124429" cy="1177997"/>
                            </a:xfrm>
                            <a:prstGeom prst="rect">
                              <a:avLst/>
                            </a:prstGeom>
                            <a:noFill/>
                            <a:ln w="9525">
                              <a:noFill/>
                              <a:miter lim="800000"/>
                              <a:headEnd/>
                              <a:tailEnd/>
                            </a:ln>
                          </p:spPr>
                        </p:pic>
                      </p:grpSp>
                      <p:pic>
                        <p:nvPicPr>
                          <p:cNvPr id="107660" name="Picture 27"/>
                          <p:cNvPicPr>
                            <a:picLocks noChangeAspect="1" noChangeArrowheads="1"/>
                          </p:cNvPicPr>
                          <p:nvPr/>
                        </p:nvPicPr>
                        <p:blipFill>
                          <a:blip r:embed="rId23" cstate="print"/>
                          <a:srcRect/>
                          <a:stretch>
                            <a:fillRect/>
                          </a:stretch>
                        </p:blipFill>
                        <p:spPr bwMode="auto">
                          <a:xfrm>
                            <a:off x="1020752" y="9051101"/>
                            <a:ext cx="546819" cy="410566"/>
                          </a:xfrm>
                          <a:prstGeom prst="rect">
                            <a:avLst/>
                          </a:prstGeom>
                          <a:noFill/>
                          <a:ln w="9525">
                            <a:noFill/>
                            <a:miter lim="800000"/>
                            <a:headEnd/>
                            <a:tailEnd/>
                          </a:ln>
                        </p:spPr>
                      </p:pic>
                    </p:grpSp>
                    <p:pic>
                      <p:nvPicPr>
                        <p:cNvPr id="107658" name="Picture 21"/>
                        <p:cNvPicPr>
                          <a:picLocks noChangeAspect="1" noChangeArrowheads="1"/>
                        </p:cNvPicPr>
                        <p:nvPr/>
                      </p:nvPicPr>
                      <p:blipFill>
                        <a:blip r:embed="rId24" cstate="print"/>
                        <a:srcRect l="7500" t="66737" r="75581" b="11874"/>
                        <a:stretch>
                          <a:fillRect/>
                        </a:stretch>
                      </p:blipFill>
                      <p:spPr bwMode="auto">
                        <a:xfrm>
                          <a:off x="-7600168" y="2569248"/>
                          <a:ext cx="581431" cy="435442"/>
                        </a:xfrm>
                        <a:prstGeom prst="rect">
                          <a:avLst/>
                        </a:prstGeom>
                        <a:noFill/>
                        <a:ln w="9525">
                          <a:noFill/>
                          <a:miter lim="800000"/>
                          <a:headEnd/>
                          <a:tailEnd/>
                        </a:ln>
                      </p:spPr>
                    </p:pic>
                  </p:grpSp>
                  <p:grpSp>
                    <p:nvGrpSpPr>
                      <p:cNvPr id="23" name="Group 2"/>
                      <p:cNvGrpSpPr>
                        <a:grpSpLocks/>
                      </p:cNvGrpSpPr>
                      <p:nvPr/>
                    </p:nvGrpSpPr>
                    <p:grpSpPr bwMode="auto">
                      <a:xfrm>
                        <a:off x="792149" y="1871668"/>
                        <a:ext cx="1095164" cy="3986406"/>
                        <a:chOff x="10215549" y="1157667"/>
                        <a:chExt cx="1095164" cy="3986406"/>
                      </a:xfrm>
                    </p:grpSpPr>
                    <p:grpSp>
                      <p:nvGrpSpPr>
                        <p:cNvPr id="24" name="Group 58"/>
                        <p:cNvGrpSpPr>
                          <a:grpSpLocks/>
                        </p:cNvGrpSpPr>
                        <p:nvPr/>
                      </p:nvGrpSpPr>
                      <p:grpSpPr bwMode="auto">
                        <a:xfrm>
                          <a:off x="10215549" y="3826040"/>
                          <a:ext cx="572918" cy="1318033"/>
                          <a:chOff x="-6258990" y="2271431"/>
                          <a:chExt cx="572918" cy="1318033"/>
                        </a:xfrm>
                      </p:grpSpPr>
                      <p:grpSp>
                        <p:nvGrpSpPr>
                          <p:cNvPr id="25" name="Group 59"/>
                          <p:cNvGrpSpPr>
                            <a:grpSpLocks/>
                          </p:cNvGrpSpPr>
                          <p:nvPr/>
                        </p:nvGrpSpPr>
                        <p:grpSpPr bwMode="auto">
                          <a:xfrm>
                            <a:off x="-6258990" y="2271431"/>
                            <a:ext cx="572918" cy="858666"/>
                            <a:chOff x="-8224851" y="4610864"/>
                            <a:chExt cx="572918" cy="858666"/>
                          </a:xfrm>
                        </p:grpSpPr>
                        <p:pic>
                          <p:nvPicPr>
                            <p:cNvPr id="107654" name="Picture 25" descr="Girls in Thailand participating in an AIDS education project"/>
                            <p:cNvPicPr>
                              <a:picLocks noChangeAspect="1" noChangeArrowheads="1"/>
                            </p:cNvPicPr>
                            <p:nvPr/>
                          </p:nvPicPr>
                          <p:blipFill>
                            <a:blip r:embed="rId25" cstate="print"/>
                            <a:srcRect/>
                            <a:stretch>
                              <a:fillRect/>
                            </a:stretch>
                          </p:blipFill>
                          <p:spPr bwMode="auto">
                            <a:xfrm>
                              <a:off x="-8224851" y="4618392"/>
                              <a:ext cx="410118" cy="311484"/>
                            </a:xfrm>
                            <a:prstGeom prst="rect">
                              <a:avLst/>
                            </a:prstGeom>
                            <a:noFill/>
                            <a:ln w="9525">
                              <a:noFill/>
                              <a:miter lim="800000"/>
                              <a:headEnd/>
                              <a:tailEnd/>
                            </a:ln>
                          </p:spPr>
                        </p:pic>
                        <p:pic>
                          <p:nvPicPr>
                            <p:cNvPr id="107655" name="Picture 26"/>
                            <p:cNvPicPr>
                              <a:picLocks noChangeAspect="1" noChangeArrowheads="1"/>
                            </p:cNvPicPr>
                            <p:nvPr/>
                          </p:nvPicPr>
                          <p:blipFill>
                            <a:blip r:embed="rId26" cstate="print"/>
                            <a:srcRect/>
                            <a:stretch>
                              <a:fillRect/>
                            </a:stretch>
                          </p:blipFill>
                          <p:spPr bwMode="auto">
                            <a:xfrm>
                              <a:off x="-7990336" y="4610864"/>
                              <a:ext cx="332092" cy="319012"/>
                            </a:xfrm>
                            <a:prstGeom prst="rect">
                              <a:avLst/>
                            </a:prstGeom>
                            <a:noFill/>
                            <a:ln w="9525">
                              <a:noFill/>
                              <a:miter lim="800000"/>
                              <a:headEnd/>
                              <a:tailEnd/>
                            </a:ln>
                          </p:spPr>
                        </p:pic>
                        <p:pic>
                          <p:nvPicPr>
                            <p:cNvPr id="107656" name="Picture 20" descr="http://ijsa.rsmjournals.com/misc/eacs_logo.gif"/>
                            <p:cNvPicPr>
                              <a:picLocks noChangeAspect="1" noChangeArrowheads="1"/>
                            </p:cNvPicPr>
                            <p:nvPr/>
                          </p:nvPicPr>
                          <p:blipFill>
                            <a:blip r:embed="rId27" cstate="print"/>
                            <a:srcRect/>
                            <a:stretch>
                              <a:fillRect/>
                            </a:stretch>
                          </p:blipFill>
                          <p:spPr bwMode="auto">
                            <a:xfrm>
                              <a:off x="-8223114" y="5183254"/>
                              <a:ext cx="571181" cy="286276"/>
                            </a:xfrm>
                            <a:prstGeom prst="rect">
                              <a:avLst/>
                            </a:prstGeom>
                            <a:noFill/>
                            <a:ln w="9525">
                              <a:noFill/>
                              <a:miter lim="800000"/>
                              <a:headEnd/>
                              <a:tailEnd/>
                            </a:ln>
                          </p:spPr>
                        </p:pic>
                      </p:grpSp>
                      <p:pic>
                        <p:nvPicPr>
                          <p:cNvPr id="107653" name="Picture 4"/>
                          <p:cNvPicPr>
                            <a:picLocks noChangeAspect="1" noChangeArrowheads="1"/>
                          </p:cNvPicPr>
                          <p:nvPr/>
                        </p:nvPicPr>
                        <p:blipFill>
                          <a:blip r:embed="rId28" cstate="print"/>
                          <a:srcRect/>
                          <a:stretch>
                            <a:fillRect/>
                          </a:stretch>
                        </p:blipFill>
                        <p:spPr bwMode="auto">
                          <a:xfrm>
                            <a:off x="-6258989" y="3120050"/>
                            <a:ext cx="554907" cy="469414"/>
                          </a:xfrm>
                          <a:prstGeom prst="rect">
                            <a:avLst/>
                          </a:prstGeom>
                          <a:noFill/>
                          <a:ln w="9525">
                            <a:noFill/>
                            <a:miter lim="800000"/>
                            <a:headEnd/>
                            <a:tailEnd/>
                          </a:ln>
                        </p:spPr>
                      </p:pic>
                    </p:grpSp>
                    <p:pic>
                      <p:nvPicPr>
                        <p:cNvPr id="107651" name="Picture 22" descr="http://www.dbmathews.com/images/red_aids_ribbon_hi-res.png"/>
                        <p:cNvPicPr>
                          <a:picLocks noChangeAspect="1" noChangeArrowheads="1"/>
                        </p:cNvPicPr>
                        <p:nvPr/>
                      </p:nvPicPr>
                      <p:blipFill>
                        <a:blip r:embed="rId29" cstate="print"/>
                        <a:srcRect/>
                        <a:stretch>
                          <a:fillRect/>
                        </a:stretch>
                      </p:blipFill>
                      <p:spPr bwMode="auto">
                        <a:xfrm>
                          <a:off x="10762372" y="1157667"/>
                          <a:ext cx="548341" cy="719352"/>
                        </a:xfrm>
                        <a:prstGeom prst="rect">
                          <a:avLst/>
                        </a:prstGeom>
                        <a:noFill/>
                        <a:ln w="9525">
                          <a:noFill/>
                          <a:miter lim="800000"/>
                          <a:headEnd/>
                          <a:tailEnd/>
                        </a:ln>
                      </p:spPr>
                    </p:pic>
                  </p:grpSp>
                  <p:pic>
                    <p:nvPicPr>
                      <p:cNvPr id="107649" name="Picture 2" descr="http://static.howstuffworks.com/gif/10-worst-epidemics-8.jpg"/>
                      <p:cNvPicPr>
                        <a:picLocks noChangeAspect="1" noChangeArrowheads="1"/>
                      </p:cNvPicPr>
                      <p:nvPr/>
                    </p:nvPicPr>
                    <p:blipFill>
                      <a:blip r:embed="rId30" cstate="print"/>
                      <a:srcRect/>
                      <a:stretch>
                        <a:fillRect/>
                      </a:stretch>
                    </p:blipFill>
                    <p:spPr bwMode="auto">
                      <a:xfrm>
                        <a:off x="793887" y="4212326"/>
                        <a:ext cx="564869" cy="337367"/>
                      </a:xfrm>
                      <a:prstGeom prst="rect">
                        <a:avLst/>
                      </a:prstGeom>
                      <a:noFill/>
                      <a:ln w="9525">
                        <a:noFill/>
                        <a:miter lim="800000"/>
                        <a:headEnd/>
                        <a:tailEnd/>
                      </a:ln>
                    </p:spPr>
                  </p:pic>
                </p:grpSp>
                <p:grpSp>
                  <p:nvGrpSpPr>
                    <p:cNvPr id="26" name="Group 97"/>
                    <p:cNvGrpSpPr>
                      <a:grpSpLocks/>
                    </p:cNvGrpSpPr>
                    <p:nvPr/>
                  </p:nvGrpSpPr>
                  <p:grpSpPr bwMode="auto">
                    <a:xfrm>
                      <a:off x="792144" y="3026460"/>
                      <a:ext cx="1169217" cy="2311420"/>
                      <a:chOff x="-11869897" y="-1027808"/>
                      <a:chExt cx="1656391" cy="3375208"/>
                    </a:xfrm>
                  </p:grpSpPr>
                  <p:pic>
                    <p:nvPicPr>
                      <p:cNvPr id="107644" name="Picture 7" descr="http://blog.bioethics.net/female_condom.jpg"/>
                      <p:cNvPicPr>
                        <a:picLocks noChangeAspect="1" noChangeArrowheads="1"/>
                      </p:cNvPicPr>
                      <p:nvPr/>
                    </p:nvPicPr>
                    <p:blipFill>
                      <a:blip r:embed="rId31" cstate="print"/>
                      <a:srcRect/>
                      <a:stretch>
                        <a:fillRect/>
                      </a:stretch>
                    </p:blipFill>
                    <p:spPr bwMode="auto">
                      <a:xfrm>
                        <a:off x="-11093085" y="1531395"/>
                        <a:ext cx="879579" cy="816005"/>
                      </a:xfrm>
                      <a:prstGeom prst="rect">
                        <a:avLst/>
                      </a:prstGeom>
                      <a:noFill/>
                      <a:ln w="9525">
                        <a:noFill/>
                        <a:miter lim="800000"/>
                        <a:headEnd/>
                        <a:tailEnd/>
                      </a:ln>
                    </p:spPr>
                  </p:pic>
                  <p:pic>
                    <p:nvPicPr>
                      <p:cNvPr id="107645" name="Picture 16"/>
                      <p:cNvPicPr>
                        <a:picLocks noChangeAspect="1" noChangeArrowheads="1"/>
                      </p:cNvPicPr>
                      <p:nvPr/>
                    </p:nvPicPr>
                    <p:blipFill>
                      <a:blip r:embed="rId32" cstate="print"/>
                      <a:srcRect l="23660" t="37117" r="43727" b="12756"/>
                      <a:stretch>
                        <a:fillRect/>
                      </a:stretch>
                    </p:blipFill>
                    <p:spPr bwMode="auto">
                      <a:xfrm>
                        <a:off x="-11115654" y="-1027808"/>
                        <a:ext cx="869823" cy="778887"/>
                      </a:xfrm>
                      <a:prstGeom prst="rect">
                        <a:avLst/>
                      </a:prstGeom>
                      <a:noFill/>
                      <a:ln w="9525">
                        <a:noFill/>
                        <a:miter lim="800000"/>
                        <a:headEnd/>
                        <a:tailEnd/>
                      </a:ln>
                    </p:spPr>
                  </p:pic>
                  <p:pic>
                    <p:nvPicPr>
                      <p:cNvPr id="107646" name="Picture 9" descr="http://t0.gstatic.com/images?q=tbn:ANd9GcTtGR9JDvv4mSjOprA1gi4J7vRWBpyIZr195hQzuPSgcLRyamCA"/>
                      <p:cNvPicPr>
                        <a:picLocks noChangeAspect="1" noChangeArrowheads="1"/>
                      </p:cNvPicPr>
                      <p:nvPr/>
                    </p:nvPicPr>
                    <p:blipFill>
                      <a:blip r:embed="rId33" cstate="print"/>
                      <a:srcRect/>
                      <a:stretch>
                        <a:fillRect/>
                      </a:stretch>
                    </p:blipFill>
                    <p:spPr bwMode="auto">
                      <a:xfrm>
                        <a:off x="-11869897" y="1647012"/>
                        <a:ext cx="786104" cy="371182"/>
                      </a:xfrm>
                      <a:prstGeom prst="rect">
                        <a:avLst/>
                      </a:prstGeom>
                      <a:noFill/>
                      <a:ln w="9525">
                        <a:noFill/>
                        <a:miter lim="800000"/>
                        <a:headEnd/>
                        <a:tailEnd/>
                      </a:ln>
                    </p:spPr>
                  </p:pic>
                </p:grpSp>
              </p:grpSp>
              <p:grpSp>
                <p:nvGrpSpPr>
                  <p:cNvPr id="27" name="Group 111"/>
                  <p:cNvGrpSpPr>
                    <a:grpSpLocks/>
                  </p:cNvGrpSpPr>
                  <p:nvPr/>
                </p:nvGrpSpPr>
                <p:grpSpPr bwMode="auto">
                  <a:xfrm>
                    <a:off x="1333664" y="3606643"/>
                    <a:ext cx="619683" cy="1172418"/>
                    <a:chOff x="-25898562" y="4619212"/>
                    <a:chExt cx="1651456" cy="2298397"/>
                  </a:xfrm>
                </p:grpSpPr>
                <p:pic>
                  <p:nvPicPr>
                    <p:cNvPr id="107640" name="Picture 7" descr="http://www.iacr.org/workshops/ches/ches2006/2006_Yokohama.jpg"/>
                    <p:cNvPicPr>
                      <a:picLocks noChangeAspect="1" noChangeArrowheads="1"/>
                    </p:cNvPicPr>
                    <p:nvPr/>
                  </p:nvPicPr>
                  <p:blipFill>
                    <a:blip r:embed="rId34" cstate="print"/>
                    <a:srcRect/>
                    <a:stretch>
                      <a:fillRect/>
                    </a:stretch>
                  </p:blipFill>
                  <p:spPr bwMode="auto">
                    <a:xfrm>
                      <a:off x="-25898562" y="5855944"/>
                      <a:ext cx="1651456" cy="1061665"/>
                    </a:xfrm>
                    <a:prstGeom prst="rect">
                      <a:avLst/>
                    </a:prstGeom>
                    <a:noFill/>
                    <a:ln w="9525">
                      <a:noFill/>
                      <a:miter lim="800000"/>
                      <a:headEnd/>
                      <a:tailEnd/>
                    </a:ln>
                  </p:spPr>
                </p:pic>
                <p:pic>
                  <p:nvPicPr>
                    <p:cNvPr id="107641" name="Picture 41" descr="http://www.citizen.org/hrg/images/Chart2.gif"/>
                    <p:cNvPicPr>
                      <a:picLocks noChangeAspect="1" noChangeArrowheads="1"/>
                    </p:cNvPicPr>
                    <p:nvPr/>
                  </p:nvPicPr>
                  <p:blipFill>
                    <a:blip r:embed="rId35" cstate="print"/>
                    <a:srcRect/>
                    <a:stretch>
                      <a:fillRect/>
                    </a:stretch>
                  </p:blipFill>
                  <p:spPr bwMode="auto">
                    <a:xfrm>
                      <a:off x="-25862886" y="4619212"/>
                      <a:ext cx="1576343" cy="1252725"/>
                    </a:xfrm>
                    <a:prstGeom prst="rect">
                      <a:avLst/>
                    </a:prstGeom>
                    <a:noFill/>
                    <a:ln w="9525">
                      <a:noFill/>
                      <a:miter lim="800000"/>
                      <a:headEnd/>
                      <a:tailEnd/>
                    </a:ln>
                  </p:spPr>
                </p:pic>
              </p:grpSp>
            </p:grpSp>
            <p:grpSp>
              <p:nvGrpSpPr>
                <p:cNvPr id="28" name="Group 44"/>
                <p:cNvGrpSpPr>
                  <a:grpSpLocks/>
                </p:cNvGrpSpPr>
                <p:nvPr/>
              </p:nvGrpSpPr>
              <p:grpSpPr bwMode="auto">
                <a:xfrm>
                  <a:off x="1357334" y="5358532"/>
                  <a:ext cx="596000" cy="1554131"/>
                  <a:chOff x="-12774050" y="6440231"/>
                  <a:chExt cx="877286" cy="2349123"/>
                </a:xfrm>
              </p:grpSpPr>
              <p:pic>
                <p:nvPicPr>
                  <p:cNvPr id="107635" name="Picture 24"/>
                  <p:cNvPicPr>
                    <a:picLocks noChangeAspect="1" noChangeArrowheads="1"/>
                  </p:cNvPicPr>
                  <p:nvPr/>
                </p:nvPicPr>
                <p:blipFill>
                  <a:blip r:embed="rId36" cstate="print"/>
                  <a:srcRect/>
                  <a:stretch>
                    <a:fillRect/>
                  </a:stretch>
                </p:blipFill>
                <p:spPr bwMode="auto">
                  <a:xfrm>
                    <a:off x="-12771989" y="8098280"/>
                    <a:ext cx="875225" cy="691074"/>
                  </a:xfrm>
                  <a:prstGeom prst="rect">
                    <a:avLst/>
                  </a:prstGeom>
                  <a:noFill/>
                  <a:ln w="9525">
                    <a:noFill/>
                    <a:miter lim="800000"/>
                    <a:headEnd/>
                    <a:tailEnd/>
                  </a:ln>
                </p:spPr>
              </p:pic>
              <p:pic>
                <p:nvPicPr>
                  <p:cNvPr id="107636" name="Picture 39"/>
                  <p:cNvPicPr>
                    <a:picLocks noChangeAspect="1" noChangeArrowheads="1"/>
                  </p:cNvPicPr>
                  <p:nvPr/>
                </p:nvPicPr>
                <p:blipFill>
                  <a:blip r:embed="rId37" cstate="print"/>
                  <a:srcRect/>
                  <a:stretch>
                    <a:fillRect/>
                  </a:stretch>
                </p:blipFill>
                <p:spPr bwMode="auto">
                  <a:xfrm>
                    <a:off x="-12771968" y="7030842"/>
                    <a:ext cx="853430" cy="1067437"/>
                  </a:xfrm>
                  <a:prstGeom prst="rect">
                    <a:avLst/>
                  </a:prstGeom>
                  <a:noFill/>
                  <a:ln w="9525">
                    <a:noFill/>
                    <a:miter lim="800000"/>
                    <a:headEnd/>
                    <a:tailEnd/>
                  </a:ln>
                </p:spPr>
              </p:pic>
              <p:pic>
                <p:nvPicPr>
                  <p:cNvPr id="107637" name="Picture 39" descr="http://www.cdc.gov/mmwr/preview/mmwrhtml/figures/00001688.gif"/>
                  <p:cNvPicPr>
                    <a:picLocks noChangeAspect="1" noChangeArrowheads="1"/>
                  </p:cNvPicPr>
                  <p:nvPr/>
                </p:nvPicPr>
                <p:blipFill>
                  <a:blip r:embed="rId38" cstate="print"/>
                  <a:srcRect/>
                  <a:stretch>
                    <a:fillRect/>
                  </a:stretch>
                </p:blipFill>
                <p:spPr bwMode="auto">
                  <a:xfrm>
                    <a:off x="-12774050" y="6440231"/>
                    <a:ext cx="855512" cy="621437"/>
                  </a:xfrm>
                  <a:prstGeom prst="rect">
                    <a:avLst/>
                  </a:prstGeom>
                  <a:noFill/>
                  <a:ln w="9525">
                    <a:noFill/>
                    <a:miter lim="800000"/>
                    <a:headEnd/>
                    <a:tailEnd/>
                  </a:ln>
                </p:spPr>
              </p:pic>
            </p:grpSp>
          </p:grpSp>
          <p:sp>
            <p:nvSpPr>
              <p:cNvPr id="107632" name="TextBox 20"/>
              <p:cNvSpPr txBox="1">
                <a:spLocks noChangeArrowheads="1"/>
              </p:cNvSpPr>
              <p:nvPr/>
            </p:nvSpPr>
            <p:spPr bwMode="auto">
              <a:xfrm>
                <a:off x="3173625" y="1143007"/>
                <a:ext cx="1397303" cy="575745"/>
              </a:xfrm>
              <a:prstGeom prst="rect">
                <a:avLst/>
              </a:prstGeom>
              <a:noFill/>
              <a:ln w="9525">
                <a:noFill/>
                <a:miter lim="800000"/>
                <a:headEnd/>
                <a:tailEnd/>
              </a:ln>
            </p:spPr>
            <p:txBody>
              <a:bodyPr wrap="none">
                <a:spAutoFit/>
              </a:bodyPr>
              <a:lstStyle/>
              <a:p>
                <a:pPr algn="ctr" fontAlgn="base">
                  <a:lnSpc>
                    <a:spcPct val="150000"/>
                  </a:lnSpc>
                  <a:spcBef>
                    <a:spcPct val="0"/>
                  </a:spcBef>
                  <a:spcAft>
                    <a:spcPct val="0"/>
                  </a:spcAft>
                </a:pPr>
                <a:r>
                  <a:rPr kumimoji="0" lang="en-US" altLang="ja-JP" sz="2400" b="1">
                    <a:solidFill>
                      <a:srgbClr val="008080"/>
                    </a:solidFill>
                    <a:latin typeface="Arial Narrow" pitchFamily="34" charset="0"/>
                    <a:cs typeface="Arial" pitchFamily="34" charset="0"/>
                  </a:rPr>
                  <a:t>1987-1995</a:t>
                </a:r>
                <a:endParaRPr kumimoji="0" lang="en-US" altLang="ja-JP" sz="2000" b="1">
                  <a:solidFill>
                    <a:srgbClr val="008080"/>
                  </a:solidFill>
                  <a:latin typeface="Arial Narrow" pitchFamily="34" charset="0"/>
                  <a:cs typeface="Arial" pitchFamily="34" charset="0"/>
                </a:endParaRPr>
              </a:p>
            </p:txBody>
          </p:sp>
        </p:grpSp>
        <p:pic>
          <p:nvPicPr>
            <p:cNvPr id="107630" name="Picture 51"/>
            <p:cNvPicPr>
              <a:picLocks noChangeAspect="1" noChangeArrowheads="1"/>
            </p:cNvPicPr>
            <p:nvPr/>
          </p:nvPicPr>
          <p:blipFill>
            <a:blip r:embed="rId39" cstate="print"/>
            <a:srcRect l="13641" t="15187" r="45612" b="18677"/>
            <a:stretch>
              <a:fillRect/>
            </a:stretch>
          </p:blipFill>
          <p:spPr bwMode="auto">
            <a:xfrm>
              <a:off x="3433055" y="6138341"/>
              <a:ext cx="624226" cy="457200"/>
            </a:xfrm>
            <a:prstGeom prst="rect">
              <a:avLst/>
            </a:prstGeom>
            <a:noFill/>
            <a:ln w="9525">
              <a:noFill/>
              <a:miter lim="800000"/>
              <a:headEnd/>
              <a:tailEnd/>
            </a:ln>
          </p:spPr>
        </p:pic>
      </p:grpSp>
      <p:pic>
        <p:nvPicPr>
          <p:cNvPr id="107527" name="Picture 14" descr="http://upload.wikimedia.org/wikipedia/commons/2/2f/HTLV-1_and_HIV-1_EM_8241_lores.jpg"/>
          <p:cNvPicPr>
            <a:picLocks noChangeAspect="1" noChangeArrowheads="1"/>
          </p:cNvPicPr>
          <p:nvPr/>
        </p:nvPicPr>
        <p:blipFill>
          <a:blip r:embed="rId40" cstate="print"/>
          <a:srcRect/>
          <a:stretch>
            <a:fillRect/>
          </a:stretch>
        </p:blipFill>
        <p:spPr bwMode="auto">
          <a:xfrm>
            <a:off x="1670050" y="5464175"/>
            <a:ext cx="754063" cy="628650"/>
          </a:xfrm>
          <a:prstGeom prst="rect">
            <a:avLst/>
          </a:prstGeom>
          <a:noFill/>
          <a:ln w="9525">
            <a:noFill/>
            <a:miter lim="800000"/>
            <a:headEnd/>
            <a:tailEnd/>
          </a:ln>
        </p:spPr>
      </p:pic>
      <p:sp>
        <p:nvSpPr>
          <p:cNvPr id="107528" name="TextBox 23"/>
          <p:cNvSpPr txBox="1">
            <a:spLocks noChangeArrowheads="1"/>
          </p:cNvSpPr>
          <p:nvPr/>
        </p:nvSpPr>
        <p:spPr bwMode="auto">
          <a:xfrm>
            <a:off x="4600575" y="990600"/>
            <a:ext cx="1452563" cy="646113"/>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2400" b="1">
                <a:solidFill>
                  <a:srgbClr val="009900"/>
                </a:solidFill>
                <a:latin typeface="Arial Narrow" pitchFamily="34" charset="0"/>
                <a:cs typeface="Arial" pitchFamily="34" charset="0"/>
              </a:rPr>
              <a:t>1996-2005</a:t>
            </a:r>
          </a:p>
        </p:txBody>
      </p:sp>
      <p:grpSp>
        <p:nvGrpSpPr>
          <p:cNvPr id="29" name="Group 78"/>
          <p:cNvGrpSpPr>
            <a:grpSpLocks/>
          </p:cNvGrpSpPr>
          <p:nvPr/>
        </p:nvGrpSpPr>
        <p:grpSpPr bwMode="auto">
          <a:xfrm>
            <a:off x="4541838" y="1547813"/>
            <a:ext cx="1481137" cy="5048250"/>
            <a:chOff x="-1530763" y="2327609"/>
            <a:chExt cx="1483767" cy="5031272"/>
          </a:xfrm>
        </p:grpSpPr>
        <p:pic>
          <p:nvPicPr>
            <p:cNvPr id="107611" name="Picture 30"/>
            <p:cNvPicPr>
              <a:picLocks noChangeAspect="1" noChangeArrowheads="1"/>
            </p:cNvPicPr>
            <p:nvPr/>
          </p:nvPicPr>
          <p:blipFill>
            <a:blip r:embed="rId41" cstate="print"/>
            <a:srcRect/>
            <a:stretch>
              <a:fillRect/>
            </a:stretch>
          </p:blipFill>
          <p:spPr bwMode="auto">
            <a:xfrm>
              <a:off x="-791611" y="6220238"/>
              <a:ext cx="744613" cy="561561"/>
            </a:xfrm>
            <a:prstGeom prst="rect">
              <a:avLst/>
            </a:prstGeom>
            <a:noFill/>
            <a:ln w="9525">
              <a:noFill/>
              <a:miter lim="800000"/>
              <a:headEnd/>
              <a:tailEnd/>
            </a:ln>
          </p:spPr>
        </p:pic>
        <p:pic>
          <p:nvPicPr>
            <p:cNvPr id="107612" name="Picture 53" descr="http://www.facingthefuture.org/Portals/0/Resources/Global%20Health%20and%20Quality%20of%20Life/UN%20Aids.jpg"/>
            <p:cNvPicPr>
              <a:picLocks noChangeAspect="1" noChangeArrowheads="1"/>
            </p:cNvPicPr>
            <p:nvPr/>
          </p:nvPicPr>
          <p:blipFill>
            <a:blip r:embed="rId42" cstate="print"/>
            <a:srcRect/>
            <a:stretch>
              <a:fillRect/>
            </a:stretch>
          </p:blipFill>
          <p:spPr bwMode="auto">
            <a:xfrm>
              <a:off x="-1530762" y="3258572"/>
              <a:ext cx="744614" cy="904563"/>
            </a:xfrm>
            <a:prstGeom prst="rect">
              <a:avLst/>
            </a:prstGeom>
            <a:noFill/>
            <a:ln w="9525">
              <a:noFill/>
              <a:miter lim="800000"/>
              <a:headEnd/>
              <a:tailEnd/>
            </a:ln>
          </p:spPr>
        </p:pic>
        <p:pic>
          <p:nvPicPr>
            <p:cNvPr id="107613" name="Picture 35"/>
            <p:cNvPicPr>
              <a:picLocks noChangeAspect="1" noChangeArrowheads="1"/>
            </p:cNvPicPr>
            <p:nvPr/>
          </p:nvPicPr>
          <p:blipFill>
            <a:blip r:embed="rId43" cstate="print"/>
            <a:srcRect l="30571" t="17815" r="32857" b="7030"/>
            <a:stretch>
              <a:fillRect/>
            </a:stretch>
          </p:blipFill>
          <p:spPr bwMode="auto">
            <a:xfrm>
              <a:off x="-1530762" y="2327609"/>
              <a:ext cx="744614" cy="479090"/>
            </a:xfrm>
            <a:prstGeom prst="rect">
              <a:avLst/>
            </a:prstGeom>
            <a:noFill/>
            <a:ln w="9525">
              <a:noFill/>
              <a:miter lim="800000"/>
              <a:headEnd/>
              <a:tailEnd/>
            </a:ln>
          </p:spPr>
        </p:pic>
        <p:pic>
          <p:nvPicPr>
            <p:cNvPr id="107614" name="Picture 39" descr="http://www.annualreviews.org/na101/home/literatum/publisher/ar/journals/content/immunol/1999/immunol.1999.17.issue-1/annurev.immunol.17.1.657/production/images/medium/iy17_0657_1.gif"/>
            <p:cNvPicPr>
              <a:picLocks noChangeAspect="1" noChangeArrowheads="1"/>
            </p:cNvPicPr>
            <p:nvPr/>
          </p:nvPicPr>
          <p:blipFill>
            <a:blip r:embed="rId44" cstate="print"/>
            <a:srcRect/>
            <a:stretch>
              <a:fillRect/>
            </a:stretch>
          </p:blipFill>
          <p:spPr bwMode="auto">
            <a:xfrm>
              <a:off x="-1530762" y="2796754"/>
              <a:ext cx="744615" cy="464821"/>
            </a:xfrm>
            <a:prstGeom prst="rect">
              <a:avLst/>
            </a:prstGeom>
            <a:noFill/>
            <a:ln w="9525">
              <a:noFill/>
              <a:miter lim="800000"/>
              <a:headEnd/>
              <a:tailEnd/>
            </a:ln>
          </p:spPr>
        </p:pic>
        <p:pic>
          <p:nvPicPr>
            <p:cNvPr id="107615" name="Picture 8" descr="http://img.webmd.com/dtmcms/live/webmd/consumer_assets/site_images/articles/health_tools/AIDS_retrospective_slideshow/ap_rm_photo_of_AIDS_patient_sorting_medicine.jpg">
              <a:hlinkClick r:id=""/>
            </p:cNvPr>
            <p:cNvPicPr>
              <a:picLocks noChangeAspect="1" noChangeArrowheads="1"/>
            </p:cNvPicPr>
            <p:nvPr/>
          </p:nvPicPr>
          <p:blipFill>
            <a:blip r:embed="rId45" cstate="print"/>
            <a:srcRect/>
            <a:stretch>
              <a:fillRect/>
            </a:stretch>
          </p:blipFill>
          <p:spPr bwMode="auto">
            <a:xfrm>
              <a:off x="-1530762" y="4163136"/>
              <a:ext cx="744614" cy="570948"/>
            </a:xfrm>
            <a:prstGeom prst="rect">
              <a:avLst/>
            </a:prstGeom>
            <a:noFill/>
            <a:ln w="9525">
              <a:noFill/>
              <a:miter lim="800000"/>
              <a:headEnd/>
              <a:tailEnd/>
            </a:ln>
          </p:spPr>
        </p:pic>
        <p:pic>
          <p:nvPicPr>
            <p:cNvPr id="107616" name="Picture 37"/>
            <p:cNvPicPr>
              <a:picLocks noChangeAspect="1" noChangeArrowheads="1"/>
            </p:cNvPicPr>
            <p:nvPr/>
          </p:nvPicPr>
          <p:blipFill>
            <a:blip r:embed="rId46" cstate="print"/>
            <a:srcRect l="11316" t="45833" r="53648" b="26888"/>
            <a:stretch>
              <a:fillRect/>
            </a:stretch>
          </p:blipFill>
          <p:spPr bwMode="auto">
            <a:xfrm>
              <a:off x="-1529340" y="4734084"/>
              <a:ext cx="744615" cy="372451"/>
            </a:xfrm>
            <a:prstGeom prst="rect">
              <a:avLst/>
            </a:prstGeom>
            <a:noFill/>
            <a:ln w="9525">
              <a:noFill/>
              <a:miter lim="800000"/>
              <a:headEnd/>
              <a:tailEnd/>
            </a:ln>
          </p:spPr>
        </p:pic>
        <p:pic>
          <p:nvPicPr>
            <p:cNvPr id="107617" name="Picture 34"/>
            <p:cNvPicPr>
              <a:picLocks noChangeAspect="1" noChangeArrowheads="1"/>
            </p:cNvPicPr>
            <p:nvPr/>
          </p:nvPicPr>
          <p:blipFill>
            <a:blip r:embed="rId47" cstate="print"/>
            <a:srcRect l="32344" t="17815" r="35143" b="7715"/>
            <a:stretch>
              <a:fillRect/>
            </a:stretch>
          </p:blipFill>
          <p:spPr bwMode="auto">
            <a:xfrm>
              <a:off x="-1530761" y="5106535"/>
              <a:ext cx="744614" cy="707005"/>
            </a:xfrm>
            <a:prstGeom prst="rect">
              <a:avLst/>
            </a:prstGeom>
            <a:noFill/>
            <a:ln w="9525">
              <a:noFill/>
              <a:miter lim="800000"/>
              <a:headEnd/>
              <a:tailEnd/>
            </a:ln>
          </p:spPr>
        </p:pic>
        <p:pic>
          <p:nvPicPr>
            <p:cNvPr id="107618" name="Picture 16"/>
            <p:cNvPicPr>
              <a:picLocks noChangeAspect="1" noChangeArrowheads="1"/>
            </p:cNvPicPr>
            <p:nvPr/>
          </p:nvPicPr>
          <p:blipFill>
            <a:blip r:embed="rId48" cstate="print"/>
            <a:srcRect l="23660" t="30736" r="26981" b="9634"/>
            <a:stretch>
              <a:fillRect/>
            </a:stretch>
          </p:blipFill>
          <p:spPr bwMode="auto">
            <a:xfrm>
              <a:off x="-1530763" y="5802169"/>
              <a:ext cx="744615" cy="460971"/>
            </a:xfrm>
            <a:prstGeom prst="rect">
              <a:avLst/>
            </a:prstGeom>
            <a:noFill/>
            <a:ln w="9525">
              <a:noFill/>
              <a:miter lim="800000"/>
              <a:headEnd/>
              <a:tailEnd/>
            </a:ln>
          </p:spPr>
        </p:pic>
        <p:pic>
          <p:nvPicPr>
            <p:cNvPr id="107619" name="Picture 2"/>
            <p:cNvPicPr>
              <a:picLocks noChangeAspect="1" noChangeArrowheads="1"/>
            </p:cNvPicPr>
            <p:nvPr/>
          </p:nvPicPr>
          <p:blipFill>
            <a:blip r:embed="rId49" cstate="print"/>
            <a:srcRect/>
            <a:stretch>
              <a:fillRect/>
            </a:stretch>
          </p:blipFill>
          <p:spPr bwMode="auto">
            <a:xfrm>
              <a:off x="-1530763" y="6254906"/>
              <a:ext cx="739153" cy="544023"/>
            </a:xfrm>
            <a:prstGeom prst="rect">
              <a:avLst/>
            </a:prstGeom>
            <a:noFill/>
            <a:ln w="9525">
              <a:noFill/>
              <a:miter lim="800000"/>
              <a:headEnd/>
              <a:tailEnd/>
            </a:ln>
          </p:spPr>
        </p:pic>
        <p:pic>
          <p:nvPicPr>
            <p:cNvPr id="107620" name="Picture 2"/>
            <p:cNvPicPr>
              <a:picLocks noChangeAspect="1" noChangeArrowheads="1"/>
            </p:cNvPicPr>
            <p:nvPr/>
          </p:nvPicPr>
          <p:blipFill>
            <a:blip r:embed="rId50" cstate="print"/>
            <a:srcRect/>
            <a:stretch>
              <a:fillRect/>
            </a:stretch>
          </p:blipFill>
          <p:spPr bwMode="auto">
            <a:xfrm>
              <a:off x="-1530763" y="6798929"/>
              <a:ext cx="739152" cy="559952"/>
            </a:xfrm>
            <a:prstGeom prst="rect">
              <a:avLst/>
            </a:prstGeom>
            <a:noFill/>
            <a:ln w="9525">
              <a:noFill/>
              <a:miter lim="800000"/>
              <a:headEnd/>
              <a:tailEnd/>
            </a:ln>
          </p:spPr>
        </p:pic>
        <p:pic>
          <p:nvPicPr>
            <p:cNvPr id="107621" name="Picture 19"/>
            <p:cNvPicPr>
              <a:picLocks noChangeAspect="1" noChangeArrowheads="1"/>
            </p:cNvPicPr>
            <p:nvPr/>
          </p:nvPicPr>
          <p:blipFill>
            <a:blip r:embed="rId51" cstate="print"/>
            <a:srcRect/>
            <a:stretch>
              <a:fillRect/>
            </a:stretch>
          </p:blipFill>
          <p:spPr bwMode="auto">
            <a:xfrm>
              <a:off x="-784725" y="4589436"/>
              <a:ext cx="737728" cy="576845"/>
            </a:xfrm>
            <a:prstGeom prst="rect">
              <a:avLst/>
            </a:prstGeom>
            <a:noFill/>
            <a:ln w="9525">
              <a:noFill/>
              <a:miter lim="800000"/>
              <a:headEnd/>
              <a:tailEnd/>
            </a:ln>
          </p:spPr>
        </p:pic>
        <p:pic>
          <p:nvPicPr>
            <p:cNvPr id="107622" name="Picture 2"/>
            <p:cNvPicPr>
              <a:picLocks noChangeAspect="1" noChangeArrowheads="1"/>
            </p:cNvPicPr>
            <p:nvPr/>
          </p:nvPicPr>
          <p:blipFill>
            <a:blip r:embed="rId52" cstate="print"/>
            <a:srcRect/>
            <a:stretch>
              <a:fillRect/>
            </a:stretch>
          </p:blipFill>
          <p:spPr bwMode="auto">
            <a:xfrm>
              <a:off x="-784725" y="5661463"/>
              <a:ext cx="737728" cy="558776"/>
            </a:xfrm>
            <a:prstGeom prst="rect">
              <a:avLst/>
            </a:prstGeom>
            <a:noFill/>
            <a:ln w="9525">
              <a:noFill/>
              <a:miter lim="800000"/>
              <a:headEnd/>
              <a:tailEnd/>
            </a:ln>
          </p:spPr>
        </p:pic>
        <p:pic>
          <p:nvPicPr>
            <p:cNvPr id="107623" name="Picture 2" descr="http://www.positiveside.ca/images/V8I1/power.jpg"/>
            <p:cNvPicPr>
              <a:picLocks noChangeAspect="1" noChangeArrowheads="1"/>
            </p:cNvPicPr>
            <p:nvPr/>
          </p:nvPicPr>
          <p:blipFill>
            <a:blip r:embed="rId53" cstate="print"/>
            <a:srcRect/>
            <a:stretch>
              <a:fillRect/>
            </a:stretch>
          </p:blipFill>
          <p:spPr bwMode="auto">
            <a:xfrm>
              <a:off x="-786147" y="3426557"/>
              <a:ext cx="739151" cy="576717"/>
            </a:xfrm>
            <a:prstGeom prst="rect">
              <a:avLst/>
            </a:prstGeom>
            <a:noFill/>
            <a:ln w="9525">
              <a:noFill/>
              <a:miter lim="800000"/>
              <a:headEnd/>
              <a:tailEnd/>
            </a:ln>
          </p:spPr>
        </p:pic>
        <p:pic>
          <p:nvPicPr>
            <p:cNvPr id="107624" name="Picture 153"/>
            <p:cNvPicPr>
              <a:picLocks noChangeAspect="1"/>
            </p:cNvPicPr>
            <p:nvPr/>
          </p:nvPicPr>
          <p:blipFill>
            <a:blip r:embed="rId54" cstate="print"/>
            <a:srcRect/>
            <a:stretch>
              <a:fillRect/>
            </a:stretch>
          </p:blipFill>
          <p:spPr bwMode="auto">
            <a:xfrm>
              <a:off x="-791610" y="2327610"/>
              <a:ext cx="744614" cy="479090"/>
            </a:xfrm>
            <a:prstGeom prst="rect">
              <a:avLst/>
            </a:prstGeom>
            <a:noFill/>
            <a:ln w="9525">
              <a:noFill/>
              <a:miter lim="800000"/>
              <a:headEnd/>
              <a:tailEnd/>
            </a:ln>
          </p:spPr>
        </p:pic>
        <p:pic>
          <p:nvPicPr>
            <p:cNvPr id="107625" name="Picture 55"/>
            <p:cNvPicPr>
              <a:picLocks noChangeAspect="1" noChangeArrowheads="1"/>
            </p:cNvPicPr>
            <p:nvPr/>
          </p:nvPicPr>
          <p:blipFill>
            <a:blip r:embed="rId55" cstate="print"/>
            <a:srcRect/>
            <a:stretch>
              <a:fillRect/>
            </a:stretch>
          </p:blipFill>
          <p:spPr bwMode="auto">
            <a:xfrm>
              <a:off x="-786148" y="2796754"/>
              <a:ext cx="739151" cy="635874"/>
            </a:xfrm>
            <a:prstGeom prst="rect">
              <a:avLst/>
            </a:prstGeom>
            <a:noFill/>
            <a:ln w="9525">
              <a:noFill/>
              <a:miter lim="800000"/>
              <a:headEnd/>
              <a:tailEnd/>
            </a:ln>
          </p:spPr>
        </p:pic>
        <p:pic>
          <p:nvPicPr>
            <p:cNvPr id="107626" name="Picture 4" descr="http://img.webmd.com/dtmcms/live/webmd/consumer_assets/site_images/articles/health_tools/AIDS_retrospective_slideshow/getty_rm_photo_of_free_HIV_testing_in_LA.jpg">
              <a:hlinkClick r:id=""/>
            </p:cNvPr>
            <p:cNvPicPr>
              <a:picLocks noChangeAspect="1" noChangeArrowheads="1"/>
            </p:cNvPicPr>
            <p:nvPr/>
          </p:nvPicPr>
          <p:blipFill>
            <a:blip r:embed="rId56" cstate="print"/>
            <a:srcRect/>
            <a:stretch>
              <a:fillRect/>
            </a:stretch>
          </p:blipFill>
          <p:spPr bwMode="auto">
            <a:xfrm>
              <a:off x="-784725" y="5167562"/>
              <a:ext cx="737729" cy="494404"/>
            </a:xfrm>
            <a:prstGeom prst="rect">
              <a:avLst/>
            </a:prstGeom>
            <a:noFill/>
            <a:ln w="9525">
              <a:noFill/>
              <a:miter lim="800000"/>
              <a:headEnd/>
              <a:tailEnd/>
            </a:ln>
          </p:spPr>
        </p:pic>
        <p:pic>
          <p:nvPicPr>
            <p:cNvPr id="107627" name="Picture 57" descr="http://www.newscientist.com/data/images/ns/cms/dn9244/dn9244-1_700.jpg"/>
            <p:cNvPicPr>
              <a:picLocks noChangeAspect="1" noChangeArrowheads="1"/>
            </p:cNvPicPr>
            <p:nvPr/>
          </p:nvPicPr>
          <p:blipFill>
            <a:blip r:embed="rId57" cstate="print"/>
            <a:srcRect/>
            <a:stretch>
              <a:fillRect/>
            </a:stretch>
          </p:blipFill>
          <p:spPr bwMode="auto">
            <a:xfrm>
              <a:off x="-791611" y="6781800"/>
              <a:ext cx="744613" cy="574120"/>
            </a:xfrm>
            <a:prstGeom prst="rect">
              <a:avLst/>
            </a:prstGeom>
            <a:noFill/>
            <a:ln w="9525">
              <a:noFill/>
              <a:miter lim="800000"/>
              <a:headEnd/>
              <a:tailEnd/>
            </a:ln>
          </p:spPr>
        </p:pic>
        <p:pic>
          <p:nvPicPr>
            <p:cNvPr id="107628" name="Picture 30"/>
            <p:cNvPicPr>
              <a:picLocks noChangeAspect="1" noChangeArrowheads="1"/>
            </p:cNvPicPr>
            <p:nvPr/>
          </p:nvPicPr>
          <p:blipFill>
            <a:blip r:embed="rId58" cstate="print"/>
            <a:srcRect/>
            <a:stretch>
              <a:fillRect/>
            </a:stretch>
          </p:blipFill>
          <p:spPr bwMode="auto">
            <a:xfrm>
              <a:off x="-786148" y="4003275"/>
              <a:ext cx="739151" cy="586162"/>
            </a:xfrm>
            <a:prstGeom prst="rect">
              <a:avLst/>
            </a:prstGeom>
            <a:noFill/>
            <a:ln w="9525">
              <a:noFill/>
              <a:miter lim="800000"/>
              <a:headEnd/>
              <a:tailEnd/>
            </a:ln>
          </p:spPr>
        </p:pic>
      </p:grpSp>
      <p:grpSp>
        <p:nvGrpSpPr>
          <p:cNvPr id="30" name="Group 1"/>
          <p:cNvGrpSpPr>
            <a:grpSpLocks/>
          </p:cNvGrpSpPr>
          <p:nvPr/>
        </p:nvGrpSpPr>
        <p:grpSpPr bwMode="auto">
          <a:xfrm>
            <a:off x="6027738" y="990600"/>
            <a:ext cx="1527175" cy="5605463"/>
            <a:chOff x="6179716" y="990600"/>
            <a:chExt cx="1585167" cy="5817333"/>
          </a:xfrm>
        </p:grpSpPr>
        <p:sp>
          <p:nvSpPr>
            <p:cNvPr id="107581" name="TextBox 23"/>
            <p:cNvSpPr txBox="1">
              <a:spLocks noChangeArrowheads="1"/>
            </p:cNvSpPr>
            <p:nvPr/>
          </p:nvSpPr>
          <p:spPr bwMode="auto">
            <a:xfrm>
              <a:off x="6248400" y="990600"/>
              <a:ext cx="1447800" cy="575799"/>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2400" b="1">
                  <a:solidFill>
                    <a:srgbClr val="FF6600"/>
                  </a:solidFill>
                  <a:latin typeface="Arial Narrow" pitchFamily="34" charset="0"/>
                  <a:cs typeface="Arial" pitchFamily="34" charset="0"/>
                </a:rPr>
                <a:t>2006-2011</a:t>
              </a:r>
            </a:p>
          </p:txBody>
        </p:sp>
        <p:grpSp>
          <p:nvGrpSpPr>
            <p:cNvPr id="31" name="Group 97"/>
            <p:cNvGrpSpPr>
              <a:grpSpLocks/>
            </p:cNvGrpSpPr>
            <p:nvPr/>
          </p:nvGrpSpPr>
          <p:grpSpPr bwMode="auto">
            <a:xfrm>
              <a:off x="6179716" y="1560413"/>
              <a:ext cx="1585167" cy="5247520"/>
              <a:chOff x="-1007931" y="1293730"/>
              <a:chExt cx="1585167" cy="5247520"/>
            </a:xfrm>
          </p:grpSpPr>
          <p:pic>
            <p:nvPicPr>
              <p:cNvPr id="107583" name="Picture 3" descr="FDR5 2hand many Pills_PMS 185"/>
              <p:cNvPicPr>
                <a:picLocks noChangeAspect="1" noChangeArrowheads="1"/>
              </p:cNvPicPr>
              <p:nvPr/>
            </p:nvPicPr>
            <p:blipFill>
              <a:blip r:embed="rId59" cstate="print"/>
              <a:srcRect b="7529"/>
              <a:stretch>
                <a:fillRect/>
              </a:stretch>
            </p:blipFill>
            <p:spPr bwMode="auto">
              <a:xfrm>
                <a:off x="-990600" y="1827097"/>
                <a:ext cx="754153" cy="496054"/>
              </a:xfrm>
              <a:prstGeom prst="rect">
                <a:avLst/>
              </a:prstGeom>
              <a:noFill/>
              <a:ln w="38100">
                <a:noFill/>
                <a:miter lim="800000"/>
                <a:headEnd/>
                <a:tailEnd/>
              </a:ln>
            </p:spPr>
          </p:pic>
          <p:pic>
            <p:nvPicPr>
              <p:cNvPr id="107584" name="Picture 16"/>
              <p:cNvPicPr>
                <a:picLocks noChangeAspect="1" noChangeArrowheads="1"/>
              </p:cNvPicPr>
              <p:nvPr/>
            </p:nvPicPr>
            <p:blipFill>
              <a:blip r:embed="rId60" cstate="print"/>
              <a:srcRect/>
              <a:stretch>
                <a:fillRect/>
              </a:stretch>
            </p:blipFill>
            <p:spPr bwMode="auto">
              <a:xfrm>
                <a:off x="-980751" y="1293730"/>
                <a:ext cx="742959" cy="533367"/>
              </a:xfrm>
              <a:prstGeom prst="rect">
                <a:avLst/>
              </a:prstGeom>
              <a:noFill/>
              <a:ln w="9525">
                <a:noFill/>
                <a:miter lim="800000"/>
                <a:headEnd/>
                <a:tailEnd/>
              </a:ln>
            </p:spPr>
          </p:pic>
          <p:pic>
            <p:nvPicPr>
              <p:cNvPr id="107585" name="Picture 53" descr="http://img.medscape.com/fullsize/migrated/576/105/fht576105.fig2.gif"/>
              <p:cNvPicPr>
                <a:picLocks noChangeAspect="1" noChangeArrowheads="1"/>
              </p:cNvPicPr>
              <p:nvPr/>
            </p:nvPicPr>
            <p:blipFill>
              <a:blip r:embed="rId61" cstate="print"/>
              <a:srcRect l="3523" t="50960" b="2879"/>
              <a:stretch>
                <a:fillRect/>
              </a:stretch>
            </p:blipFill>
            <p:spPr bwMode="auto">
              <a:xfrm>
                <a:off x="-994604" y="2324209"/>
                <a:ext cx="754153" cy="485030"/>
              </a:xfrm>
              <a:prstGeom prst="rect">
                <a:avLst/>
              </a:prstGeom>
              <a:noFill/>
              <a:ln w="9525">
                <a:noFill/>
                <a:miter lim="800000"/>
                <a:headEnd/>
                <a:tailEnd/>
              </a:ln>
            </p:spPr>
          </p:pic>
          <p:pic>
            <p:nvPicPr>
              <p:cNvPr id="107586" name="Picture 9"/>
              <p:cNvPicPr>
                <a:picLocks noChangeAspect="1" noChangeArrowheads="1"/>
              </p:cNvPicPr>
              <p:nvPr/>
            </p:nvPicPr>
            <p:blipFill>
              <a:blip r:embed="rId62" cstate="print"/>
              <a:srcRect/>
              <a:stretch>
                <a:fillRect/>
              </a:stretch>
            </p:blipFill>
            <p:spPr bwMode="auto">
              <a:xfrm>
                <a:off x="-996020" y="2809239"/>
                <a:ext cx="749721" cy="371108"/>
              </a:xfrm>
              <a:prstGeom prst="rect">
                <a:avLst/>
              </a:prstGeom>
              <a:noFill/>
              <a:ln w="9525">
                <a:noFill/>
                <a:miter lim="800000"/>
                <a:headEnd/>
                <a:tailEnd/>
              </a:ln>
            </p:spPr>
          </p:pic>
          <p:pic>
            <p:nvPicPr>
              <p:cNvPr id="107587" name="Picture 44"/>
              <p:cNvPicPr>
                <a:picLocks noChangeAspect="1" noChangeArrowheads="1"/>
              </p:cNvPicPr>
              <p:nvPr/>
            </p:nvPicPr>
            <p:blipFill>
              <a:blip r:embed="rId63" cstate="print"/>
              <a:srcRect/>
              <a:stretch>
                <a:fillRect/>
              </a:stretch>
            </p:blipFill>
            <p:spPr bwMode="auto">
              <a:xfrm>
                <a:off x="-996019" y="3180347"/>
                <a:ext cx="749340" cy="441588"/>
              </a:xfrm>
              <a:prstGeom prst="rect">
                <a:avLst/>
              </a:prstGeom>
              <a:noFill/>
              <a:ln w="9525">
                <a:noFill/>
                <a:miter lim="800000"/>
                <a:headEnd/>
                <a:tailEnd/>
              </a:ln>
            </p:spPr>
          </p:pic>
          <p:pic>
            <p:nvPicPr>
              <p:cNvPr id="107588" name="Picture 61"/>
              <p:cNvPicPr>
                <a:picLocks noChangeAspect="1" noChangeArrowheads="1"/>
              </p:cNvPicPr>
              <p:nvPr/>
            </p:nvPicPr>
            <p:blipFill>
              <a:blip r:embed="rId64" cstate="print"/>
              <a:srcRect b="5211"/>
              <a:stretch>
                <a:fillRect/>
              </a:stretch>
            </p:blipFill>
            <p:spPr bwMode="auto">
              <a:xfrm>
                <a:off x="-1007931" y="3619088"/>
                <a:ext cx="760891" cy="355030"/>
              </a:xfrm>
              <a:prstGeom prst="rect">
                <a:avLst/>
              </a:prstGeom>
              <a:noFill/>
              <a:ln w="9525">
                <a:noFill/>
                <a:miter lim="800000"/>
                <a:headEnd/>
                <a:tailEnd/>
              </a:ln>
            </p:spPr>
          </p:pic>
          <p:pic>
            <p:nvPicPr>
              <p:cNvPr id="107589" name="Picture 25"/>
              <p:cNvPicPr>
                <a:picLocks noChangeAspect="1" noChangeArrowheads="1"/>
              </p:cNvPicPr>
              <p:nvPr/>
            </p:nvPicPr>
            <p:blipFill>
              <a:blip r:embed="rId65" cstate="print"/>
              <a:srcRect l="37625" t="32222" r="19049" b="18445"/>
              <a:stretch>
                <a:fillRect/>
              </a:stretch>
            </p:blipFill>
            <p:spPr bwMode="auto">
              <a:xfrm>
                <a:off x="-1006679" y="3975459"/>
                <a:ext cx="766228" cy="412750"/>
              </a:xfrm>
              <a:prstGeom prst="rect">
                <a:avLst/>
              </a:prstGeom>
              <a:noFill/>
              <a:ln w="9525">
                <a:noFill/>
                <a:miter lim="800000"/>
                <a:headEnd/>
                <a:tailEnd/>
              </a:ln>
            </p:spPr>
          </p:pic>
          <p:pic>
            <p:nvPicPr>
              <p:cNvPr id="107590" name="Picture 69"/>
              <p:cNvPicPr>
                <a:picLocks noChangeAspect="1" noChangeArrowheads="1"/>
              </p:cNvPicPr>
              <p:nvPr/>
            </p:nvPicPr>
            <p:blipFill>
              <a:blip r:embed="rId66" cstate="print"/>
              <a:srcRect/>
              <a:stretch>
                <a:fillRect/>
              </a:stretch>
            </p:blipFill>
            <p:spPr bwMode="auto">
              <a:xfrm>
                <a:off x="-1007930" y="4382920"/>
                <a:ext cx="758716" cy="458903"/>
              </a:xfrm>
              <a:prstGeom prst="rect">
                <a:avLst/>
              </a:prstGeom>
              <a:noFill/>
              <a:ln w="9525">
                <a:noFill/>
                <a:miter lim="800000"/>
                <a:headEnd/>
                <a:tailEnd/>
              </a:ln>
            </p:spPr>
          </p:pic>
          <p:pic>
            <p:nvPicPr>
              <p:cNvPr id="107591" name="Picture 16"/>
              <p:cNvPicPr>
                <a:picLocks noChangeAspect="1" noChangeArrowheads="1"/>
              </p:cNvPicPr>
              <p:nvPr/>
            </p:nvPicPr>
            <p:blipFill>
              <a:blip r:embed="rId67" cstate="print"/>
              <a:srcRect l="23660" t="16829" r="9888" b="9634"/>
              <a:stretch>
                <a:fillRect/>
              </a:stretch>
            </p:blipFill>
            <p:spPr bwMode="auto">
              <a:xfrm>
                <a:off x="-1005987" y="4840634"/>
                <a:ext cx="748703" cy="401582"/>
              </a:xfrm>
              <a:prstGeom prst="rect">
                <a:avLst/>
              </a:prstGeom>
              <a:noFill/>
              <a:ln w="9525">
                <a:noFill/>
                <a:miter lim="800000"/>
                <a:headEnd/>
                <a:tailEnd/>
              </a:ln>
            </p:spPr>
          </p:pic>
          <p:pic>
            <p:nvPicPr>
              <p:cNvPr id="107592" name="Picture 42"/>
              <p:cNvPicPr>
                <a:picLocks noChangeAspect="1" noChangeArrowheads="1"/>
              </p:cNvPicPr>
              <p:nvPr/>
            </p:nvPicPr>
            <p:blipFill>
              <a:blip r:embed="rId68" cstate="print"/>
              <a:srcRect l="40492" t="37396" r="21439" b="13737"/>
              <a:stretch>
                <a:fillRect/>
              </a:stretch>
            </p:blipFill>
            <p:spPr bwMode="auto">
              <a:xfrm>
                <a:off x="-1006679" y="5242216"/>
                <a:ext cx="748063" cy="422611"/>
              </a:xfrm>
              <a:prstGeom prst="rect">
                <a:avLst/>
              </a:prstGeom>
              <a:noFill/>
              <a:ln w="9525">
                <a:noFill/>
                <a:miter lim="800000"/>
                <a:headEnd/>
                <a:tailEnd/>
              </a:ln>
            </p:spPr>
          </p:pic>
          <p:pic>
            <p:nvPicPr>
              <p:cNvPr id="107593" name="Picture 2"/>
              <p:cNvPicPr>
                <a:picLocks noChangeAspect="1" noChangeArrowheads="1"/>
              </p:cNvPicPr>
              <p:nvPr/>
            </p:nvPicPr>
            <p:blipFill>
              <a:blip r:embed="rId69" cstate="print"/>
              <a:srcRect l="12625" t="27333" r="43999" b="26889"/>
              <a:stretch>
                <a:fillRect/>
              </a:stretch>
            </p:blipFill>
            <p:spPr bwMode="auto">
              <a:xfrm>
                <a:off x="-1005987" y="5664827"/>
                <a:ext cx="748063" cy="371590"/>
              </a:xfrm>
              <a:prstGeom prst="rect">
                <a:avLst/>
              </a:prstGeom>
              <a:noFill/>
              <a:ln w="9525">
                <a:noFill/>
                <a:miter lim="800000"/>
                <a:headEnd/>
                <a:tailEnd/>
              </a:ln>
            </p:spPr>
          </p:pic>
          <p:pic>
            <p:nvPicPr>
              <p:cNvPr id="107594" name="Picture 39"/>
              <p:cNvPicPr>
                <a:picLocks noChangeAspect="1" noChangeArrowheads="1"/>
              </p:cNvPicPr>
              <p:nvPr/>
            </p:nvPicPr>
            <p:blipFill>
              <a:blip r:embed="rId70" cstate="print"/>
              <a:srcRect l="50000" t="22054" r="19069" b="16811"/>
              <a:stretch>
                <a:fillRect/>
              </a:stretch>
            </p:blipFill>
            <p:spPr bwMode="auto">
              <a:xfrm>
                <a:off x="-1007931" y="6035345"/>
                <a:ext cx="753710" cy="505905"/>
              </a:xfrm>
              <a:prstGeom prst="rect">
                <a:avLst/>
              </a:prstGeom>
              <a:noFill/>
              <a:ln w="9525">
                <a:noFill/>
                <a:miter lim="800000"/>
                <a:headEnd/>
                <a:tailEnd/>
              </a:ln>
            </p:spPr>
          </p:pic>
          <p:pic>
            <p:nvPicPr>
              <p:cNvPr id="107595" name="Picture 8" descr="http://www.niaid.nih.gov/SiteCollectionImages/topics/hivaids/HIVvaccineResearch.jpg"/>
              <p:cNvPicPr>
                <a:picLocks noChangeAspect="1" noChangeArrowheads="1"/>
              </p:cNvPicPr>
              <p:nvPr/>
            </p:nvPicPr>
            <p:blipFill>
              <a:blip r:embed="rId71" cstate="print"/>
              <a:srcRect/>
              <a:stretch>
                <a:fillRect/>
              </a:stretch>
            </p:blipFill>
            <p:spPr bwMode="auto">
              <a:xfrm>
                <a:off x="-237792" y="1293730"/>
                <a:ext cx="803970" cy="438497"/>
              </a:xfrm>
              <a:prstGeom prst="rect">
                <a:avLst/>
              </a:prstGeom>
              <a:noFill/>
              <a:ln w="9525">
                <a:noFill/>
                <a:miter lim="800000"/>
                <a:headEnd/>
                <a:tailEnd/>
              </a:ln>
            </p:spPr>
          </p:pic>
          <p:pic>
            <p:nvPicPr>
              <p:cNvPr id="107596" name="Picture 71"/>
              <p:cNvPicPr>
                <a:picLocks noChangeAspect="1" noChangeArrowheads="1"/>
              </p:cNvPicPr>
              <p:nvPr/>
            </p:nvPicPr>
            <p:blipFill>
              <a:blip r:embed="rId72" cstate="print"/>
              <a:srcRect/>
              <a:stretch>
                <a:fillRect/>
              </a:stretch>
            </p:blipFill>
            <p:spPr bwMode="auto">
              <a:xfrm>
                <a:off x="-237792" y="1731917"/>
                <a:ext cx="815028" cy="258763"/>
              </a:xfrm>
              <a:prstGeom prst="rect">
                <a:avLst/>
              </a:prstGeom>
              <a:noFill/>
              <a:ln w="9525">
                <a:noFill/>
                <a:miter lim="800000"/>
                <a:headEnd/>
                <a:tailEnd/>
              </a:ln>
            </p:spPr>
          </p:pic>
          <p:pic>
            <p:nvPicPr>
              <p:cNvPr id="107597" name="Picture 69"/>
              <p:cNvPicPr>
                <a:picLocks noChangeAspect="1" noChangeArrowheads="1"/>
              </p:cNvPicPr>
              <p:nvPr/>
            </p:nvPicPr>
            <p:blipFill>
              <a:blip r:embed="rId73" cstate="print"/>
              <a:srcRect/>
              <a:stretch>
                <a:fillRect/>
              </a:stretch>
            </p:blipFill>
            <p:spPr bwMode="auto">
              <a:xfrm>
                <a:off x="-237792" y="1969021"/>
                <a:ext cx="815028" cy="540882"/>
              </a:xfrm>
              <a:prstGeom prst="rect">
                <a:avLst/>
              </a:prstGeom>
              <a:noFill/>
              <a:ln w="9525">
                <a:noFill/>
                <a:miter lim="800000"/>
                <a:headEnd/>
                <a:tailEnd/>
              </a:ln>
            </p:spPr>
          </p:pic>
          <p:pic>
            <p:nvPicPr>
              <p:cNvPr id="107598" name="Picture 15"/>
              <p:cNvPicPr>
                <a:picLocks noChangeAspect="1" noChangeArrowheads="1"/>
              </p:cNvPicPr>
              <p:nvPr/>
            </p:nvPicPr>
            <p:blipFill>
              <a:blip r:embed="rId74" cstate="print"/>
              <a:srcRect/>
              <a:stretch>
                <a:fillRect/>
              </a:stretch>
            </p:blipFill>
            <p:spPr bwMode="auto">
              <a:xfrm>
                <a:off x="-243211" y="2492654"/>
                <a:ext cx="817900" cy="604131"/>
              </a:xfrm>
              <a:prstGeom prst="rect">
                <a:avLst/>
              </a:prstGeom>
              <a:noFill/>
              <a:ln w="9525">
                <a:noFill/>
                <a:miter lim="800000"/>
                <a:headEnd/>
                <a:tailEnd/>
              </a:ln>
            </p:spPr>
          </p:pic>
          <p:pic>
            <p:nvPicPr>
              <p:cNvPr id="107599" name="Picture 39"/>
              <p:cNvPicPr>
                <a:picLocks noChangeAspect="1" noChangeArrowheads="1"/>
              </p:cNvPicPr>
              <p:nvPr/>
            </p:nvPicPr>
            <p:blipFill>
              <a:blip r:embed="rId75" cstate="print"/>
              <a:srcRect/>
              <a:stretch>
                <a:fillRect/>
              </a:stretch>
            </p:blipFill>
            <p:spPr bwMode="auto">
              <a:xfrm>
                <a:off x="210099" y="6072686"/>
                <a:ext cx="332365" cy="468564"/>
              </a:xfrm>
              <a:prstGeom prst="rect">
                <a:avLst/>
              </a:prstGeom>
              <a:noFill/>
              <a:ln w="9525">
                <a:noFill/>
                <a:miter lim="800000"/>
                <a:headEnd/>
                <a:tailEnd/>
              </a:ln>
            </p:spPr>
          </p:pic>
          <p:pic>
            <p:nvPicPr>
              <p:cNvPr id="107600" name="Picture 40"/>
              <p:cNvPicPr>
                <a:picLocks noChangeAspect="1" noChangeArrowheads="1"/>
              </p:cNvPicPr>
              <p:nvPr/>
            </p:nvPicPr>
            <p:blipFill>
              <a:blip r:embed="rId76" cstate="print"/>
              <a:srcRect/>
              <a:stretch>
                <a:fillRect/>
              </a:stretch>
            </p:blipFill>
            <p:spPr bwMode="auto">
              <a:xfrm>
                <a:off x="-258616" y="6072686"/>
                <a:ext cx="468691" cy="468564"/>
              </a:xfrm>
              <a:prstGeom prst="rect">
                <a:avLst/>
              </a:prstGeom>
              <a:noFill/>
              <a:ln w="9525">
                <a:noFill/>
                <a:miter lim="800000"/>
                <a:headEnd/>
                <a:tailEnd/>
              </a:ln>
            </p:spPr>
          </p:pic>
          <p:pic>
            <p:nvPicPr>
              <p:cNvPr id="107601" name="Picture 7"/>
              <p:cNvPicPr>
                <a:picLocks noChangeAspect="1" noChangeArrowheads="1"/>
              </p:cNvPicPr>
              <p:nvPr/>
            </p:nvPicPr>
            <p:blipFill>
              <a:blip r:embed="rId77" cstate="print"/>
              <a:srcRect l="10138" t="15495" r="5862" b="33241"/>
              <a:stretch>
                <a:fillRect/>
              </a:stretch>
            </p:blipFill>
            <p:spPr bwMode="auto">
              <a:xfrm>
                <a:off x="-257284" y="5178079"/>
                <a:ext cx="782921" cy="283630"/>
              </a:xfrm>
              <a:prstGeom prst="rect">
                <a:avLst/>
              </a:prstGeom>
              <a:noFill/>
              <a:ln w="9525">
                <a:noFill/>
                <a:miter lim="800000"/>
                <a:headEnd/>
                <a:tailEnd/>
              </a:ln>
            </p:spPr>
          </p:pic>
          <p:pic>
            <p:nvPicPr>
              <p:cNvPr id="107602" name="Picture 51"/>
              <p:cNvPicPr>
                <a:picLocks noChangeAspect="1" noChangeArrowheads="1"/>
              </p:cNvPicPr>
              <p:nvPr/>
            </p:nvPicPr>
            <p:blipFill>
              <a:blip r:embed="rId78" cstate="print"/>
              <a:srcRect/>
              <a:stretch>
                <a:fillRect/>
              </a:stretch>
            </p:blipFill>
            <p:spPr bwMode="auto">
              <a:xfrm>
                <a:off x="-257284" y="4612371"/>
                <a:ext cx="780194" cy="565708"/>
              </a:xfrm>
              <a:prstGeom prst="rect">
                <a:avLst/>
              </a:prstGeom>
              <a:noFill/>
              <a:ln w="9525">
                <a:noFill/>
                <a:miter lim="800000"/>
                <a:headEnd/>
                <a:tailEnd/>
              </a:ln>
            </p:spPr>
          </p:pic>
          <p:grpSp>
            <p:nvGrpSpPr>
              <p:cNvPr id="107520" name="Group 118"/>
              <p:cNvGrpSpPr>
                <a:grpSpLocks/>
              </p:cNvGrpSpPr>
              <p:nvPr/>
            </p:nvGrpSpPr>
            <p:grpSpPr bwMode="auto">
              <a:xfrm>
                <a:off x="-243211" y="3096785"/>
                <a:ext cx="770474" cy="482210"/>
                <a:chOff x="5738199" y="1736840"/>
                <a:chExt cx="770474" cy="482210"/>
              </a:xfrm>
            </p:grpSpPr>
            <p:pic>
              <p:nvPicPr>
                <p:cNvPr id="107607" name="Picture 67"/>
                <p:cNvPicPr>
                  <a:picLocks noChangeAspect="1" noChangeArrowheads="1"/>
                </p:cNvPicPr>
                <p:nvPr/>
              </p:nvPicPr>
              <p:blipFill>
                <a:blip r:embed="rId79" cstate="print"/>
                <a:srcRect l="14375" t="64896" r="65750" b="9331"/>
                <a:stretch>
                  <a:fillRect/>
                </a:stretch>
              </p:blipFill>
              <p:spPr bwMode="auto">
                <a:xfrm>
                  <a:off x="5738199" y="1945345"/>
                  <a:ext cx="386533" cy="273705"/>
                </a:xfrm>
                <a:prstGeom prst="rect">
                  <a:avLst/>
                </a:prstGeom>
                <a:noFill/>
                <a:ln w="9525">
                  <a:noFill/>
                  <a:miter lim="800000"/>
                  <a:headEnd/>
                  <a:tailEnd/>
                </a:ln>
              </p:spPr>
            </p:pic>
            <p:pic>
              <p:nvPicPr>
                <p:cNvPr id="107608" name="Picture 42"/>
                <p:cNvPicPr>
                  <a:picLocks noChangeAspect="1" noChangeArrowheads="1"/>
                </p:cNvPicPr>
                <p:nvPr/>
              </p:nvPicPr>
              <p:blipFill>
                <a:blip r:embed="rId80" cstate="print"/>
                <a:srcRect/>
                <a:stretch>
                  <a:fillRect/>
                </a:stretch>
              </p:blipFill>
              <p:spPr bwMode="auto">
                <a:xfrm>
                  <a:off x="5913048" y="1736840"/>
                  <a:ext cx="324479" cy="215926"/>
                </a:xfrm>
                <a:prstGeom prst="rect">
                  <a:avLst/>
                </a:prstGeom>
                <a:noFill/>
                <a:ln w="9525">
                  <a:noFill/>
                  <a:miter lim="800000"/>
                  <a:headEnd/>
                  <a:tailEnd/>
                </a:ln>
              </p:spPr>
            </p:pic>
            <p:pic>
              <p:nvPicPr>
                <p:cNvPr id="107609" name="Picture 43"/>
                <p:cNvPicPr>
                  <a:picLocks noChangeAspect="1" noChangeArrowheads="1"/>
                </p:cNvPicPr>
                <p:nvPr/>
              </p:nvPicPr>
              <p:blipFill>
                <a:blip r:embed="rId81" cstate="print"/>
                <a:srcRect/>
                <a:stretch>
                  <a:fillRect/>
                </a:stretch>
              </p:blipFill>
              <p:spPr bwMode="auto">
                <a:xfrm>
                  <a:off x="6089471" y="1864512"/>
                  <a:ext cx="324479" cy="215926"/>
                </a:xfrm>
                <a:prstGeom prst="rect">
                  <a:avLst/>
                </a:prstGeom>
                <a:noFill/>
                <a:ln w="9525">
                  <a:noFill/>
                  <a:miter lim="800000"/>
                  <a:headEnd/>
                  <a:tailEnd/>
                </a:ln>
              </p:spPr>
            </p:pic>
            <p:pic>
              <p:nvPicPr>
                <p:cNvPr id="107610" name="Picture 44"/>
                <p:cNvPicPr>
                  <a:picLocks noChangeAspect="1" noChangeArrowheads="1"/>
                </p:cNvPicPr>
                <p:nvPr/>
              </p:nvPicPr>
              <p:blipFill>
                <a:blip r:embed="rId82" cstate="print"/>
                <a:srcRect/>
                <a:stretch>
                  <a:fillRect/>
                </a:stretch>
              </p:blipFill>
              <p:spPr bwMode="auto">
                <a:xfrm>
                  <a:off x="6195941" y="2006553"/>
                  <a:ext cx="312732" cy="212496"/>
                </a:xfrm>
                <a:prstGeom prst="rect">
                  <a:avLst/>
                </a:prstGeom>
                <a:noFill/>
                <a:ln w="9525">
                  <a:noFill/>
                  <a:miter lim="800000"/>
                  <a:headEnd/>
                  <a:tailEnd/>
                </a:ln>
              </p:spPr>
            </p:pic>
          </p:grpSp>
          <p:pic>
            <p:nvPicPr>
              <p:cNvPr id="107604" name="Picture 119"/>
              <p:cNvPicPr>
                <a:picLocks noChangeAspect="1"/>
              </p:cNvPicPr>
              <p:nvPr/>
            </p:nvPicPr>
            <p:blipFill>
              <a:blip r:embed="rId83" cstate="print"/>
              <a:srcRect b="5707"/>
              <a:stretch>
                <a:fillRect/>
              </a:stretch>
            </p:blipFill>
            <p:spPr bwMode="auto">
              <a:xfrm>
                <a:off x="-258616" y="5461709"/>
                <a:ext cx="807721" cy="610977"/>
              </a:xfrm>
              <a:prstGeom prst="rect">
                <a:avLst/>
              </a:prstGeom>
              <a:noFill/>
              <a:ln w="9525">
                <a:noFill/>
                <a:miter lim="800000"/>
                <a:headEnd/>
                <a:tailEnd/>
              </a:ln>
            </p:spPr>
          </p:pic>
          <p:pic>
            <p:nvPicPr>
              <p:cNvPr id="107605" name="Picture 46"/>
              <p:cNvPicPr>
                <a:picLocks noChangeAspect="1" noChangeArrowheads="1"/>
              </p:cNvPicPr>
              <p:nvPr/>
            </p:nvPicPr>
            <p:blipFill>
              <a:blip r:embed="rId84" cstate="print"/>
              <a:srcRect/>
              <a:stretch>
                <a:fillRect/>
              </a:stretch>
            </p:blipFill>
            <p:spPr bwMode="auto">
              <a:xfrm>
                <a:off x="-253526" y="3996316"/>
                <a:ext cx="772677" cy="616055"/>
              </a:xfrm>
              <a:prstGeom prst="rect">
                <a:avLst/>
              </a:prstGeom>
              <a:noFill/>
              <a:ln w="9525">
                <a:noFill/>
                <a:miter lim="800000"/>
                <a:headEnd/>
                <a:tailEnd/>
              </a:ln>
            </p:spPr>
          </p:pic>
          <p:pic>
            <p:nvPicPr>
              <p:cNvPr id="107606" name="Picture 57"/>
              <p:cNvPicPr>
                <a:picLocks noChangeAspect="1" noChangeArrowheads="1"/>
              </p:cNvPicPr>
              <p:nvPr/>
            </p:nvPicPr>
            <p:blipFill>
              <a:blip r:embed="rId85" cstate="print"/>
              <a:srcRect/>
              <a:stretch>
                <a:fillRect/>
              </a:stretch>
            </p:blipFill>
            <p:spPr bwMode="auto">
              <a:xfrm>
                <a:off x="-247565" y="3580244"/>
                <a:ext cx="770475" cy="395215"/>
              </a:xfrm>
              <a:prstGeom prst="rect">
                <a:avLst/>
              </a:prstGeom>
              <a:noFill/>
              <a:ln w="9525">
                <a:noFill/>
                <a:miter lim="800000"/>
                <a:headEnd/>
                <a:tailEnd/>
              </a:ln>
            </p:spPr>
          </p:pic>
        </p:grpSp>
      </p:grpSp>
      <p:grpSp>
        <p:nvGrpSpPr>
          <p:cNvPr id="107521" name="Group 4"/>
          <p:cNvGrpSpPr>
            <a:grpSpLocks/>
          </p:cNvGrpSpPr>
          <p:nvPr/>
        </p:nvGrpSpPr>
        <p:grpSpPr bwMode="auto">
          <a:xfrm>
            <a:off x="161925" y="990600"/>
            <a:ext cx="1514475" cy="5645150"/>
            <a:chOff x="197655" y="990600"/>
            <a:chExt cx="1515189" cy="5644435"/>
          </a:xfrm>
        </p:grpSpPr>
        <p:sp>
          <p:nvSpPr>
            <p:cNvPr id="107558" name="TextBox 9"/>
            <p:cNvSpPr txBox="1">
              <a:spLocks noChangeArrowheads="1"/>
            </p:cNvSpPr>
            <p:nvPr/>
          </p:nvSpPr>
          <p:spPr bwMode="auto">
            <a:xfrm>
              <a:off x="228600" y="990600"/>
              <a:ext cx="1447800" cy="575799"/>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2400" b="1">
                  <a:solidFill>
                    <a:srgbClr val="BC008B"/>
                  </a:solidFill>
                  <a:latin typeface="Arial Narrow" pitchFamily="34" charset="0"/>
                  <a:cs typeface="Arial" pitchFamily="34" charset="0"/>
                </a:rPr>
                <a:t>1930-1980</a:t>
              </a:r>
            </a:p>
          </p:txBody>
        </p:sp>
        <p:grpSp>
          <p:nvGrpSpPr>
            <p:cNvPr id="107523" name="Group 135"/>
            <p:cNvGrpSpPr>
              <a:grpSpLocks/>
            </p:cNvGrpSpPr>
            <p:nvPr/>
          </p:nvGrpSpPr>
          <p:grpSpPr bwMode="auto">
            <a:xfrm>
              <a:off x="197655" y="1533335"/>
              <a:ext cx="757626" cy="4777616"/>
              <a:chOff x="11322855" y="-2174268"/>
              <a:chExt cx="757626" cy="4777616"/>
            </a:xfrm>
          </p:grpSpPr>
          <p:pic>
            <p:nvPicPr>
              <p:cNvPr id="107572" name="Picture 11"/>
              <p:cNvPicPr>
                <a:picLocks noChangeAspect="1" noChangeArrowheads="1"/>
              </p:cNvPicPr>
              <p:nvPr/>
            </p:nvPicPr>
            <p:blipFill>
              <a:blip r:embed="rId86" cstate="print"/>
              <a:srcRect/>
              <a:stretch>
                <a:fillRect/>
              </a:stretch>
            </p:blipFill>
            <p:spPr bwMode="auto">
              <a:xfrm>
                <a:off x="11329127" y="114071"/>
                <a:ext cx="751354" cy="531857"/>
              </a:xfrm>
              <a:prstGeom prst="rect">
                <a:avLst/>
              </a:prstGeom>
              <a:noFill/>
              <a:ln w="9525">
                <a:noFill/>
                <a:miter lim="800000"/>
                <a:headEnd/>
                <a:tailEnd/>
              </a:ln>
            </p:spPr>
          </p:pic>
          <p:grpSp>
            <p:nvGrpSpPr>
              <p:cNvPr id="107524" name="Group 137"/>
              <p:cNvGrpSpPr>
                <a:grpSpLocks/>
              </p:cNvGrpSpPr>
              <p:nvPr/>
            </p:nvGrpSpPr>
            <p:grpSpPr bwMode="auto">
              <a:xfrm>
                <a:off x="11322855" y="-2174268"/>
                <a:ext cx="757626" cy="4777616"/>
                <a:chOff x="9251438" y="-3668966"/>
                <a:chExt cx="757626" cy="4777616"/>
              </a:xfrm>
            </p:grpSpPr>
            <p:pic>
              <p:nvPicPr>
                <p:cNvPr id="107574" name="Picture 14"/>
                <p:cNvPicPr>
                  <a:picLocks noChangeAspect="1" noChangeArrowheads="1"/>
                </p:cNvPicPr>
                <p:nvPr/>
              </p:nvPicPr>
              <p:blipFill>
                <a:blip r:embed="rId87" cstate="print"/>
                <a:srcRect/>
                <a:stretch>
                  <a:fillRect/>
                </a:stretch>
              </p:blipFill>
              <p:spPr bwMode="auto">
                <a:xfrm>
                  <a:off x="9253723" y="-3668966"/>
                  <a:ext cx="753842" cy="501648"/>
                </a:xfrm>
                <a:prstGeom prst="rect">
                  <a:avLst/>
                </a:prstGeom>
                <a:noFill/>
                <a:ln w="9525">
                  <a:noFill/>
                  <a:miter lim="800000"/>
                  <a:headEnd/>
                  <a:tailEnd/>
                </a:ln>
              </p:spPr>
            </p:pic>
            <p:pic>
              <p:nvPicPr>
                <p:cNvPr id="107575" name="Picture 2"/>
                <p:cNvPicPr>
                  <a:picLocks noChangeAspect="1" noChangeArrowheads="1"/>
                </p:cNvPicPr>
                <p:nvPr/>
              </p:nvPicPr>
              <p:blipFill>
                <a:blip r:embed="rId88" cstate="print"/>
                <a:srcRect/>
                <a:stretch>
                  <a:fillRect/>
                </a:stretch>
              </p:blipFill>
              <p:spPr bwMode="auto">
                <a:xfrm>
                  <a:off x="9251438" y="-3167318"/>
                  <a:ext cx="756127" cy="513905"/>
                </a:xfrm>
                <a:prstGeom prst="rect">
                  <a:avLst/>
                </a:prstGeom>
                <a:noFill/>
                <a:ln w="9525">
                  <a:noFill/>
                  <a:miter lim="800000"/>
                  <a:headEnd/>
                  <a:tailEnd/>
                </a:ln>
              </p:spPr>
            </p:pic>
            <p:pic>
              <p:nvPicPr>
                <p:cNvPr id="107576" name="Picture 13"/>
                <p:cNvPicPr>
                  <a:picLocks noChangeAspect="1" noChangeArrowheads="1"/>
                </p:cNvPicPr>
                <p:nvPr/>
              </p:nvPicPr>
              <p:blipFill>
                <a:blip r:embed="rId89" cstate="print"/>
                <a:srcRect/>
                <a:stretch>
                  <a:fillRect/>
                </a:stretch>
              </p:blipFill>
              <p:spPr bwMode="auto">
                <a:xfrm>
                  <a:off x="9253723" y="-2653413"/>
                  <a:ext cx="753842" cy="409695"/>
                </a:xfrm>
                <a:prstGeom prst="rect">
                  <a:avLst/>
                </a:prstGeom>
                <a:noFill/>
                <a:ln w="9525">
                  <a:noFill/>
                  <a:miter lim="800000"/>
                  <a:headEnd/>
                  <a:tailEnd/>
                </a:ln>
              </p:spPr>
            </p:pic>
            <p:pic>
              <p:nvPicPr>
                <p:cNvPr id="107577" name="Picture 7"/>
                <p:cNvPicPr>
                  <a:picLocks noChangeAspect="1" noChangeArrowheads="1"/>
                </p:cNvPicPr>
                <p:nvPr/>
              </p:nvPicPr>
              <p:blipFill>
                <a:blip r:embed="rId90" cstate="print"/>
                <a:srcRect/>
                <a:stretch>
                  <a:fillRect/>
                </a:stretch>
              </p:blipFill>
              <p:spPr bwMode="auto">
                <a:xfrm>
                  <a:off x="9257709" y="-2243718"/>
                  <a:ext cx="751354" cy="858690"/>
                </a:xfrm>
                <a:prstGeom prst="rect">
                  <a:avLst/>
                </a:prstGeom>
                <a:noFill/>
                <a:ln w="9525">
                  <a:noFill/>
                  <a:miter lim="800000"/>
                  <a:headEnd/>
                  <a:tailEnd/>
                </a:ln>
              </p:spPr>
            </p:pic>
            <p:pic>
              <p:nvPicPr>
                <p:cNvPr id="107578" name="Picture 8"/>
                <p:cNvPicPr>
                  <a:picLocks noChangeAspect="1" noChangeArrowheads="1"/>
                </p:cNvPicPr>
                <p:nvPr/>
              </p:nvPicPr>
              <p:blipFill>
                <a:blip r:embed="rId91" cstate="print"/>
                <a:srcRect b="15465"/>
                <a:stretch>
                  <a:fillRect/>
                </a:stretch>
              </p:blipFill>
              <p:spPr bwMode="auto">
                <a:xfrm>
                  <a:off x="9251438" y="-366818"/>
                  <a:ext cx="757626" cy="896645"/>
                </a:xfrm>
                <a:prstGeom prst="rect">
                  <a:avLst/>
                </a:prstGeom>
                <a:noFill/>
                <a:ln w="9525">
                  <a:noFill/>
                  <a:miter lim="800000"/>
                  <a:headEnd/>
                  <a:tailEnd/>
                </a:ln>
              </p:spPr>
            </p:pic>
            <p:pic>
              <p:nvPicPr>
                <p:cNvPr id="107579" name="Picture 12"/>
                <p:cNvPicPr>
                  <a:picLocks noChangeAspect="1" noChangeArrowheads="1"/>
                </p:cNvPicPr>
                <p:nvPr/>
              </p:nvPicPr>
              <p:blipFill>
                <a:blip r:embed="rId92" cstate="print"/>
                <a:srcRect/>
                <a:stretch>
                  <a:fillRect/>
                </a:stretch>
              </p:blipFill>
              <p:spPr bwMode="auto">
                <a:xfrm>
                  <a:off x="9253723" y="-848770"/>
                  <a:ext cx="755341" cy="485576"/>
                </a:xfrm>
                <a:prstGeom prst="rect">
                  <a:avLst/>
                </a:prstGeom>
                <a:noFill/>
                <a:ln w="9525">
                  <a:noFill/>
                  <a:miter lim="800000"/>
                  <a:headEnd/>
                  <a:tailEnd/>
                </a:ln>
              </p:spPr>
            </p:pic>
            <p:pic>
              <p:nvPicPr>
                <p:cNvPr id="107580" name="Picture 5"/>
                <p:cNvPicPr>
                  <a:picLocks noChangeAspect="1" noChangeArrowheads="1"/>
                </p:cNvPicPr>
                <p:nvPr/>
              </p:nvPicPr>
              <p:blipFill>
                <a:blip r:embed="rId93" cstate="print"/>
                <a:srcRect/>
                <a:stretch>
                  <a:fillRect/>
                </a:stretch>
              </p:blipFill>
              <p:spPr bwMode="auto">
                <a:xfrm>
                  <a:off x="9251438" y="529827"/>
                  <a:ext cx="757626" cy="578823"/>
                </a:xfrm>
                <a:prstGeom prst="rect">
                  <a:avLst/>
                </a:prstGeom>
                <a:noFill/>
                <a:ln w="9525">
                  <a:noFill/>
                  <a:miter lim="800000"/>
                  <a:headEnd/>
                  <a:tailEnd/>
                </a:ln>
              </p:spPr>
            </p:pic>
          </p:grpSp>
        </p:grpSp>
        <p:grpSp>
          <p:nvGrpSpPr>
            <p:cNvPr id="107525" name="Group 3"/>
            <p:cNvGrpSpPr>
              <a:grpSpLocks/>
            </p:cNvGrpSpPr>
            <p:nvPr/>
          </p:nvGrpSpPr>
          <p:grpSpPr bwMode="auto">
            <a:xfrm>
              <a:off x="949476" y="1533335"/>
              <a:ext cx="763368" cy="5101700"/>
              <a:chOff x="949476" y="1533335"/>
              <a:chExt cx="763368" cy="5101700"/>
            </a:xfrm>
          </p:grpSpPr>
          <p:grpSp>
            <p:nvGrpSpPr>
              <p:cNvPr id="107526" name="Group 2"/>
              <p:cNvGrpSpPr>
                <a:grpSpLocks/>
              </p:cNvGrpSpPr>
              <p:nvPr/>
            </p:nvGrpSpPr>
            <p:grpSpPr bwMode="auto">
              <a:xfrm>
                <a:off x="949476" y="1533335"/>
                <a:ext cx="763368" cy="5101700"/>
                <a:chOff x="949476" y="1533335"/>
                <a:chExt cx="763368" cy="5101700"/>
              </a:xfrm>
            </p:grpSpPr>
            <p:grpSp>
              <p:nvGrpSpPr>
                <p:cNvPr id="107529" name="Group 1"/>
                <p:cNvGrpSpPr>
                  <a:grpSpLocks/>
                </p:cNvGrpSpPr>
                <p:nvPr/>
              </p:nvGrpSpPr>
              <p:grpSpPr bwMode="auto">
                <a:xfrm>
                  <a:off x="949476" y="2012090"/>
                  <a:ext cx="763368" cy="4622945"/>
                  <a:chOff x="949476" y="2012090"/>
                  <a:chExt cx="763368" cy="4622945"/>
                </a:xfrm>
              </p:grpSpPr>
              <p:grpSp>
                <p:nvGrpSpPr>
                  <p:cNvPr id="107530" name="Group 148"/>
                  <p:cNvGrpSpPr>
                    <a:grpSpLocks/>
                  </p:cNvGrpSpPr>
                  <p:nvPr/>
                </p:nvGrpSpPr>
                <p:grpSpPr bwMode="auto">
                  <a:xfrm>
                    <a:off x="949476" y="3084922"/>
                    <a:ext cx="763368" cy="3550113"/>
                    <a:chOff x="9121354" y="1070157"/>
                    <a:chExt cx="763368" cy="3550113"/>
                  </a:xfrm>
                </p:grpSpPr>
                <p:pic>
                  <p:nvPicPr>
                    <p:cNvPr id="107567" name="Picture 5"/>
                    <p:cNvPicPr>
                      <a:picLocks noChangeAspect="1" noChangeArrowheads="1"/>
                    </p:cNvPicPr>
                    <p:nvPr/>
                  </p:nvPicPr>
                  <p:blipFill>
                    <a:blip r:embed="rId94" cstate="print"/>
                    <a:srcRect/>
                    <a:stretch>
                      <a:fillRect/>
                    </a:stretch>
                  </p:blipFill>
                  <p:spPr bwMode="auto">
                    <a:xfrm>
                      <a:off x="9127159" y="1070157"/>
                      <a:ext cx="757563" cy="506190"/>
                    </a:xfrm>
                    <a:prstGeom prst="rect">
                      <a:avLst/>
                    </a:prstGeom>
                    <a:noFill/>
                    <a:ln w="9525">
                      <a:noFill/>
                      <a:miter lim="800000"/>
                      <a:headEnd/>
                      <a:tailEnd/>
                    </a:ln>
                  </p:spPr>
                </p:pic>
                <p:pic>
                  <p:nvPicPr>
                    <p:cNvPr id="107568" name="Picture 3"/>
                    <p:cNvPicPr>
                      <a:picLocks noChangeAspect="1" noChangeArrowheads="1"/>
                    </p:cNvPicPr>
                    <p:nvPr/>
                  </p:nvPicPr>
                  <p:blipFill>
                    <a:blip r:embed="rId95" cstate="print"/>
                    <a:srcRect/>
                    <a:stretch>
                      <a:fillRect/>
                    </a:stretch>
                  </p:blipFill>
                  <p:spPr bwMode="auto">
                    <a:xfrm>
                      <a:off x="9127159" y="1549522"/>
                      <a:ext cx="757563" cy="514774"/>
                    </a:xfrm>
                    <a:prstGeom prst="rect">
                      <a:avLst/>
                    </a:prstGeom>
                    <a:noFill/>
                    <a:ln w="9525">
                      <a:noFill/>
                      <a:miter lim="800000"/>
                      <a:headEnd/>
                      <a:tailEnd/>
                    </a:ln>
                  </p:spPr>
                </p:pic>
                <p:pic>
                  <p:nvPicPr>
                    <p:cNvPr id="107569" name="Picture 6"/>
                    <p:cNvPicPr>
                      <a:picLocks noChangeAspect="1" noChangeArrowheads="1"/>
                    </p:cNvPicPr>
                    <p:nvPr/>
                  </p:nvPicPr>
                  <p:blipFill>
                    <a:blip r:embed="rId96" cstate="print"/>
                    <a:srcRect l="77414" t="31517" r="1379" b="22578"/>
                    <a:stretch>
                      <a:fillRect/>
                    </a:stretch>
                  </p:blipFill>
                  <p:spPr bwMode="auto">
                    <a:xfrm>
                      <a:off x="9130335" y="2064296"/>
                      <a:ext cx="745763" cy="908010"/>
                    </a:xfrm>
                    <a:prstGeom prst="rect">
                      <a:avLst/>
                    </a:prstGeom>
                    <a:noFill/>
                    <a:ln w="9525">
                      <a:noFill/>
                      <a:miter lim="800000"/>
                      <a:headEnd/>
                      <a:tailEnd/>
                    </a:ln>
                  </p:spPr>
                </p:pic>
                <p:pic>
                  <p:nvPicPr>
                    <p:cNvPr id="107570" name="Picture 2"/>
                    <p:cNvPicPr>
                      <a:picLocks noChangeAspect="1" noChangeArrowheads="1"/>
                    </p:cNvPicPr>
                    <p:nvPr/>
                  </p:nvPicPr>
                  <p:blipFill>
                    <a:blip r:embed="rId97" cstate="print"/>
                    <a:srcRect/>
                    <a:stretch>
                      <a:fillRect/>
                    </a:stretch>
                  </p:blipFill>
                  <p:spPr bwMode="auto">
                    <a:xfrm>
                      <a:off x="9121355" y="2972306"/>
                      <a:ext cx="757563" cy="491003"/>
                    </a:xfrm>
                    <a:prstGeom prst="rect">
                      <a:avLst/>
                    </a:prstGeom>
                    <a:noFill/>
                    <a:ln w="9525">
                      <a:noFill/>
                      <a:miter lim="800000"/>
                      <a:headEnd/>
                      <a:tailEnd/>
                    </a:ln>
                  </p:spPr>
                </p:pic>
                <p:pic>
                  <p:nvPicPr>
                    <p:cNvPr id="107571" name="Picture 7"/>
                    <p:cNvPicPr>
                      <a:picLocks noChangeAspect="1" noChangeArrowheads="1"/>
                    </p:cNvPicPr>
                    <p:nvPr/>
                  </p:nvPicPr>
                  <p:blipFill>
                    <a:blip r:embed="rId98" cstate="print"/>
                    <a:srcRect l="77725" t="18460" r="1689" b="24484"/>
                    <a:stretch>
                      <a:fillRect/>
                    </a:stretch>
                  </p:blipFill>
                  <p:spPr bwMode="auto">
                    <a:xfrm>
                      <a:off x="9121354" y="3461095"/>
                      <a:ext cx="754743" cy="1159175"/>
                    </a:xfrm>
                    <a:prstGeom prst="rect">
                      <a:avLst/>
                    </a:prstGeom>
                    <a:noFill/>
                    <a:ln w="9525">
                      <a:noFill/>
                      <a:miter lim="800000"/>
                      <a:headEnd/>
                      <a:tailEnd/>
                    </a:ln>
                  </p:spPr>
                </p:pic>
              </p:grpSp>
              <p:pic>
                <p:nvPicPr>
                  <p:cNvPr id="107566" name="Picture 4"/>
                  <p:cNvPicPr>
                    <a:picLocks noChangeAspect="1" noChangeArrowheads="1"/>
                  </p:cNvPicPr>
                  <p:nvPr/>
                </p:nvPicPr>
                <p:blipFill>
                  <a:blip r:embed="rId99" cstate="print"/>
                  <a:srcRect/>
                  <a:stretch>
                    <a:fillRect/>
                  </a:stretch>
                </p:blipFill>
                <p:spPr bwMode="auto">
                  <a:xfrm>
                    <a:off x="961164" y="2012090"/>
                    <a:ext cx="748899" cy="682830"/>
                  </a:xfrm>
                  <a:prstGeom prst="rect">
                    <a:avLst/>
                  </a:prstGeom>
                  <a:noFill/>
                  <a:ln w="9525">
                    <a:noFill/>
                    <a:miter lim="800000"/>
                    <a:headEnd/>
                    <a:tailEnd/>
                  </a:ln>
                </p:spPr>
              </p:pic>
            </p:grpSp>
            <p:pic>
              <p:nvPicPr>
                <p:cNvPr id="107564" name="Picture 9"/>
                <p:cNvPicPr>
                  <a:picLocks noChangeAspect="1" noChangeArrowheads="1"/>
                </p:cNvPicPr>
                <p:nvPr/>
              </p:nvPicPr>
              <p:blipFill>
                <a:blip r:embed="rId100" cstate="print"/>
                <a:srcRect l="39307" t="2457" b="5156"/>
                <a:stretch>
                  <a:fillRect/>
                </a:stretch>
              </p:blipFill>
              <p:spPr bwMode="auto">
                <a:xfrm>
                  <a:off x="952500" y="1533335"/>
                  <a:ext cx="757563" cy="478754"/>
                </a:xfrm>
                <a:prstGeom prst="rect">
                  <a:avLst/>
                </a:prstGeom>
                <a:noFill/>
                <a:ln w="9525">
                  <a:noFill/>
                  <a:miter lim="800000"/>
                  <a:headEnd/>
                  <a:tailEnd/>
                </a:ln>
              </p:spPr>
            </p:pic>
          </p:grpSp>
          <p:pic>
            <p:nvPicPr>
              <p:cNvPr id="107562" name="Picture 3"/>
              <p:cNvPicPr>
                <a:picLocks noChangeAspect="1" noChangeArrowheads="1"/>
              </p:cNvPicPr>
              <p:nvPr/>
            </p:nvPicPr>
            <p:blipFill>
              <a:blip r:embed="rId101" cstate="print"/>
              <a:srcRect l="18539" r="7767"/>
              <a:stretch>
                <a:fillRect/>
              </a:stretch>
            </p:blipFill>
            <p:spPr bwMode="auto">
              <a:xfrm>
                <a:off x="949477" y="2694920"/>
                <a:ext cx="755233" cy="390002"/>
              </a:xfrm>
              <a:prstGeom prst="rect">
                <a:avLst/>
              </a:prstGeom>
              <a:noFill/>
              <a:ln w="9525">
                <a:noFill/>
                <a:miter lim="800000"/>
                <a:headEnd/>
                <a:tailEnd/>
              </a:ln>
            </p:spPr>
          </p:pic>
        </p:grpSp>
      </p:grpSp>
      <p:grpSp>
        <p:nvGrpSpPr>
          <p:cNvPr id="107531" name="Group 8"/>
          <p:cNvGrpSpPr>
            <a:grpSpLocks/>
          </p:cNvGrpSpPr>
          <p:nvPr/>
        </p:nvGrpSpPr>
        <p:grpSpPr bwMode="auto">
          <a:xfrm>
            <a:off x="7467600" y="990600"/>
            <a:ext cx="1589088" cy="5638800"/>
            <a:chOff x="7467600" y="990600"/>
            <a:chExt cx="1588581" cy="5638800"/>
          </a:xfrm>
        </p:grpSpPr>
        <p:sp>
          <p:nvSpPr>
            <p:cNvPr id="107533" name="TextBox 25"/>
            <p:cNvSpPr txBox="1">
              <a:spLocks noChangeArrowheads="1"/>
            </p:cNvSpPr>
            <p:nvPr/>
          </p:nvSpPr>
          <p:spPr bwMode="auto">
            <a:xfrm>
              <a:off x="7467600" y="990600"/>
              <a:ext cx="1447800" cy="575799"/>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2400" b="1">
                  <a:solidFill>
                    <a:srgbClr val="FF0000"/>
                  </a:solidFill>
                  <a:latin typeface="Arial Narrow" pitchFamily="34" charset="0"/>
                  <a:cs typeface="Arial" pitchFamily="34" charset="0"/>
                </a:rPr>
                <a:t>2012+</a:t>
              </a:r>
            </a:p>
          </p:txBody>
        </p:sp>
        <p:grpSp>
          <p:nvGrpSpPr>
            <p:cNvPr id="107532" name="Group 5"/>
            <p:cNvGrpSpPr>
              <a:grpSpLocks/>
            </p:cNvGrpSpPr>
            <p:nvPr/>
          </p:nvGrpSpPr>
          <p:grpSpPr bwMode="auto">
            <a:xfrm>
              <a:off x="7521254" y="1555306"/>
              <a:ext cx="784546" cy="4698636"/>
              <a:chOff x="8278581" y="1555306"/>
              <a:chExt cx="784546" cy="4698636"/>
            </a:xfrm>
          </p:grpSpPr>
          <p:grpSp>
            <p:nvGrpSpPr>
              <p:cNvPr id="107534" name="Group 169"/>
              <p:cNvGrpSpPr>
                <a:grpSpLocks/>
              </p:cNvGrpSpPr>
              <p:nvPr/>
            </p:nvGrpSpPr>
            <p:grpSpPr bwMode="auto">
              <a:xfrm>
                <a:off x="8278581" y="1555306"/>
                <a:ext cx="784546" cy="3877252"/>
                <a:chOff x="9207182" y="66006"/>
                <a:chExt cx="1210891" cy="5984265"/>
              </a:xfrm>
            </p:grpSpPr>
            <p:pic>
              <p:nvPicPr>
                <p:cNvPr id="107548" name="Picture 170"/>
                <p:cNvPicPr>
                  <a:picLocks noChangeAspect="1"/>
                </p:cNvPicPr>
                <p:nvPr/>
              </p:nvPicPr>
              <p:blipFill>
                <a:blip r:embed="rId102" cstate="print"/>
                <a:srcRect/>
                <a:stretch>
                  <a:fillRect/>
                </a:stretch>
              </p:blipFill>
              <p:spPr bwMode="auto">
                <a:xfrm>
                  <a:off x="9207183" y="66006"/>
                  <a:ext cx="1210886" cy="619794"/>
                </a:xfrm>
                <a:prstGeom prst="rect">
                  <a:avLst/>
                </a:prstGeom>
                <a:noFill/>
                <a:ln w="9525">
                  <a:noFill/>
                  <a:miter lim="800000"/>
                  <a:headEnd/>
                  <a:tailEnd/>
                </a:ln>
              </p:spPr>
            </p:pic>
            <p:pic>
              <p:nvPicPr>
                <p:cNvPr id="107549" name="Picture 171"/>
                <p:cNvPicPr>
                  <a:picLocks noChangeAspect="1"/>
                </p:cNvPicPr>
                <p:nvPr/>
              </p:nvPicPr>
              <p:blipFill>
                <a:blip r:embed="rId103" cstate="print"/>
                <a:srcRect/>
                <a:stretch>
                  <a:fillRect/>
                </a:stretch>
              </p:blipFill>
              <p:spPr bwMode="auto">
                <a:xfrm>
                  <a:off x="9207184" y="737997"/>
                  <a:ext cx="1210886" cy="633603"/>
                </a:xfrm>
                <a:prstGeom prst="rect">
                  <a:avLst/>
                </a:prstGeom>
                <a:noFill/>
                <a:ln w="9525">
                  <a:noFill/>
                  <a:miter lim="800000"/>
                  <a:headEnd/>
                  <a:tailEnd/>
                </a:ln>
              </p:spPr>
            </p:pic>
            <p:pic>
              <p:nvPicPr>
                <p:cNvPr id="107550" name="Picture 172"/>
                <p:cNvPicPr>
                  <a:picLocks noChangeAspect="1"/>
                </p:cNvPicPr>
                <p:nvPr/>
              </p:nvPicPr>
              <p:blipFill>
                <a:blip r:embed="rId104" cstate="print"/>
                <a:srcRect/>
                <a:stretch>
                  <a:fillRect/>
                </a:stretch>
              </p:blipFill>
              <p:spPr bwMode="auto">
                <a:xfrm>
                  <a:off x="9207184" y="1853090"/>
                  <a:ext cx="1210885" cy="563486"/>
                </a:xfrm>
                <a:prstGeom prst="rect">
                  <a:avLst/>
                </a:prstGeom>
                <a:noFill/>
                <a:ln w="9525">
                  <a:noFill/>
                  <a:miter lim="800000"/>
                  <a:headEnd/>
                  <a:tailEnd/>
                </a:ln>
              </p:spPr>
            </p:pic>
            <p:pic>
              <p:nvPicPr>
                <p:cNvPr id="107551" name="Picture 173"/>
                <p:cNvPicPr>
                  <a:picLocks noChangeAspect="1"/>
                </p:cNvPicPr>
                <p:nvPr/>
              </p:nvPicPr>
              <p:blipFill>
                <a:blip r:embed="rId105" cstate="print"/>
                <a:srcRect/>
                <a:stretch>
                  <a:fillRect/>
                </a:stretch>
              </p:blipFill>
              <p:spPr bwMode="auto">
                <a:xfrm>
                  <a:off x="9207185" y="2416576"/>
                  <a:ext cx="1210886" cy="670561"/>
                </a:xfrm>
                <a:prstGeom prst="rect">
                  <a:avLst/>
                </a:prstGeom>
                <a:noFill/>
                <a:ln w="9525">
                  <a:noFill/>
                  <a:miter lim="800000"/>
                  <a:headEnd/>
                  <a:tailEnd/>
                </a:ln>
              </p:spPr>
            </p:pic>
            <p:pic>
              <p:nvPicPr>
                <p:cNvPr id="107552" name="Picture 174"/>
                <p:cNvPicPr>
                  <a:picLocks noChangeAspect="1"/>
                </p:cNvPicPr>
                <p:nvPr/>
              </p:nvPicPr>
              <p:blipFill>
                <a:blip r:embed="rId106" cstate="print"/>
                <a:srcRect/>
                <a:stretch>
                  <a:fillRect/>
                </a:stretch>
              </p:blipFill>
              <p:spPr bwMode="auto">
                <a:xfrm>
                  <a:off x="9207186" y="3104058"/>
                  <a:ext cx="1210886" cy="595251"/>
                </a:xfrm>
                <a:prstGeom prst="rect">
                  <a:avLst/>
                </a:prstGeom>
                <a:noFill/>
                <a:ln w="9525">
                  <a:noFill/>
                  <a:miter lim="800000"/>
                  <a:headEnd/>
                  <a:tailEnd/>
                </a:ln>
              </p:spPr>
            </p:pic>
            <p:pic>
              <p:nvPicPr>
                <p:cNvPr id="107553" name="Picture 2"/>
                <p:cNvPicPr>
                  <a:picLocks noChangeAspect="1" noChangeArrowheads="1"/>
                </p:cNvPicPr>
                <p:nvPr/>
              </p:nvPicPr>
              <p:blipFill>
                <a:blip r:embed="rId107" cstate="print"/>
                <a:srcRect l="20506" t="27701" r="29703" b="13870"/>
                <a:stretch>
                  <a:fillRect/>
                </a:stretch>
              </p:blipFill>
              <p:spPr bwMode="auto">
                <a:xfrm>
                  <a:off x="9207186" y="3699310"/>
                  <a:ext cx="1210883" cy="699596"/>
                </a:xfrm>
                <a:prstGeom prst="rect">
                  <a:avLst/>
                </a:prstGeom>
                <a:noFill/>
                <a:ln w="9525">
                  <a:noFill/>
                  <a:miter lim="800000"/>
                  <a:headEnd/>
                  <a:tailEnd/>
                </a:ln>
              </p:spPr>
            </p:pic>
            <p:pic>
              <p:nvPicPr>
                <p:cNvPr id="107554" name="Picture 176"/>
                <p:cNvPicPr>
                  <a:picLocks noChangeAspect="1"/>
                </p:cNvPicPr>
                <p:nvPr/>
              </p:nvPicPr>
              <p:blipFill>
                <a:blip r:embed="rId108" cstate="print"/>
                <a:srcRect/>
                <a:stretch>
                  <a:fillRect/>
                </a:stretch>
              </p:blipFill>
              <p:spPr bwMode="auto">
                <a:xfrm>
                  <a:off x="9207186" y="4403724"/>
                  <a:ext cx="1210883" cy="744993"/>
                </a:xfrm>
                <a:prstGeom prst="rect">
                  <a:avLst/>
                </a:prstGeom>
                <a:noFill/>
                <a:ln w="9525">
                  <a:noFill/>
                  <a:miter lim="800000"/>
                  <a:headEnd/>
                  <a:tailEnd/>
                </a:ln>
              </p:spPr>
            </p:pic>
            <p:pic>
              <p:nvPicPr>
                <p:cNvPr id="107555" name="Picture 177"/>
                <p:cNvPicPr>
                  <a:picLocks noChangeAspect="1"/>
                </p:cNvPicPr>
                <p:nvPr/>
              </p:nvPicPr>
              <p:blipFill>
                <a:blip r:embed="rId109" cstate="print"/>
                <a:srcRect/>
                <a:stretch>
                  <a:fillRect/>
                </a:stretch>
              </p:blipFill>
              <p:spPr bwMode="auto">
                <a:xfrm>
                  <a:off x="9207186" y="5148717"/>
                  <a:ext cx="1210882" cy="555171"/>
                </a:xfrm>
                <a:prstGeom prst="rect">
                  <a:avLst/>
                </a:prstGeom>
                <a:noFill/>
                <a:ln w="9525">
                  <a:noFill/>
                  <a:miter lim="800000"/>
                  <a:headEnd/>
                  <a:tailEnd/>
                </a:ln>
              </p:spPr>
            </p:pic>
            <p:pic>
              <p:nvPicPr>
                <p:cNvPr id="107556" name="Picture 178"/>
                <p:cNvPicPr>
                  <a:picLocks noChangeAspect="1"/>
                </p:cNvPicPr>
                <p:nvPr/>
              </p:nvPicPr>
              <p:blipFill>
                <a:blip r:embed="rId110" cstate="print"/>
                <a:srcRect/>
                <a:stretch>
                  <a:fillRect/>
                </a:stretch>
              </p:blipFill>
              <p:spPr bwMode="auto">
                <a:xfrm>
                  <a:off x="9207187" y="5703888"/>
                  <a:ext cx="1210886" cy="346383"/>
                </a:xfrm>
                <a:prstGeom prst="rect">
                  <a:avLst/>
                </a:prstGeom>
                <a:noFill/>
                <a:ln w="9525">
                  <a:noFill/>
                  <a:miter lim="800000"/>
                  <a:headEnd/>
                  <a:tailEnd/>
                </a:ln>
              </p:spPr>
            </p:pic>
            <p:pic>
              <p:nvPicPr>
                <p:cNvPr id="107557" name="Picture 179"/>
                <p:cNvPicPr>
                  <a:picLocks noChangeAspect="1"/>
                </p:cNvPicPr>
                <p:nvPr/>
              </p:nvPicPr>
              <p:blipFill>
                <a:blip r:embed="rId111" cstate="print"/>
                <a:srcRect/>
                <a:stretch>
                  <a:fillRect/>
                </a:stretch>
              </p:blipFill>
              <p:spPr bwMode="auto">
                <a:xfrm>
                  <a:off x="9207182" y="1371601"/>
                  <a:ext cx="1210891" cy="480618"/>
                </a:xfrm>
                <a:prstGeom prst="rect">
                  <a:avLst/>
                </a:prstGeom>
                <a:noFill/>
                <a:ln w="9525">
                  <a:noFill/>
                  <a:miter lim="800000"/>
                  <a:headEnd/>
                  <a:tailEnd/>
                </a:ln>
              </p:spPr>
            </p:pic>
          </p:grpSp>
          <p:pic>
            <p:nvPicPr>
              <p:cNvPr id="107547" name="Picture 4" descr="http://t1.gstatic.com/images?q=tbn:ANd9GcSUslziZtJwvaQDQBDG5SHXug012xIDo73hLn9jIeU7RTg2VaLq"/>
              <p:cNvPicPr>
                <a:picLocks noChangeAspect="1" noChangeArrowheads="1"/>
              </p:cNvPicPr>
              <p:nvPr/>
            </p:nvPicPr>
            <p:blipFill>
              <a:blip r:embed="rId112" cstate="print"/>
              <a:srcRect/>
              <a:stretch>
                <a:fillRect/>
              </a:stretch>
            </p:blipFill>
            <p:spPr bwMode="auto">
              <a:xfrm>
                <a:off x="8278584" y="5469399"/>
                <a:ext cx="784543" cy="784543"/>
              </a:xfrm>
              <a:prstGeom prst="rect">
                <a:avLst/>
              </a:prstGeom>
              <a:noFill/>
              <a:ln w="9525">
                <a:noFill/>
                <a:miter lim="800000"/>
                <a:headEnd/>
                <a:tailEnd/>
              </a:ln>
            </p:spPr>
          </p:pic>
        </p:grpSp>
        <p:grpSp>
          <p:nvGrpSpPr>
            <p:cNvPr id="107535" name="Group 7"/>
            <p:cNvGrpSpPr>
              <a:grpSpLocks/>
            </p:cNvGrpSpPr>
            <p:nvPr/>
          </p:nvGrpSpPr>
          <p:grpSpPr bwMode="auto">
            <a:xfrm>
              <a:off x="8305800" y="1555305"/>
              <a:ext cx="750381" cy="5074095"/>
              <a:chOff x="8305800" y="1555305"/>
              <a:chExt cx="750381" cy="5074095"/>
            </a:xfrm>
          </p:grpSpPr>
          <p:grpSp>
            <p:nvGrpSpPr>
              <p:cNvPr id="107536" name="Group 156"/>
              <p:cNvGrpSpPr>
                <a:grpSpLocks/>
              </p:cNvGrpSpPr>
              <p:nvPr/>
            </p:nvGrpSpPr>
            <p:grpSpPr bwMode="auto">
              <a:xfrm>
                <a:off x="8305800" y="1555305"/>
                <a:ext cx="750381" cy="4344443"/>
                <a:chOff x="9329738" y="107871"/>
                <a:chExt cx="750381" cy="4344443"/>
              </a:xfrm>
            </p:grpSpPr>
            <p:pic>
              <p:nvPicPr>
                <p:cNvPr id="107538" name="Picture 2"/>
                <p:cNvPicPr>
                  <a:picLocks noChangeAspect="1" noChangeArrowheads="1"/>
                </p:cNvPicPr>
                <p:nvPr/>
              </p:nvPicPr>
              <p:blipFill>
                <a:blip r:embed="rId113" cstate="print"/>
                <a:srcRect l="25333" t="37469" r="23334" b="8533"/>
                <a:stretch>
                  <a:fillRect/>
                </a:stretch>
              </p:blipFill>
              <p:spPr bwMode="auto">
                <a:xfrm>
                  <a:off x="9356452" y="2009729"/>
                  <a:ext cx="723667" cy="429037"/>
                </a:xfrm>
                <a:prstGeom prst="rect">
                  <a:avLst/>
                </a:prstGeom>
                <a:noFill/>
                <a:ln w="9525">
                  <a:noFill/>
                  <a:miter lim="800000"/>
                  <a:headEnd/>
                  <a:tailEnd/>
                </a:ln>
              </p:spPr>
            </p:pic>
            <p:grpSp>
              <p:nvGrpSpPr>
                <p:cNvPr id="107539" name="Group 161"/>
                <p:cNvGrpSpPr>
                  <a:grpSpLocks/>
                </p:cNvGrpSpPr>
                <p:nvPr/>
              </p:nvGrpSpPr>
              <p:grpSpPr bwMode="auto">
                <a:xfrm>
                  <a:off x="9329738" y="107871"/>
                  <a:ext cx="750381" cy="4344443"/>
                  <a:chOff x="9329738" y="107871"/>
                  <a:chExt cx="750381" cy="4344443"/>
                </a:xfrm>
              </p:grpSpPr>
              <p:pic>
                <p:nvPicPr>
                  <p:cNvPr id="107540" name="Picture 3"/>
                  <p:cNvPicPr>
                    <a:picLocks noChangeAspect="1" noChangeArrowheads="1"/>
                  </p:cNvPicPr>
                  <p:nvPr/>
                </p:nvPicPr>
                <p:blipFill>
                  <a:blip r:embed="rId114" cstate="print"/>
                  <a:srcRect b="18085"/>
                  <a:stretch>
                    <a:fillRect/>
                  </a:stretch>
                </p:blipFill>
                <p:spPr bwMode="auto">
                  <a:xfrm>
                    <a:off x="9354852" y="107871"/>
                    <a:ext cx="725267" cy="586228"/>
                  </a:xfrm>
                  <a:prstGeom prst="rect">
                    <a:avLst/>
                  </a:prstGeom>
                  <a:noFill/>
                  <a:ln w="9525">
                    <a:noFill/>
                    <a:miter lim="800000"/>
                    <a:headEnd/>
                    <a:tailEnd/>
                  </a:ln>
                </p:spPr>
              </p:pic>
              <p:pic>
                <p:nvPicPr>
                  <p:cNvPr id="107541" name="Picture 5"/>
                  <p:cNvPicPr>
                    <a:picLocks noChangeAspect="1" noChangeArrowheads="1"/>
                  </p:cNvPicPr>
                  <p:nvPr/>
                </p:nvPicPr>
                <p:blipFill>
                  <a:blip r:embed="rId115" cstate="print"/>
                  <a:srcRect l="59213" t="38602" r="23984" b="38377"/>
                  <a:stretch>
                    <a:fillRect/>
                  </a:stretch>
                </p:blipFill>
                <p:spPr bwMode="auto">
                  <a:xfrm>
                    <a:off x="9356452" y="686166"/>
                    <a:ext cx="723667" cy="554779"/>
                  </a:xfrm>
                  <a:prstGeom prst="rect">
                    <a:avLst/>
                  </a:prstGeom>
                  <a:noFill/>
                  <a:ln w="9525">
                    <a:noFill/>
                    <a:miter lim="800000"/>
                    <a:headEnd/>
                    <a:tailEnd/>
                  </a:ln>
                </p:spPr>
              </p:pic>
              <p:pic>
                <p:nvPicPr>
                  <p:cNvPr id="107542" name="Picture 2" descr="http://www.futurumbooks.com/contents/media/bigitcouldneverhappentomedvd.jpg"/>
                  <p:cNvPicPr>
                    <a:picLocks noChangeAspect="1" noChangeArrowheads="1"/>
                  </p:cNvPicPr>
                  <p:nvPr/>
                </p:nvPicPr>
                <p:blipFill>
                  <a:blip r:embed="rId116" cstate="print"/>
                  <a:srcRect b="23729"/>
                  <a:stretch>
                    <a:fillRect/>
                  </a:stretch>
                </p:blipFill>
                <p:spPr bwMode="auto">
                  <a:xfrm>
                    <a:off x="9353998" y="1247485"/>
                    <a:ext cx="726121" cy="764073"/>
                  </a:xfrm>
                  <a:prstGeom prst="rect">
                    <a:avLst/>
                  </a:prstGeom>
                  <a:noFill/>
                  <a:ln w="9525">
                    <a:noFill/>
                    <a:miter lim="800000"/>
                    <a:headEnd/>
                    <a:tailEnd/>
                  </a:ln>
                </p:spPr>
              </p:pic>
              <p:pic>
                <p:nvPicPr>
                  <p:cNvPr id="107543" name="Picture 2"/>
                  <p:cNvPicPr>
                    <a:picLocks noChangeAspect="1" noChangeArrowheads="1"/>
                  </p:cNvPicPr>
                  <p:nvPr/>
                </p:nvPicPr>
                <p:blipFill>
                  <a:blip r:embed="rId117" cstate="print"/>
                  <a:srcRect l="31953" t="29216" r="30338" b="13631"/>
                  <a:stretch>
                    <a:fillRect/>
                  </a:stretch>
                </p:blipFill>
                <p:spPr bwMode="auto">
                  <a:xfrm>
                    <a:off x="9329738" y="2438766"/>
                    <a:ext cx="750381" cy="601506"/>
                  </a:xfrm>
                  <a:prstGeom prst="rect">
                    <a:avLst/>
                  </a:prstGeom>
                  <a:noFill/>
                  <a:ln w="9525">
                    <a:noFill/>
                    <a:miter lim="800000"/>
                    <a:headEnd/>
                    <a:tailEnd/>
                  </a:ln>
                </p:spPr>
              </p:pic>
              <p:pic>
                <p:nvPicPr>
                  <p:cNvPr id="107544" name="Picture 26" descr="http://4.bp.blogspot.com/_3L7penww_eY/R1HdA99V2ZI/AAAAAAAAAfY/CeXJgEXdug8/s1600-R/aids4.jpg"/>
                  <p:cNvPicPr>
                    <a:picLocks noChangeAspect="1" noChangeArrowheads="1"/>
                  </p:cNvPicPr>
                  <p:nvPr/>
                </p:nvPicPr>
                <p:blipFill>
                  <a:blip r:embed="rId118" cstate="print"/>
                  <a:srcRect t="2013" b="53"/>
                  <a:stretch>
                    <a:fillRect/>
                  </a:stretch>
                </p:blipFill>
                <p:spPr bwMode="auto">
                  <a:xfrm>
                    <a:off x="9345041" y="3066955"/>
                    <a:ext cx="735078" cy="904800"/>
                  </a:xfrm>
                  <a:prstGeom prst="rect">
                    <a:avLst/>
                  </a:prstGeom>
                  <a:noFill/>
                  <a:ln w="9525">
                    <a:noFill/>
                    <a:miter lim="800000"/>
                    <a:headEnd/>
                    <a:tailEnd/>
                  </a:ln>
                </p:spPr>
              </p:pic>
              <p:pic>
                <p:nvPicPr>
                  <p:cNvPr id="107545" name="Picture 2" descr="http://rickyday.net/blog/01_NYC78067_Comp.jpg"/>
                  <p:cNvPicPr>
                    <a:picLocks noChangeAspect="1" noChangeArrowheads="1"/>
                  </p:cNvPicPr>
                  <p:nvPr/>
                </p:nvPicPr>
                <p:blipFill>
                  <a:blip r:embed="rId119" cstate="print"/>
                  <a:srcRect/>
                  <a:stretch>
                    <a:fillRect/>
                  </a:stretch>
                </p:blipFill>
                <p:spPr bwMode="auto">
                  <a:xfrm>
                    <a:off x="9345798" y="3962766"/>
                    <a:ext cx="734321" cy="489548"/>
                  </a:xfrm>
                  <a:prstGeom prst="rect">
                    <a:avLst/>
                  </a:prstGeom>
                  <a:noFill/>
                  <a:ln w="9525">
                    <a:noFill/>
                    <a:miter lim="800000"/>
                    <a:headEnd/>
                    <a:tailEnd/>
                  </a:ln>
                </p:spPr>
              </p:pic>
            </p:grpSp>
          </p:grpSp>
          <p:pic>
            <p:nvPicPr>
              <p:cNvPr id="107537" name="Picture 181"/>
              <p:cNvPicPr>
                <a:picLocks noChangeAspect="1"/>
              </p:cNvPicPr>
              <p:nvPr/>
            </p:nvPicPr>
            <p:blipFill>
              <a:blip r:embed="rId120" cstate="print"/>
              <a:srcRect/>
              <a:stretch>
                <a:fillRect/>
              </a:stretch>
            </p:blipFill>
            <p:spPr bwMode="auto">
              <a:xfrm>
                <a:off x="8321103" y="5894322"/>
                <a:ext cx="735078" cy="735078"/>
              </a:xfrm>
              <a:prstGeom prst="rect">
                <a:avLst/>
              </a:prstGeom>
              <a:noFill/>
              <a:ln w="9525">
                <a:noFill/>
                <a:miter lim="800000"/>
                <a:headEnd/>
                <a:tailEnd/>
              </a:ln>
            </p:spPr>
          </p:pic>
        </p:grpSp>
      </p:gr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1676400"/>
            <a:ext cx="8229600" cy="579438"/>
          </a:xfrm>
        </p:spPr>
        <p:txBody>
          <a:bodyPr/>
          <a:lstStyle/>
          <a:p>
            <a:pPr eaLnBrk="1" hangingPunct="1"/>
            <a:r>
              <a:rPr lang="en-US" altLang="ja-JP" sz="2800" smtClean="0"/>
              <a:t>EVR Non-Inferior to RAL at Week 48</a:t>
            </a:r>
          </a:p>
        </p:txBody>
      </p:sp>
      <p:sp>
        <p:nvSpPr>
          <p:cNvPr id="9220" name="Text Box 11"/>
          <p:cNvSpPr txBox="1">
            <a:spLocks noChangeArrowheads="1"/>
          </p:cNvSpPr>
          <p:nvPr/>
        </p:nvSpPr>
        <p:spPr bwMode="auto">
          <a:xfrm>
            <a:off x="285750" y="6384925"/>
            <a:ext cx="8561388" cy="276225"/>
          </a:xfrm>
          <a:prstGeom prst="rect">
            <a:avLst/>
          </a:prstGeom>
          <a:noFill/>
          <a:ln w="9525" algn="ctr">
            <a:noFill/>
            <a:miter lim="800000"/>
            <a:headEnd/>
            <a:tailEnd/>
          </a:ln>
        </p:spPr>
        <p:txBody>
          <a:bodyPr anchor="b">
            <a:spAutoFit/>
          </a:bodyPr>
          <a:lstStyle/>
          <a:p>
            <a:pPr algn="r" fontAlgn="base">
              <a:spcBef>
                <a:spcPct val="0"/>
              </a:spcBef>
              <a:spcAft>
                <a:spcPct val="0"/>
              </a:spcAft>
            </a:pPr>
            <a:r>
              <a:rPr kumimoji="0" lang="en-US" altLang="ja-JP" sz="1200">
                <a:solidFill>
                  <a:prstClr val="black"/>
                </a:solidFill>
                <a:latin typeface="Arial" pitchFamily="34" charset="0"/>
                <a:cs typeface="Arial" pitchFamily="34" charset="0"/>
              </a:rPr>
              <a:t>Molina JM, et al. IAS 2011. Abstract WELBB05.</a:t>
            </a:r>
          </a:p>
        </p:txBody>
      </p:sp>
      <p:sp>
        <p:nvSpPr>
          <p:cNvPr id="9221" name="Rectangle 7"/>
          <p:cNvSpPr>
            <a:spLocks noChangeArrowheads="1"/>
          </p:cNvSpPr>
          <p:nvPr/>
        </p:nvSpPr>
        <p:spPr bwMode="auto">
          <a:xfrm>
            <a:off x="1371600" y="5865813"/>
            <a:ext cx="7475538" cy="523875"/>
          </a:xfrm>
          <a:prstGeom prst="rect">
            <a:avLst/>
          </a:prstGeom>
          <a:noFill/>
          <a:ln w="9525">
            <a:noFill/>
            <a:miter lim="800000"/>
            <a:headEnd/>
            <a:tailEnd/>
          </a:ln>
        </p:spPr>
        <p:txBody>
          <a:bodyPr>
            <a:spAutoFit/>
          </a:bodyPr>
          <a:lstStyle/>
          <a:p>
            <a:pPr fontAlgn="base">
              <a:spcBef>
                <a:spcPct val="0"/>
              </a:spcBef>
              <a:spcAft>
                <a:spcPct val="0"/>
              </a:spcAft>
            </a:pPr>
            <a:r>
              <a:rPr kumimoji="0" lang="en-US" altLang="ja-JP" sz="1400">
                <a:solidFill>
                  <a:prstClr val="black"/>
                </a:solidFill>
                <a:cs typeface="Arial" pitchFamily="34" charset="0"/>
              </a:rPr>
              <a:t>*TLOVR: Difference: 1.1% (95% CI: -6.0 to 8.2; </a:t>
            </a:r>
            <a:r>
              <a:rPr kumimoji="0" lang="en-US" altLang="ja-JP" sz="1400" i="1">
                <a:solidFill>
                  <a:prstClr val="black"/>
                </a:solidFill>
                <a:cs typeface="Arial" pitchFamily="34" charset="0"/>
              </a:rPr>
              <a:t>P =</a:t>
            </a:r>
            <a:r>
              <a:rPr kumimoji="0" lang="en-US" altLang="ja-JP" sz="1400">
                <a:solidFill>
                  <a:prstClr val="black"/>
                </a:solidFill>
                <a:cs typeface="Arial" pitchFamily="34" charset="0"/>
              </a:rPr>
              <a:t> .001).</a:t>
            </a:r>
          </a:p>
          <a:p>
            <a:pPr fontAlgn="base">
              <a:spcBef>
                <a:spcPct val="0"/>
              </a:spcBef>
              <a:spcAft>
                <a:spcPct val="0"/>
              </a:spcAft>
            </a:pPr>
            <a:r>
              <a:rPr kumimoji="0" lang="en-US" altLang="ja-JP" sz="1400">
                <a:solidFill>
                  <a:prstClr val="black"/>
                </a:solidFill>
                <a:cs typeface="Arial" pitchFamily="34" charset="0"/>
              </a:rPr>
              <a:t>Noninferiority: lower limit of 95% CI for difference between arms ≥ -10%.</a:t>
            </a:r>
          </a:p>
        </p:txBody>
      </p:sp>
      <p:graphicFrame>
        <p:nvGraphicFramePr>
          <p:cNvPr id="9218" name="Chart 1"/>
          <p:cNvGraphicFramePr>
            <a:graphicFrameLocks/>
          </p:cNvGraphicFramePr>
          <p:nvPr/>
        </p:nvGraphicFramePr>
        <p:xfrm>
          <a:off x="787400" y="2311400"/>
          <a:ext cx="7874000" cy="3605213"/>
        </p:xfrm>
        <a:graphic>
          <a:graphicData uri="http://schemas.openxmlformats.org/presentationml/2006/ole">
            <p:oleObj spid="_x0000_s3074" r:id="rId4" imgW="7876715" imgH="3609145" progId="Excel.Chart.8">
              <p:embed/>
            </p:oleObj>
          </a:graphicData>
        </a:graphic>
      </p:graphicFrame>
      <p:grpSp>
        <p:nvGrpSpPr>
          <p:cNvPr id="2" name="Group 6"/>
          <p:cNvGrpSpPr>
            <a:grpSpLocks/>
          </p:cNvGrpSpPr>
          <p:nvPr/>
        </p:nvGrpSpPr>
        <p:grpSpPr bwMode="auto">
          <a:xfrm>
            <a:off x="152400" y="76200"/>
            <a:ext cx="8839200" cy="1566863"/>
            <a:chOff x="152400" y="76200"/>
            <a:chExt cx="8839200" cy="1567410"/>
          </a:xfrm>
        </p:grpSpPr>
        <p:sp>
          <p:nvSpPr>
            <p:cNvPr id="9223" name="TextBox 3"/>
            <p:cNvSpPr txBox="1">
              <a:spLocks noChangeArrowheads="1"/>
            </p:cNvSpPr>
            <p:nvPr/>
          </p:nvSpPr>
          <p:spPr bwMode="auto">
            <a:xfrm>
              <a:off x="1022406" y="1060052"/>
              <a:ext cx="7098418"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New Drugs: INSTI Elvitegravir: once daily therapy</a:t>
              </a:r>
            </a:p>
          </p:txBody>
        </p:sp>
        <p:grpSp>
          <p:nvGrpSpPr>
            <p:cNvPr id="3" name="Group 8"/>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9227"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228"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229"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230"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231"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9232"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9226"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1752600"/>
            <a:ext cx="8229600" cy="1143000"/>
          </a:xfrm>
        </p:spPr>
        <p:txBody>
          <a:bodyPr/>
          <a:lstStyle/>
          <a:p>
            <a:r>
              <a:rPr lang="en-US" altLang="ja-JP" sz="2800" smtClean="0"/>
              <a:t>VIKING: Dolutegravir “Functional Monotherapy” </a:t>
            </a:r>
            <a:br>
              <a:rPr lang="en-US" altLang="ja-JP" sz="2800" smtClean="0"/>
            </a:br>
            <a:r>
              <a:rPr lang="en-US" altLang="ja-JP" sz="2800" smtClean="0"/>
              <a:t>in Pts With RAL Resistance</a:t>
            </a:r>
          </a:p>
        </p:txBody>
      </p:sp>
      <p:sp>
        <p:nvSpPr>
          <p:cNvPr id="83971" name="TextBox 17"/>
          <p:cNvSpPr txBox="1">
            <a:spLocks noChangeArrowheads="1"/>
          </p:cNvSpPr>
          <p:nvPr/>
        </p:nvSpPr>
        <p:spPr bwMode="auto">
          <a:xfrm>
            <a:off x="384175" y="6099175"/>
            <a:ext cx="8316913" cy="258763"/>
          </a:xfrm>
          <a:prstGeom prst="rect">
            <a:avLst/>
          </a:prstGeom>
          <a:noFill/>
          <a:ln w="9525">
            <a:noFill/>
            <a:miter lim="800000"/>
            <a:headEnd/>
            <a:tailEnd/>
          </a:ln>
        </p:spPr>
        <p:txBody>
          <a:bodyPr>
            <a:spAutoFit/>
          </a:bodyPr>
          <a:lstStyle/>
          <a:p>
            <a:pPr marL="0" lvl="1" fontAlgn="base">
              <a:lnSpc>
                <a:spcPct val="90000"/>
              </a:lnSpc>
              <a:spcBef>
                <a:spcPct val="35000"/>
              </a:spcBef>
              <a:spcAft>
                <a:spcPct val="25000"/>
              </a:spcAft>
              <a:buClr>
                <a:srgbClr val="800080"/>
              </a:buClr>
              <a:buFont typeface="Arial" pitchFamily="34" charset="0"/>
              <a:buNone/>
            </a:pPr>
            <a:r>
              <a:rPr kumimoji="0" lang="en-US" altLang="ja-JP" sz="1200">
                <a:solidFill>
                  <a:prstClr val="black"/>
                </a:solidFill>
                <a:latin typeface="Arial" pitchFamily="34" charset="0"/>
                <a:cs typeface="Arial" pitchFamily="34" charset="0"/>
              </a:rPr>
              <a:t>*HIV-1 RNA &lt; 400 copies/mL or ≥ 0.7 log</a:t>
            </a:r>
            <a:r>
              <a:rPr kumimoji="0" lang="en-US" altLang="ja-JP" sz="1200" baseline="-25000">
                <a:solidFill>
                  <a:prstClr val="black"/>
                </a:solidFill>
                <a:latin typeface="Arial" pitchFamily="34" charset="0"/>
                <a:cs typeface="Arial" pitchFamily="34" charset="0"/>
              </a:rPr>
              <a:t>10</a:t>
            </a:r>
            <a:r>
              <a:rPr kumimoji="0" lang="en-US" altLang="ja-JP" sz="1200">
                <a:solidFill>
                  <a:prstClr val="black"/>
                </a:solidFill>
                <a:latin typeface="Arial" pitchFamily="34" charset="0"/>
                <a:cs typeface="Arial" pitchFamily="34" charset="0"/>
              </a:rPr>
              <a:t> copies/mL reduction from baseline at Day 11.</a:t>
            </a:r>
          </a:p>
        </p:txBody>
      </p:sp>
      <p:cxnSp>
        <p:nvCxnSpPr>
          <p:cNvPr id="83972" name="Straight Connector 7"/>
          <p:cNvCxnSpPr>
            <a:cxnSpLocks noChangeShapeType="1"/>
          </p:cNvCxnSpPr>
          <p:nvPr/>
        </p:nvCxnSpPr>
        <p:spPr bwMode="auto">
          <a:xfrm rot="5400000">
            <a:off x="865981" y="4231482"/>
            <a:ext cx="2062163" cy="0"/>
          </a:xfrm>
          <a:prstGeom prst="line">
            <a:avLst/>
          </a:prstGeom>
          <a:noFill/>
          <a:ln w="28575" algn="ctr">
            <a:solidFill>
              <a:schemeClr val="tx1"/>
            </a:solidFill>
            <a:round/>
            <a:headEnd/>
            <a:tailEnd/>
          </a:ln>
        </p:spPr>
      </p:cxnSp>
      <p:cxnSp>
        <p:nvCxnSpPr>
          <p:cNvPr id="83973" name="Straight Connector 11"/>
          <p:cNvCxnSpPr>
            <a:cxnSpLocks noChangeShapeType="1"/>
          </p:cNvCxnSpPr>
          <p:nvPr/>
        </p:nvCxnSpPr>
        <p:spPr bwMode="auto">
          <a:xfrm rot="10800000">
            <a:off x="1835150" y="3213100"/>
            <a:ext cx="63500" cy="0"/>
          </a:xfrm>
          <a:prstGeom prst="line">
            <a:avLst/>
          </a:prstGeom>
          <a:noFill/>
          <a:ln w="28575" algn="ctr">
            <a:solidFill>
              <a:schemeClr val="tx1"/>
            </a:solidFill>
            <a:round/>
            <a:headEnd/>
            <a:tailEnd/>
          </a:ln>
        </p:spPr>
      </p:cxnSp>
      <p:cxnSp>
        <p:nvCxnSpPr>
          <p:cNvPr id="83974" name="Straight Connector 12"/>
          <p:cNvCxnSpPr>
            <a:cxnSpLocks noChangeShapeType="1"/>
          </p:cNvCxnSpPr>
          <p:nvPr/>
        </p:nvCxnSpPr>
        <p:spPr bwMode="auto">
          <a:xfrm rot="10800000">
            <a:off x="1835150" y="3622675"/>
            <a:ext cx="63500" cy="0"/>
          </a:xfrm>
          <a:prstGeom prst="line">
            <a:avLst/>
          </a:prstGeom>
          <a:noFill/>
          <a:ln w="28575" algn="ctr">
            <a:solidFill>
              <a:schemeClr val="tx1"/>
            </a:solidFill>
            <a:round/>
            <a:headEnd/>
            <a:tailEnd/>
          </a:ln>
        </p:spPr>
      </p:cxnSp>
      <p:cxnSp>
        <p:nvCxnSpPr>
          <p:cNvPr id="83975" name="Straight Connector 13"/>
          <p:cNvCxnSpPr>
            <a:cxnSpLocks noChangeShapeType="1"/>
          </p:cNvCxnSpPr>
          <p:nvPr/>
        </p:nvCxnSpPr>
        <p:spPr bwMode="auto">
          <a:xfrm rot="10800000">
            <a:off x="1835150" y="4032250"/>
            <a:ext cx="63500" cy="0"/>
          </a:xfrm>
          <a:prstGeom prst="line">
            <a:avLst/>
          </a:prstGeom>
          <a:noFill/>
          <a:ln w="28575" algn="ctr">
            <a:solidFill>
              <a:schemeClr val="tx1"/>
            </a:solidFill>
            <a:round/>
            <a:headEnd/>
            <a:tailEnd/>
          </a:ln>
        </p:spPr>
      </p:cxnSp>
      <p:cxnSp>
        <p:nvCxnSpPr>
          <p:cNvPr id="83976" name="Straight Connector 14"/>
          <p:cNvCxnSpPr>
            <a:cxnSpLocks noChangeShapeType="1"/>
          </p:cNvCxnSpPr>
          <p:nvPr/>
        </p:nvCxnSpPr>
        <p:spPr bwMode="auto">
          <a:xfrm rot="10800000">
            <a:off x="1835150" y="4441825"/>
            <a:ext cx="63500" cy="0"/>
          </a:xfrm>
          <a:prstGeom prst="line">
            <a:avLst/>
          </a:prstGeom>
          <a:noFill/>
          <a:ln w="28575" algn="ctr">
            <a:solidFill>
              <a:schemeClr val="tx1"/>
            </a:solidFill>
            <a:round/>
            <a:headEnd/>
            <a:tailEnd/>
          </a:ln>
        </p:spPr>
      </p:cxnSp>
      <p:cxnSp>
        <p:nvCxnSpPr>
          <p:cNvPr id="83977" name="Straight Connector 15"/>
          <p:cNvCxnSpPr>
            <a:cxnSpLocks noChangeShapeType="1"/>
          </p:cNvCxnSpPr>
          <p:nvPr/>
        </p:nvCxnSpPr>
        <p:spPr bwMode="auto">
          <a:xfrm rot="10800000">
            <a:off x="1835150" y="4852988"/>
            <a:ext cx="63500" cy="0"/>
          </a:xfrm>
          <a:prstGeom prst="line">
            <a:avLst/>
          </a:prstGeom>
          <a:noFill/>
          <a:ln w="28575" algn="ctr">
            <a:solidFill>
              <a:schemeClr val="tx1"/>
            </a:solidFill>
            <a:round/>
            <a:headEnd/>
            <a:tailEnd/>
          </a:ln>
        </p:spPr>
      </p:cxnSp>
      <p:cxnSp>
        <p:nvCxnSpPr>
          <p:cNvPr id="83978" name="Straight Connector 16"/>
          <p:cNvCxnSpPr>
            <a:cxnSpLocks noChangeShapeType="1"/>
          </p:cNvCxnSpPr>
          <p:nvPr/>
        </p:nvCxnSpPr>
        <p:spPr bwMode="auto">
          <a:xfrm rot="10800000">
            <a:off x="1835150" y="5262563"/>
            <a:ext cx="63500" cy="0"/>
          </a:xfrm>
          <a:prstGeom prst="line">
            <a:avLst/>
          </a:prstGeom>
          <a:noFill/>
          <a:ln w="28575" algn="ctr">
            <a:solidFill>
              <a:schemeClr val="tx1"/>
            </a:solidFill>
            <a:round/>
            <a:headEnd/>
            <a:tailEnd/>
          </a:ln>
        </p:spPr>
      </p:cxnSp>
      <p:cxnSp>
        <p:nvCxnSpPr>
          <p:cNvPr id="83979" name="Straight Connector 18"/>
          <p:cNvCxnSpPr>
            <a:cxnSpLocks noChangeShapeType="1"/>
          </p:cNvCxnSpPr>
          <p:nvPr/>
        </p:nvCxnSpPr>
        <p:spPr bwMode="auto">
          <a:xfrm rot="5400000">
            <a:off x="1866900" y="5295900"/>
            <a:ext cx="63500" cy="0"/>
          </a:xfrm>
          <a:prstGeom prst="line">
            <a:avLst/>
          </a:prstGeom>
          <a:noFill/>
          <a:ln w="28575" algn="ctr">
            <a:solidFill>
              <a:schemeClr val="tx1"/>
            </a:solidFill>
            <a:round/>
            <a:headEnd/>
            <a:tailEnd/>
          </a:ln>
        </p:spPr>
      </p:cxnSp>
      <p:cxnSp>
        <p:nvCxnSpPr>
          <p:cNvPr id="83980" name="Straight Connector 19"/>
          <p:cNvCxnSpPr>
            <a:cxnSpLocks noChangeShapeType="1"/>
          </p:cNvCxnSpPr>
          <p:nvPr/>
        </p:nvCxnSpPr>
        <p:spPr bwMode="auto">
          <a:xfrm rot="5400000">
            <a:off x="3192463" y="5295900"/>
            <a:ext cx="63500" cy="0"/>
          </a:xfrm>
          <a:prstGeom prst="line">
            <a:avLst/>
          </a:prstGeom>
          <a:noFill/>
          <a:ln w="28575" algn="ctr">
            <a:solidFill>
              <a:schemeClr val="tx1"/>
            </a:solidFill>
            <a:round/>
            <a:headEnd/>
            <a:tailEnd/>
          </a:ln>
        </p:spPr>
      </p:cxnSp>
      <p:cxnSp>
        <p:nvCxnSpPr>
          <p:cNvPr id="83981" name="Straight Connector 20"/>
          <p:cNvCxnSpPr>
            <a:cxnSpLocks noChangeShapeType="1"/>
          </p:cNvCxnSpPr>
          <p:nvPr/>
        </p:nvCxnSpPr>
        <p:spPr bwMode="auto">
          <a:xfrm rot="5400000">
            <a:off x="4516438" y="5295900"/>
            <a:ext cx="63500" cy="0"/>
          </a:xfrm>
          <a:prstGeom prst="line">
            <a:avLst/>
          </a:prstGeom>
          <a:noFill/>
          <a:ln w="28575" algn="ctr">
            <a:solidFill>
              <a:schemeClr val="tx1"/>
            </a:solidFill>
            <a:round/>
            <a:headEnd/>
            <a:tailEnd/>
          </a:ln>
        </p:spPr>
      </p:cxnSp>
      <p:cxnSp>
        <p:nvCxnSpPr>
          <p:cNvPr id="83982" name="Straight Connector 21"/>
          <p:cNvCxnSpPr>
            <a:cxnSpLocks noChangeShapeType="1"/>
          </p:cNvCxnSpPr>
          <p:nvPr/>
        </p:nvCxnSpPr>
        <p:spPr bwMode="auto">
          <a:xfrm rot="5400000">
            <a:off x="5842000" y="5295900"/>
            <a:ext cx="63500" cy="0"/>
          </a:xfrm>
          <a:prstGeom prst="line">
            <a:avLst/>
          </a:prstGeom>
          <a:noFill/>
          <a:ln w="28575" algn="ctr">
            <a:solidFill>
              <a:schemeClr val="tx1"/>
            </a:solidFill>
            <a:round/>
            <a:headEnd/>
            <a:tailEnd/>
          </a:ln>
        </p:spPr>
      </p:cxnSp>
      <p:sp>
        <p:nvSpPr>
          <p:cNvPr id="83983" name="TextBox 22"/>
          <p:cNvSpPr txBox="1">
            <a:spLocks noChangeArrowheads="1"/>
          </p:cNvSpPr>
          <p:nvPr/>
        </p:nvSpPr>
        <p:spPr bwMode="auto">
          <a:xfrm>
            <a:off x="1301750" y="3060700"/>
            <a:ext cx="590550" cy="30797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100</a:t>
            </a:r>
          </a:p>
        </p:txBody>
      </p:sp>
      <p:sp>
        <p:nvSpPr>
          <p:cNvPr id="83984" name="TextBox 23"/>
          <p:cNvSpPr txBox="1">
            <a:spLocks noChangeArrowheads="1"/>
          </p:cNvSpPr>
          <p:nvPr/>
        </p:nvSpPr>
        <p:spPr bwMode="auto">
          <a:xfrm>
            <a:off x="1301750" y="3470275"/>
            <a:ext cx="590550" cy="30797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80</a:t>
            </a:r>
          </a:p>
        </p:txBody>
      </p:sp>
      <p:sp>
        <p:nvSpPr>
          <p:cNvPr id="83985" name="TextBox 24"/>
          <p:cNvSpPr txBox="1">
            <a:spLocks noChangeArrowheads="1"/>
          </p:cNvSpPr>
          <p:nvPr/>
        </p:nvSpPr>
        <p:spPr bwMode="auto">
          <a:xfrm>
            <a:off x="1301750" y="3881438"/>
            <a:ext cx="590550" cy="30797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60</a:t>
            </a:r>
          </a:p>
        </p:txBody>
      </p:sp>
      <p:sp>
        <p:nvSpPr>
          <p:cNvPr id="83986" name="TextBox 25"/>
          <p:cNvSpPr txBox="1">
            <a:spLocks noChangeArrowheads="1"/>
          </p:cNvSpPr>
          <p:nvPr/>
        </p:nvSpPr>
        <p:spPr bwMode="auto">
          <a:xfrm>
            <a:off x="1301750" y="4291013"/>
            <a:ext cx="590550" cy="30797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40</a:t>
            </a:r>
          </a:p>
        </p:txBody>
      </p:sp>
      <p:sp>
        <p:nvSpPr>
          <p:cNvPr id="83987" name="TextBox 26"/>
          <p:cNvSpPr txBox="1">
            <a:spLocks noChangeArrowheads="1"/>
          </p:cNvSpPr>
          <p:nvPr/>
        </p:nvSpPr>
        <p:spPr bwMode="auto">
          <a:xfrm>
            <a:off x="1301750" y="4702175"/>
            <a:ext cx="590550" cy="306388"/>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20</a:t>
            </a:r>
          </a:p>
        </p:txBody>
      </p:sp>
      <p:sp>
        <p:nvSpPr>
          <p:cNvPr id="83988" name="TextBox 27"/>
          <p:cNvSpPr txBox="1">
            <a:spLocks noChangeArrowheads="1"/>
          </p:cNvSpPr>
          <p:nvPr/>
        </p:nvSpPr>
        <p:spPr bwMode="auto">
          <a:xfrm>
            <a:off x="1301750" y="5111750"/>
            <a:ext cx="590550" cy="30797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0</a:t>
            </a:r>
          </a:p>
        </p:txBody>
      </p:sp>
      <p:sp>
        <p:nvSpPr>
          <p:cNvPr id="83989" name="TextBox 28"/>
          <p:cNvSpPr txBox="1">
            <a:spLocks noChangeArrowheads="1"/>
          </p:cNvSpPr>
          <p:nvPr/>
        </p:nvSpPr>
        <p:spPr bwMode="auto">
          <a:xfrm rot="-5400000">
            <a:off x="144463" y="4111625"/>
            <a:ext cx="2166938" cy="306387"/>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Primary Endpoint* (%)</a:t>
            </a:r>
          </a:p>
        </p:txBody>
      </p:sp>
      <p:sp>
        <p:nvSpPr>
          <p:cNvPr id="83990" name="TextBox 29"/>
          <p:cNvSpPr txBox="1">
            <a:spLocks noChangeArrowheads="1"/>
          </p:cNvSpPr>
          <p:nvPr/>
        </p:nvSpPr>
        <p:spPr bwMode="auto">
          <a:xfrm>
            <a:off x="4537075" y="5353050"/>
            <a:ext cx="1360488" cy="52387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Other</a:t>
            </a:r>
            <a:br>
              <a:rPr kumimoji="0" lang="en-US" altLang="ja-JP" sz="1400" b="1">
                <a:solidFill>
                  <a:prstClr val="black"/>
                </a:solidFill>
                <a:latin typeface="Arial" pitchFamily="34" charset="0"/>
                <a:cs typeface="Arial" pitchFamily="34" charset="0"/>
              </a:rPr>
            </a:br>
            <a:r>
              <a:rPr kumimoji="0" lang="en-US" altLang="ja-JP" sz="1400" b="1">
                <a:solidFill>
                  <a:prstClr val="black"/>
                </a:solidFill>
                <a:latin typeface="Arial" pitchFamily="34" charset="0"/>
                <a:cs typeface="Arial" pitchFamily="34" charset="0"/>
              </a:rPr>
              <a:t>Mutations</a:t>
            </a:r>
          </a:p>
        </p:txBody>
      </p:sp>
      <p:sp>
        <p:nvSpPr>
          <p:cNvPr id="83991" name="TextBox 30"/>
          <p:cNvSpPr txBox="1">
            <a:spLocks noChangeArrowheads="1"/>
          </p:cNvSpPr>
          <p:nvPr/>
        </p:nvSpPr>
        <p:spPr bwMode="auto">
          <a:xfrm>
            <a:off x="1878013" y="5353050"/>
            <a:ext cx="1360487" cy="30797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All Patients</a:t>
            </a:r>
          </a:p>
        </p:txBody>
      </p:sp>
      <p:sp>
        <p:nvSpPr>
          <p:cNvPr id="83992" name="TextBox 31"/>
          <p:cNvSpPr txBox="1">
            <a:spLocks noChangeArrowheads="1"/>
          </p:cNvSpPr>
          <p:nvPr/>
        </p:nvSpPr>
        <p:spPr bwMode="auto">
          <a:xfrm>
            <a:off x="3108325" y="5353050"/>
            <a:ext cx="1584325" cy="738188"/>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Q148 + ≥ 1</a:t>
            </a:r>
            <a:br>
              <a:rPr kumimoji="0" lang="en-US" altLang="ja-JP" sz="1400" b="1">
                <a:solidFill>
                  <a:prstClr val="black"/>
                </a:solidFill>
                <a:latin typeface="Arial" pitchFamily="34" charset="0"/>
                <a:cs typeface="Arial" pitchFamily="34" charset="0"/>
              </a:rPr>
            </a:br>
            <a:r>
              <a:rPr kumimoji="0" lang="en-US" altLang="ja-JP" sz="1400" b="1">
                <a:solidFill>
                  <a:prstClr val="black"/>
                </a:solidFill>
                <a:latin typeface="Arial" pitchFamily="34" charset="0"/>
                <a:cs typeface="Arial" pitchFamily="34" charset="0"/>
              </a:rPr>
              <a:t>Other Mutation</a:t>
            </a:r>
            <a:br>
              <a:rPr kumimoji="0" lang="en-US" altLang="ja-JP" sz="1400" b="1">
                <a:solidFill>
                  <a:prstClr val="black"/>
                </a:solidFill>
                <a:latin typeface="Arial" pitchFamily="34" charset="0"/>
                <a:cs typeface="Arial" pitchFamily="34" charset="0"/>
              </a:rPr>
            </a:br>
            <a:r>
              <a:rPr kumimoji="0" lang="en-US" altLang="ja-JP" sz="1400" b="1">
                <a:solidFill>
                  <a:prstClr val="black"/>
                </a:solidFill>
                <a:latin typeface="Arial" pitchFamily="34" charset="0"/>
                <a:cs typeface="Arial" pitchFamily="34" charset="0"/>
              </a:rPr>
              <a:t>at Baseline</a:t>
            </a:r>
          </a:p>
        </p:txBody>
      </p:sp>
      <p:sp>
        <p:nvSpPr>
          <p:cNvPr id="83993" name="TextBox 32"/>
          <p:cNvSpPr txBox="1">
            <a:spLocks noChangeArrowheads="1"/>
          </p:cNvSpPr>
          <p:nvPr/>
        </p:nvSpPr>
        <p:spPr bwMode="auto">
          <a:xfrm>
            <a:off x="6438900" y="3044825"/>
            <a:ext cx="2408238" cy="523875"/>
          </a:xfrm>
          <a:prstGeom prst="rect">
            <a:avLst/>
          </a:prstGeom>
          <a:noFill/>
          <a:ln w="9525">
            <a:noFill/>
            <a:miter lim="800000"/>
            <a:headEnd/>
            <a:tailEnd/>
          </a:ln>
        </p:spPr>
        <p:txBody>
          <a:bodyPr>
            <a:spAutoFit/>
          </a:bodyPr>
          <a:lstStyle/>
          <a:p>
            <a:pPr fontAlgn="base">
              <a:spcBef>
                <a:spcPct val="0"/>
              </a:spcBef>
              <a:spcAft>
                <a:spcPct val="0"/>
              </a:spcAft>
            </a:pPr>
            <a:r>
              <a:rPr kumimoji="0" lang="en-US" altLang="ja-JP" sz="1400">
                <a:solidFill>
                  <a:prstClr val="black"/>
                </a:solidFill>
                <a:latin typeface="Arial" pitchFamily="34" charset="0"/>
                <a:cs typeface="Arial" pitchFamily="34" charset="0"/>
              </a:rPr>
              <a:t>Dolutegravir 50 mg QD </a:t>
            </a:r>
            <a:br>
              <a:rPr kumimoji="0" lang="en-US" altLang="ja-JP" sz="1400">
                <a:solidFill>
                  <a:prstClr val="black"/>
                </a:solidFill>
                <a:latin typeface="Arial" pitchFamily="34" charset="0"/>
                <a:cs typeface="Arial" pitchFamily="34" charset="0"/>
              </a:rPr>
            </a:br>
            <a:r>
              <a:rPr kumimoji="0" lang="en-US" altLang="ja-JP" sz="1400">
                <a:solidFill>
                  <a:prstClr val="black"/>
                </a:solidFill>
                <a:latin typeface="Arial" pitchFamily="34" charset="0"/>
                <a:cs typeface="Arial" pitchFamily="34" charset="0"/>
              </a:rPr>
              <a:t>(n = 27)</a:t>
            </a:r>
          </a:p>
        </p:txBody>
      </p:sp>
      <p:sp>
        <p:nvSpPr>
          <p:cNvPr id="83994" name="TextBox 33"/>
          <p:cNvSpPr txBox="1">
            <a:spLocks noChangeArrowheads="1"/>
          </p:cNvSpPr>
          <p:nvPr/>
        </p:nvSpPr>
        <p:spPr bwMode="auto">
          <a:xfrm>
            <a:off x="6438900" y="3571875"/>
            <a:ext cx="2408238" cy="523875"/>
          </a:xfrm>
          <a:prstGeom prst="rect">
            <a:avLst/>
          </a:prstGeom>
          <a:noFill/>
          <a:ln w="9525">
            <a:noFill/>
            <a:miter lim="800000"/>
            <a:headEnd/>
            <a:tailEnd/>
          </a:ln>
        </p:spPr>
        <p:txBody>
          <a:bodyPr>
            <a:spAutoFit/>
          </a:bodyPr>
          <a:lstStyle/>
          <a:p>
            <a:pPr fontAlgn="base">
              <a:spcBef>
                <a:spcPct val="0"/>
              </a:spcBef>
              <a:spcAft>
                <a:spcPct val="0"/>
              </a:spcAft>
            </a:pPr>
            <a:r>
              <a:rPr kumimoji="0" lang="en-US" altLang="ja-JP" sz="1400">
                <a:solidFill>
                  <a:prstClr val="black"/>
                </a:solidFill>
                <a:latin typeface="Arial" pitchFamily="34" charset="0"/>
                <a:cs typeface="Arial" pitchFamily="34" charset="0"/>
              </a:rPr>
              <a:t>Dolutegravir 50 mg BID </a:t>
            </a:r>
            <a:br>
              <a:rPr kumimoji="0" lang="en-US" altLang="ja-JP" sz="1400">
                <a:solidFill>
                  <a:prstClr val="black"/>
                </a:solidFill>
                <a:latin typeface="Arial" pitchFamily="34" charset="0"/>
                <a:cs typeface="Arial" pitchFamily="34" charset="0"/>
              </a:rPr>
            </a:br>
            <a:r>
              <a:rPr kumimoji="0" lang="en-US" altLang="ja-JP" sz="1400">
                <a:solidFill>
                  <a:prstClr val="black"/>
                </a:solidFill>
                <a:latin typeface="Arial" pitchFamily="34" charset="0"/>
                <a:cs typeface="Arial" pitchFamily="34" charset="0"/>
              </a:rPr>
              <a:t>(n = 24)</a:t>
            </a:r>
          </a:p>
        </p:txBody>
      </p:sp>
      <p:sp>
        <p:nvSpPr>
          <p:cNvPr id="35" name="Rectangle 34"/>
          <p:cNvSpPr/>
          <p:nvPr/>
        </p:nvSpPr>
        <p:spPr bwMode="auto">
          <a:xfrm>
            <a:off x="6299200" y="3130550"/>
            <a:ext cx="146050" cy="1460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36" name="Rectangle 35"/>
          <p:cNvSpPr/>
          <p:nvPr/>
        </p:nvSpPr>
        <p:spPr bwMode="auto">
          <a:xfrm>
            <a:off x="6299200" y="3663950"/>
            <a:ext cx="146050" cy="1460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38" name="Rectangle 37"/>
          <p:cNvSpPr/>
          <p:nvPr/>
        </p:nvSpPr>
        <p:spPr bwMode="auto">
          <a:xfrm>
            <a:off x="2178050" y="3651250"/>
            <a:ext cx="393700" cy="161290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39" name="Rectangle 38"/>
          <p:cNvSpPr/>
          <p:nvPr/>
        </p:nvSpPr>
        <p:spPr bwMode="auto">
          <a:xfrm>
            <a:off x="2571750" y="3276600"/>
            <a:ext cx="393700" cy="19875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40" name="Rectangle 39"/>
          <p:cNvSpPr/>
          <p:nvPr/>
        </p:nvSpPr>
        <p:spPr bwMode="auto">
          <a:xfrm>
            <a:off x="3498850" y="4572000"/>
            <a:ext cx="393700" cy="6921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41" name="Rectangle 40"/>
          <p:cNvSpPr/>
          <p:nvPr/>
        </p:nvSpPr>
        <p:spPr bwMode="auto">
          <a:xfrm>
            <a:off x="3892550" y="3194050"/>
            <a:ext cx="393700" cy="207010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42" name="Rectangle 41"/>
          <p:cNvSpPr/>
          <p:nvPr/>
        </p:nvSpPr>
        <p:spPr bwMode="auto">
          <a:xfrm>
            <a:off x="4832350" y="3187700"/>
            <a:ext cx="393700" cy="20764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sp>
        <p:nvSpPr>
          <p:cNvPr id="43" name="Rectangle 42"/>
          <p:cNvSpPr/>
          <p:nvPr/>
        </p:nvSpPr>
        <p:spPr bwMode="auto">
          <a:xfrm>
            <a:off x="5226050" y="3346450"/>
            <a:ext cx="393700" cy="191770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a:solidFill>
                <a:prstClr val="black"/>
              </a:solidFill>
              <a:cs typeface="Arial" charset="0"/>
            </a:endParaRPr>
          </a:p>
        </p:txBody>
      </p:sp>
      <p:cxnSp>
        <p:nvCxnSpPr>
          <p:cNvPr id="84003" name="Straight Connector 9"/>
          <p:cNvCxnSpPr>
            <a:cxnSpLocks noChangeShapeType="1"/>
          </p:cNvCxnSpPr>
          <p:nvPr/>
        </p:nvCxnSpPr>
        <p:spPr bwMode="auto">
          <a:xfrm>
            <a:off x="1897063" y="5262563"/>
            <a:ext cx="3986212" cy="0"/>
          </a:xfrm>
          <a:prstGeom prst="line">
            <a:avLst/>
          </a:prstGeom>
          <a:noFill/>
          <a:ln w="28575" algn="ctr">
            <a:solidFill>
              <a:schemeClr val="tx1"/>
            </a:solidFill>
            <a:round/>
            <a:headEnd/>
            <a:tailEnd/>
          </a:ln>
        </p:spPr>
      </p:cxnSp>
      <p:sp>
        <p:nvSpPr>
          <p:cNvPr id="84004" name="TextBox 43"/>
          <p:cNvSpPr txBox="1">
            <a:spLocks noChangeArrowheads="1"/>
          </p:cNvSpPr>
          <p:nvPr/>
        </p:nvSpPr>
        <p:spPr bwMode="auto">
          <a:xfrm>
            <a:off x="2082800" y="3346450"/>
            <a:ext cx="590550" cy="30797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78</a:t>
            </a:r>
          </a:p>
        </p:txBody>
      </p:sp>
      <p:sp>
        <p:nvSpPr>
          <p:cNvPr id="84005" name="TextBox 44"/>
          <p:cNvSpPr txBox="1">
            <a:spLocks noChangeArrowheads="1"/>
          </p:cNvSpPr>
          <p:nvPr/>
        </p:nvSpPr>
        <p:spPr bwMode="auto">
          <a:xfrm>
            <a:off x="2470150" y="2978150"/>
            <a:ext cx="590550" cy="30797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96</a:t>
            </a:r>
          </a:p>
        </p:txBody>
      </p:sp>
      <p:sp>
        <p:nvSpPr>
          <p:cNvPr id="84006" name="TextBox 45"/>
          <p:cNvSpPr txBox="1">
            <a:spLocks noChangeArrowheads="1"/>
          </p:cNvSpPr>
          <p:nvPr/>
        </p:nvSpPr>
        <p:spPr bwMode="auto">
          <a:xfrm>
            <a:off x="3403600" y="4273550"/>
            <a:ext cx="590550" cy="30797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33</a:t>
            </a:r>
          </a:p>
        </p:txBody>
      </p:sp>
      <p:sp>
        <p:nvSpPr>
          <p:cNvPr id="84007" name="TextBox 46"/>
          <p:cNvSpPr txBox="1">
            <a:spLocks noChangeArrowheads="1"/>
          </p:cNvSpPr>
          <p:nvPr/>
        </p:nvSpPr>
        <p:spPr bwMode="auto">
          <a:xfrm>
            <a:off x="3771900" y="2914650"/>
            <a:ext cx="590550" cy="30797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100</a:t>
            </a:r>
          </a:p>
        </p:txBody>
      </p:sp>
      <p:sp>
        <p:nvSpPr>
          <p:cNvPr id="84008" name="TextBox 47"/>
          <p:cNvSpPr txBox="1">
            <a:spLocks noChangeArrowheads="1"/>
          </p:cNvSpPr>
          <p:nvPr/>
        </p:nvSpPr>
        <p:spPr bwMode="auto">
          <a:xfrm>
            <a:off x="4743450" y="2914650"/>
            <a:ext cx="590550" cy="30797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100</a:t>
            </a:r>
          </a:p>
        </p:txBody>
      </p:sp>
      <p:sp>
        <p:nvSpPr>
          <p:cNvPr id="84009" name="TextBox 48"/>
          <p:cNvSpPr txBox="1">
            <a:spLocks noChangeArrowheads="1"/>
          </p:cNvSpPr>
          <p:nvPr/>
        </p:nvSpPr>
        <p:spPr bwMode="auto">
          <a:xfrm>
            <a:off x="5118100" y="3054350"/>
            <a:ext cx="590550" cy="30797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92</a:t>
            </a:r>
          </a:p>
        </p:txBody>
      </p:sp>
      <p:sp>
        <p:nvSpPr>
          <p:cNvPr id="84010" name="Rectangle 3"/>
          <p:cNvSpPr txBox="1">
            <a:spLocks noChangeArrowheads="1"/>
          </p:cNvSpPr>
          <p:nvPr/>
        </p:nvSpPr>
        <p:spPr bwMode="auto">
          <a:xfrm>
            <a:off x="2971800" y="6400800"/>
            <a:ext cx="5738813" cy="304800"/>
          </a:xfrm>
          <a:prstGeom prst="rect">
            <a:avLst/>
          </a:prstGeom>
          <a:noFill/>
          <a:ln w="9525">
            <a:noFill/>
            <a:miter lim="800000"/>
            <a:headEnd/>
            <a:tailEnd/>
          </a:ln>
        </p:spPr>
        <p:txBody>
          <a:bodyPr/>
          <a:lstStyle/>
          <a:p>
            <a:pPr algn="r" fontAlgn="base">
              <a:lnSpc>
                <a:spcPct val="80000"/>
              </a:lnSpc>
              <a:spcBef>
                <a:spcPts val="900"/>
              </a:spcBef>
              <a:spcAft>
                <a:spcPct val="0"/>
              </a:spcAft>
              <a:buClr>
                <a:srgbClr val="FFC000"/>
              </a:buClr>
              <a:buFont typeface="Wingdings" pitchFamily="2" charset="2"/>
              <a:buNone/>
            </a:pPr>
            <a:r>
              <a:rPr kumimoji="0" lang="en-US" altLang="ja-JP" sz="1400">
                <a:solidFill>
                  <a:prstClr val="black"/>
                </a:solidFill>
                <a:cs typeface="Arial" pitchFamily="34" charset="0"/>
              </a:rPr>
              <a:t>Eron J. CROI 2011, Abstract 151LB.</a:t>
            </a:r>
          </a:p>
          <a:p>
            <a:pPr algn="r" fontAlgn="base">
              <a:lnSpc>
                <a:spcPct val="80000"/>
              </a:lnSpc>
              <a:spcBef>
                <a:spcPts val="900"/>
              </a:spcBef>
              <a:spcAft>
                <a:spcPct val="0"/>
              </a:spcAft>
              <a:buClr>
                <a:srgbClr val="FFC000"/>
              </a:buClr>
              <a:buFont typeface="Wingdings" pitchFamily="2" charset="2"/>
              <a:buChar char="§"/>
            </a:pPr>
            <a:endParaRPr kumimoji="0" lang="en-US" altLang="ja-JP" sz="1400">
              <a:solidFill>
                <a:prstClr val="black"/>
              </a:solidFill>
              <a:cs typeface="Arial" pitchFamily="34" charset="0"/>
            </a:endParaRPr>
          </a:p>
        </p:txBody>
      </p:sp>
      <p:grpSp>
        <p:nvGrpSpPr>
          <p:cNvPr id="2" name="Group 57"/>
          <p:cNvGrpSpPr>
            <a:grpSpLocks/>
          </p:cNvGrpSpPr>
          <p:nvPr/>
        </p:nvGrpSpPr>
        <p:grpSpPr bwMode="auto">
          <a:xfrm>
            <a:off x="152400" y="76200"/>
            <a:ext cx="8839200" cy="1566863"/>
            <a:chOff x="152400" y="76200"/>
            <a:chExt cx="8839200" cy="1567410"/>
          </a:xfrm>
        </p:grpSpPr>
        <p:sp>
          <p:nvSpPr>
            <p:cNvPr id="84012" name="TextBox 3"/>
            <p:cNvSpPr txBox="1">
              <a:spLocks noChangeArrowheads="1"/>
            </p:cNvSpPr>
            <p:nvPr/>
          </p:nvSpPr>
          <p:spPr bwMode="auto">
            <a:xfrm>
              <a:off x="507832" y="1060052"/>
              <a:ext cx="8127546"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New Drugs: INSTI Dolutegravir: active against resistance</a:t>
              </a:r>
            </a:p>
          </p:txBody>
        </p:sp>
        <p:grpSp>
          <p:nvGrpSpPr>
            <p:cNvPr id="3" name="Group 59"/>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84016"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4017"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4018"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4019"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4020"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4021"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84015"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reeform 138"/>
          <p:cNvSpPr>
            <a:spLocks/>
          </p:cNvSpPr>
          <p:nvPr/>
        </p:nvSpPr>
        <p:spPr bwMode="auto">
          <a:xfrm>
            <a:off x="1169988" y="3805238"/>
            <a:ext cx="3205162" cy="1709737"/>
          </a:xfrm>
          <a:custGeom>
            <a:avLst/>
            <a:gdLst>
              <a:gd name="T0" fmla="*/ 0 w 3205163"/>
              <a:gd name="T1" fmla="*/ 1709737 h 1709737"/>
              <a:gd name="T2" fmla="*/ 123825 w 3205163"/>
              <a:gd name="T3" fmla="*/ 1509712 h 1709737"/>
              <a:gd name="T4" fmla="*/ 276225 w 3205163"/>
              <a:gd name="T5" fmla="*/ 1157287 h 1709737"/>
              <a:gd name="T6" fmla="*/ 547688 w 3205163"/>
              <a:gd name="T7" fmla="*/ 800100 h 1709737"/>
              <a:gd name="T8" fmla="*/ 800100 w 3205163"/>
              <a:gd name="T9" fmla="*/ 266700 h 1709737"/>
              <a:gd name="T10" fmla="*/ 1066801 w 3205163"/>
              <a:gd name="T11" fmla="*/ 209550 h 1709737"/>
              <a:gd name="T12" fmla="*/ 1619247 w 3205163"/>
              <a:gd name="T13" fmla="*/ 0 h 1709737"/>
              <a:gd name="T14" fmla="*/ 2157406 w 3205163"/>
              <a:gd name="T15" fmla="*/ 0 h 1709737"/>
              <a:gd name="T16" fmla="*/ 2676518 w 3205163"/>
              <a:gd name="T17" fmla="*/ 4762 h 1709737"/>
              <a:gd name="T18" fmla="*/ 3205156 w 3205163"/>
              <a:gd name="T19" fmla="*/ 47625 h 17097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05163"/>
              <a:gd name="T31" fmla="*/ 0 h 1709737"/>
              <a:gd name="T32" fmla="*/ 3205163 w 3205163"/>
              <a:gd name="T33" fmla="*/ 1709737 h 17097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05163" h="1709737">
                <a:moveTo>
                  <a:pt x="0" y="1709737"/>
                </a:moveTo>
                <a:lnTo>
                  <a:pt x="123825" y="1509712"/>
                </a:lnTo>
                <a:lnTo>
                  <a:pt x="276225" y="1157287"/>
                </a:lnTo>
                <a:lnTo>
                  <a:pt x="547688" y="800100"/>
                </a:lnTo>
                <a:lnTo>
                  <a:pt x="800100" y="266700"/>
                </a:lnTo>
                <a:lnTo>
                  <a:pt x="1066800" y="209550"/>
                </a:lnTo>
                <a:lnTo>
                  <a:pt x="1619250" y="0"/>
                </a:lnTo>
                <a:lnTo>
                  <a:pt x="2157413" y="0"/>
                </a:lnTo>
                <a:lnTo>
                  <a:pt x="2676525" y="4762"/>
                </a:lnTo>
                <a:lnTo>
                  <a:pt x="3205163" y="47625"/>
                </a:lnTo>
              </a:path>
            </a:pathLst>
          </a:custGeom>
          <a:noFill/>
          <a:ln w="28575" cap="flat" cmpd="sng" algn="ctr">
            <a:solidFill>
              <a:schemeClr val="accent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grpSp>
        <p:nvGrpSpPr>
          <p:cNvPr id="2" name="Group 150"/>
          <p:cNvGrpSpPr>
            <a:grpSpLocks/>
          </p:cNvGrpSpPr>
          <p:nvPr/>
        </p:nvGrpSpPr>
        <p:grpSpPr bwMode="auto">
          <a:xfrm>
            <a:off x="1127125" y="3748088"/>
            <a:ext cx="3297238" cy="1797050"/>
            <a:chOff x="1033463" y="2176463"/>
            <a:chExt cx="3296603" cy="1796415"/>
          </a:xfrm>
        </p:grpSpPr>
        <p:sp>
          <p:nvSpPr>
            <p:cNvPr id="85118" name="Isosceles Triangle 140"/>
            <p:cNvSpPr>
              <a:spLocks noChangeArrowheads="1"/>
            </p:cNvSpPr>
            <p:nvPr/>
          </p:nvSpPr>
          <p:spPr bwMode="auto">
            <a:xfrm>
              <a:off x="1033463" y="3881438"/>
              <a:ext cx="91440" cy="91440"/>
            </a:xfrm>
            <a:prstGeom prst="triangle">
              <a:avLst>
                <a:gd name="adj" fmla="val 50000"/>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19" name="Isosceles Triangle 141"/>
            <p:cNvSpPr>
              <a:spLocks noChangeArrowheads="1"/>
            </p:cNvSpPr>
            <p:nvPr/>
          </p:nvSpPr>
          <p:spPr bwMode="auto">
            <a:xfrm>
              <a:off x="1157288" y="3690938"/>
              <a:ext cx="91440" cy="91440"/>
            </a:xfrm>
            <a:prstGeom prst="triangle">
              <a:avLst>
                <a:gd name="adj" fmla="val 50000"/>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20" name="Isosceles Triangle 142"/>
            <p:cNvSpPr>
              <a:spLocks noChangeArrowheads="1"/>
            </p:cNvSpPr>
            <p:nvPr/>
          </p:nvSpPr>
          <p:spPr bwMode="auto">
            <a:xfrm>
              <a:off x="1295400" y="3333750"/>
              <a:ext cx="91440" cy="91440"/>
            </a:xfrm>
            <a:prstGeom prst="triangle">
              <a:avLst>
                <a:gd name="adj" fmla="val 50000"/>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21" name="Isosceles Triangle 143"/>
            <p:cNvSpPr>
              <a:spLocks noChangeArrowheads="1"/>
            </p:cNvSpPr>
            <p:nvPr/>
          </p:nvSpPr>
          <p:spPr bwMode="auto">
            <a:xfrm>
              <a:off x="1562100" y="2976563"/>
              <a:ext cx="91440" cy="91440"/>
            </a:xfrm>
            <a:prstGeom prst="triangle">
              <a:avLst>
                <a:gd name="adj" fmla="val 50000"/>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22" name="Isosceles Triangle 144"/>
            <p:cNvSpPr>
              <a:spLocks noChangeArrowheads="1"/>
            </p:cNvSpPr>
            <p:nvPr/>
          </p:nvSpPr>
          <p:spPr bwMode="auto">
            <a:xfrm>
              <a:off x="1824038" y="2452688"/>
              <a:ext cx="91440" cy="91440"/>
            </a:xfrm>
            <a:prstGeom prst="triangle">
              <a:avLst>
                <a:gd name="adj" fmla="val 50000"/>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23" name="Isosceles Triangle 145"/>
            <p:cNvSpPr>
              <a:spLocks noChangeArrowheads="1"/>
            </p:cNvSpPr>
            <p:nvPr/>
          </p:nvSpPr>
          <p:spPr bwMode="auto">
            <a:xfrm>
              <a:off x="2105025" y="2381250"/>
              <a:ext cx="91440" cy="91440"/>
            </a:xfrm>
            <a:prstGeom prst="triangle">
              <a:avLst>
                <a:gd name="adj" fmla="val 50000"/>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24" name="Isosceles Triangle 146"/>
            <p:cNvSpPr>
              <a:spLocks noChangeArrowheads="1"/>
            </p:cNvSpPr>
            <p:nvPr/>
          </p:nvSpPr>
          <p:spPr bwMode="auto">
            <a:xfrm>
              <a:off x="2638426" y="2176463"/>
              <a:ext cx="91440" cy="91440"/>
            </a:xfrm>
            <a:prstGeom prst="triangle">
              <a:avLst>
                <a:gd name="adj" fmla="val 50000"/>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25" name="Isosceles Triangle 147"/>
            <p:cNvSpPr>
              <a:spLocks noChangeArrowheads="1"/>
            </p:cNvSpPr>
            <p:nvPr/>
          </p:nvSpPr>
          <p:spPr bwMode="auto">
            <a:xfrm>
              <a:off x="3176588" y="2181225"/>
              <a:ext cx="91440" cy="91440"/>
            </a:xfrm>
            <a:prstGeom prst="triangle">
              <a:avLst>
                <a:gd name="adj" fmla="val 50000"/>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26" name="Isosceles Triangle 148"/>
            <p:cNvSpPr>
              <a:spLocks noChangeArrowheads="1"/>
            </p:cNvSpPr>
            <p:nvPr/>
          </p:nvSpPr>
          <p:spPr bwMode="auto">
            <a:xfrm>
              <a:off x="3709988" y="2185988"/>
              <a:ext cx="91440" cy="91440"/>
            </a:xfrm>
            <a:prstGeom prst="triangle">
              <a:avLst>
                <a:gd name="adj" fmla="val 50000"/>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27" name="Isosceles Triangle 149"/>
            <p:cNvSpPr>
              <a:spLocks noChangeArrowheads="1"/>
            </p:cNvSpPr>
            <p:nvPr/>
          </p:nvSpPr>
          <p:spPr bwMode="auto">
            <a:xfrm>
              <a:off x="4238626" y="2219325"/>
              <a:ext cx="91440" cy="91440"/>
            </a:xfrm>
            <a:prstGeom prst="triangle">
              <a:avLst>
                <a:gd name="adj" fmla="val 50000"/>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grpSp>
      <p:sp>
        <p:nvSpPr>
          <p:cNvPr id="84996" name="Freeform 126"/>
          <p:cNvSpPr>
            <a:spLocks/>
          </p:cNvSpPr>
          <p:nvPr/>
        </p:nvSpPr>
        <p:spPr bwMode="auto">
          <a:xfrm>
            <a:off x="1174750" y="3876675"/>
            <a:ext cx="3205163" cy="1657350"/>
          </a:xfrm>
          <a:custGeom>
            <a:avLst/>
            <a:gdLst>
              <a:gd name="T0" fmla="*/ 0 w 3205162"/>
              <a:gd name="T1" fmla="*/ 1657350 h 1657350"/>
              <a:gd name="T2" fmla="*/ 123825 w 3205162"/>
              <a:gd name="T3" fmla="*/ 1538288 h 1657350"/>
              <a:gd name="T4" fmla="*/ 261937 w 3205162"/>
              <a:gd name="T5" fmla="*/ 1252538 h 1657350"/>
              <a:gd name="T6" fmla="*/ 528637 w 3205162"/>
              <a:gd name="T7" fmla="*/ 609600 h 1657350"/>
              <a:gd name="T8" fmla="*/ 790575 w 3205162"/>
              <a:gd name="T9" fmla="*/ 409575 h 1657350"/>
              <a:gd name="T10" fmla="*/ 1057304 w 3205162"/>
              <a:gd name="T11" fmla="*/ 257175 h 1657350"/>
              <a:gd name="T12" fmla="*/ 1590704 w 3205162"/>
              <a:gd name="T13" fmla="*/ 0 h 1657350"/>
              <a:gd name="T14" fmla="*/ 2138369 w 3205162"/>
              <a:gd name="T15" fmla="*/ 42863 h 1657350"/>
              <a:gd name="T16" fmla="*/ 2667007 w 3205162"/>
              <a:gd name="T17" fmla="*/ 4763 h 1657350"/>
              <a:gd name="T18" fmla="*/ 3205169 w 3205162"/>
              <a:gd name="T19" fmla="*/ 100013 h 1657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05162"/>
              <a:gd name="T31" fmla="*/ 0 h 1657350"/>
              <a:gd name="T32" fmla="*/ 3205162 w 3205162"/>
              <a:gd name="T33" fmla="*/ 1657350 h 1657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05162" h="1657350">
                <a:moveTo>
                  <a:pt x="0" y="1657350"/>
                </a:moveTo>
                <a:lnTo>
                  <a:pt x="123825" y="1538288"/>
                </a:lnTo>
                <a:lnTo>
                  <a:pt x="261937" y="1252538"/>
                </a:lnTo>
                <a:lnTo>
                  <a:pt x="528637" y="609600"/>
                </a:lnTo>
                <a:lnTo>
                  <a:pt x="790575" y="409575"/>
                </a:lnTo>
                <a:lnTo>
                  <a:pt x="1057275" y="257175"/>
                </a:lnTo>
                <a:lnTo>
                  <a:pt x="1590675" y="0"/>
                </a:lnTo>
                <a:lnTo>
                  <a:pt x="2138362" y="42863"/>
                </a:lnTo>
                <a:lnTo>
                  <a:pt x="2667000" y="4763"/>
                </a:lnTo>
                <a:lnTo>
                  <a:pt x="3205162" y="100013"/>
                </a:lnTo>
              </a:path>
            </a:pathLst>
          </a:custGeom>
          <a:noFill/>
          <a:ln w="28575" cap="flat" cmpd="sng" algn="ctr">
            <a:solidFill>
              <a:schemeClr val="accent2"/>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grpSp>
        <p:nvGrpSpPr>
          <p:cNvPr id="3" name="Group 137"/>
          <p:cNvGrpSpPr>
            <a:grpSpLocks/>
          </p:cNvGrpSpPr>
          <p:nvPr/>
        </p:nvGrpSpPr>
        <p:grpSpPr bwMode="auto">
          <a:xfrm>
            <a:off x="1141413" y="3838575"/>
            <a:ext cx="3273425" cy="1730375"/>
            <a:chOff x="1047749" y="2266949"/>
            <a:chExt cx="3272789" cy="1729740"/>
          </a:xfrm>
        </p:grpSpPr>
        <p:sp>
          <p:nvSpPr>
            <p:cNvPr id="85109" name="Oval 128"/>
            <p:cNvSpPr>
              <a:spLocks noChangeArrowheads="1"/>
            </p:cNvSpPr>
            <p:nvPr/>
          </p:nvSpPr>
          <p:spPr bwMode="auto">
            <a:xfrm>
              <a:off x="1047749" y="3905249"/>
              <a:ext cx="91440" cy="9144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10" name="Oval 129"/>
            <p:cNvSpPr>
              <a:spLocks noChangeArrowheads="1"/>
            </p:cNvSpPr>
            <p:nvPr/>
          </p:nvSpPr>
          <p:spPr bwMode="auto">
            <a:xfrm>
              <a:off x="1152524" y="3790948"/>
              <a:ext cx="91440" cy="9144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11" name="Oval 130"/>
            <p:cNvSpPr>
              <a:spLocks noChangeArrowheads="1"/>
            </p:cNvSpPr>
            <p:nvPr/>
          </p:nvSpPr>
          <p:spPr bwMode="auto">
            <a:xfrm>
              <a:off x="1285874" y="3529012"/>
              <a:ext cx="91440" cy="9144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12" name="Oval 131"/>
            <p:cNvSpPr>
              <a:spLocks noChangeArrowheads="1"/>
            </p:cNvSpPr>
            <p:nvPr/>
          </p:nvSpPr>
          <p:spPr bwMode="auto">
            <a:xfrm>
              <a:off x="2095498" y="2509836"/>
              <a:ext cx="91440" cy="9144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13" name="Oval 132"/>
            <p:cNvSpPr>
              <a:spLocks noChangeArrowheads="1"/>
            </p:cNvSpPr>
            <p:nvPr/>
          </p:nvSpPr>
          <p:spPr bwMode="auto">
            <a:xfrm>
              <a:off x="1833561" y="2686049"/>
              <a:ext cx="91440" cy="9144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14" name="Oval 133"/>
            <p:cNvSpPr>
              <a:spLocks noChangeArrowheads="1"/>
            </p:cNvSpPr>
            <p:nvPr/>
          </p:nvSpPr>
          <p:spPr bwMode="auto">
            <a:xfrm>
              <a:off x="1566861" y="2871786"/>
              <a:ext cx="91440" cy="9144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15" name="Oval 134"/>
            <p:cNvSpPr>
              <a:spLocks noChangeArrowheads="1"/>
            </p:cNvSpPr>
            <p:nvPr/>
          </p:nvSpPr>
          <p:spPr bwMode="auto">
            <a:xfrm>
              <a:off x="2628898" y="2266949"/>
              <a:ext cx="91440" cy="9144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16" name="Oval 135"/>
            <p:cNvSpPr>
              <a:spLocks noChangeArrowheads="1"/>
            </p:cNvSpPr>
            <p:nvPr/>
          </p:nvSpPr>
          <p:spPr bwMode="auto">
            <a:xfrm>
              <a:off x="3167061" y="2309811"/>
              <a:ext cx="91440" cy="9144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117" name="Oval 136"/>
            <p:cNvSpPr>
              <a:spLocks noChangeArrowheads="1"/>
            </p:cNvSpPr>
            <p:nvPr/>
          </p:nvSpPr>
          <p:spPr bwMode="auto">
            <a:xfrm>
              <a:off x="4229098" y="2352673"/>
              <a:ext cx="91440" cy="9144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grpSp>
      <p:sp>
        <p:nvSpPr>
          <p:cNvPr id="84998" name="Rectangle 2"/>
          <p:cNvSpPr>
            <a:spLocks noGrp="1" noChangeArrowheads="1"/>
          </p:cNvSpPr>
          <p:nvPr>
            <p:ph type="title"/>
          </p:nvPr>
        </p:nvSpPr>
        <p:spPr>
          <a:xfrm>
            <a:off x="457200" y="2209800"/>
            <a:ext cx="8229600" cy="728663"/>
          </a:xfrm>
        </p:spPr>
        <p:txBody>
          <a:bodyPr/>
          <a:lstStyle/>
          <a:p>
            <a:pPr eaLnBrk="1" hangingPunct="1"/>
            <a:r>
              <a:rPr lang="en-US" altLang="ja-JP" sz="2800" smtClean="0"/>
              <a:t>Lersivirine vs Efavirenz with TDF/FTC in ART-Naive Pts</a:t>
            </a:r>
          </a:p>
        </p:txBody>
      </p:sp>
      <p:sp>
        <p:nvSpPr>
          <p:cNvPr id="84999" name="Text Box 11"/>
          <p:cNvSpPr txBox="1">
            <a:spLocks noChangeArrowheads="1"/>
          </p:cNvSpPr>
          <p:nvPr/>
        </p:nvSpPr>
        <p:spPr bwMode="auto">
          <a:xfrm>
            <a:off x="1108075" y="6172200"/>
            <a:ext cx="4835525" cy="307975"/>
          </a:xfrm>
          <a:prstGeom prst="rect">
            <a:avLst/>
          </a:prstGeom>
          <a:noFill/>
          <a:ln w="9525" algn="ctr">
            <a:noFill/>
            <a:miter lim="800000"/>
            <a:headEnd/>
            <a:tailEnd/>
          </a:ln>
        </p:spPr>
        <p:txBody>
          <a:bodyPr anchor="b">
            <a:spAutoFit/>
          </a:bodyPr>
          <a:lstStyle/>
          <a:p>
            <a:pPr fontAlgn="base">
              <a:spcBef>
                <a:spcPct val="0"/>
              </a:spcBef>
              <a:spcAft>
                <a:spcPct val="0"/>
              </a:spcAft>
            </a:pPr>
            <a:r>
              <a:rPr kumimoji="0" lang="en-US" altLang="ja-JP" sz="1400">
                <a:solidFill>
                  <a:prstClr val="black"/>
                </a:solidFill>
                <a:latin typeface="Arial" pitchFamily="34" charset="0"/>
                <a:cs typeface="Arial" pitchFamily="34" charset="0"/>
              </a:rPr>
              <a:t>Vernazza P, et al. IAS 2011. Abstract TUAB0101.</a:t>
            </a:r>
          </a:p>
        </p:txBody>
      </p:sp>
      <p:sp>
        <p:nvSpPr>
          <p:cNvPr id="85000" name="TextBox 6"/>
          <p:cNvSpPr txBox="1">
            <a:spLocks noChangeArrowheads="1"/>
          </p:cNvSpPr>
          <p:nvPr/>
        </p:nvSpPr>
        <p:spPr bwMode="auto">
          <a:xfrm>
            <a:off x="7900988" y="3359150"/>
            <a:ext cx="1074737" cy="646113"/>
          </a:xfrm>
          <a:prstGeom prst="rect">
            <a:avLst/>
          </a:prstGeom>
          <a:noFill/>
          <a:ln w="9525">
            <a:noFill/>
            <a:miter lim="800000"/>
            <a:headEnd/>
            <a:tailEnd/>
          </a:ln>
        </p:spPr>
        <p:txBody>
          <a:bodyPr>
            <a:spAutoFit/>
          </a:bodyPr>
          <a:lstStyle/>
          <a:p>
            <a:pPr fontAlgn="base">
              <a:spcBef>
                <a:spcPct val="0"/>
              </a:spcBef>
              <a:spcAft>
                <a:spcPct val="0"/>
              </a:spcAft>
            </a:pPr>
            <a:r>
              <a:rPr kumimoji="0" lang="en-US" altLang="ja-JP" sz="1200" b="1">
                <a:solidFill>
                  <a:prstClr val="black"/>
                </a:solidFill>
                <a:latin typeface="Arial" pitchFamily="34" charset="0"/>
                <a:cs typeface="Arial" pitchFamily="34" charset="0"/>
              </a:rPr>
              <a:t>LRV 500 mg</a:t>
            </a:r>
          </a:p>
          <a:p>
            <a:pPr fontAlgn="base">
              <a:spcBef>
                <a:spcPct val="0"/>
              </a:spcBef>
              <a:spcAft>
                <a:spcPct val="0"/>
              </a:spcAft>
            </a:pPr>
            <a:r>
              <a:rPr kumimoji="0" lang="en-US" altLang="ja-JP" sz="1200" b="1">
                <a:solidFill>
                  <a:prstClr val="black"/>
                </a:solidFill>
                <a:latin typeface="Arial" pitchFamily="34" charset="0"/>
                <a:cs typeface="Arial" pitchFamily="34" charset="0"/>
              </a:rPr>
              <a:t>LRV 750 mg</a:t>
            </a:r>
          </a:p>
          <a:p>
            <a:pPr fontAlgn="base">
              <a:spcBef>
                <a:spcPct val="0"/>
              </a:spcBef>
              <a:spcAft>
                <a:spcPct val="0"/>
              </a:spcAft>
            </a:pPr>
            <a:r>
              <a:rPr kumimoji="0" lang="en-US" altLang="ja-JP" sz="1200" b="1">
                <a:solidFill>
                  <a:prstClr val="black"/>
                </a:solidFill>
                <a:latin typeface="Arial" pitchFamily="34" charset="0"/>
                <a:cs typeface="Arial" pitchFamily="34" charset="0"/>
              </a:rPr>
              <a:t>EFV 600 mg</a:t>
            </a:r>
          </a:p>
        </p:txBody>
      </p:sp>
      <p:sp>
        <p:nvSpPr>
          <p:cNvPr id="8" name="Rectangle 7"/>
          <p:cNvSpPr/>
          <p:nvPr/>
        </p:nvSpPr>
        <p:spPr bwMode="auto">
          <a:xfrm>
            <a:off x="7793038" y="3425825"/>
            <a:ext cx="147637" cy="147638"/>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9" name="Rectangle 8"/>
          <p:cNvSpPr/>
          <p:nvPr/>
        </p:nvSpPr>
        <p:spPr bwMode="auto">
          <a:xfrm>
            <a:off x="7793038" y="3605213"/>
            <a:ext cx="147637" cy="146050"/>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0" name="Rectangle 9"/>
          <p:cNvSpPr/>
          <p:nvPr/>
        </p:nvSpPr>
        <p:spPr bwMode="auto">
          <a:xfrm>
            <a:off x="7793038" y="3783013"/>
            <a:ext cx="147637" cy="146050"/>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85004" name="TextBox 10"/>
          <p:cNvSpPr txBox="1">
            <a:spLocks noChangeArrowheads="1"/>
          </p:cNvSpPr>
          <p:nvPr/>
        </p:nvSpPr>
        <p:spPr bwMode="auto">
          <a:xfrm rot="-5400000">
            <a:off x="4106069" y="4472781"/>
            <a:ext cx="2111375" cy="46196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HIV-1RNA &lt; 50 copies/mL </a:t>
            </a:r>
            <a:br>
              <a:rPr kumimoji="0" lang="en-US" altLang="ja-JP" sz="1200" b="1">
                <a:solidFill>
                  <a:prstClr val="black"/>
                </a:solidFill>
                <a:latin typeface="Arial" pitchFamily="34" charset="0"/>
                <a:cs typeface="Arial" pitchFamily="34" charset="0"/>
              </a:rPr>
            </a:br>
            <a:r>
              <a:rPr kumimoji="0" lang="en-US" altLang="ja-JP" sz="1200" b="1">
                <a:solidFill>
                  <a:prstClr val="black"/>
                </a:solidFill>
                <a:latin typeface="Arial" pitchFamily="34" charset="0"/>
                <a:cs typeface="Arial" pitchFamily="34" charset="0"/>
              </a:rPr>
              <a:t>Through Wk 48 (%)</a:t>
            </a:r>
          </a:p>
        </p:txBody>
      </p:sp>
      <p:sp>
        <p:nvSpPr>
          <p:cNvPr id="85005" name="TextBox 11"/>
          <p:cNvSpPr txBox="1">
            <a:spLocks noChangeArrowheads="1"/>
          </p:cNvSpPr>
          <p:nvPr/>
        </p:nvSpPr>
        <p:spPr bwMode="auto">
          <a:xfrm>
            <a:off x="5270500" y="3746500"/>
            <a:ext cx="536575"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100</a:t>
            </a:r>
          </a:p>
        </p:txBody>
      </p:sp>
      <p:sp>
        <p:nvSpPr>
          <p:cNvPr id="85006" name="TextBox 13"/>
          <p:cNvSpPr txBox="1">
            <a:spLocks noChangeArrowheads="1"/>
          </p:cNvSpPr>
          <p:nvPr/>
        </p:nvSpPr>
        <p:spPr bwMode="auto">
          <a:xfrm>
            <a:off x="5270500" y="4064000"/>
            <a:ext cx="536575" cy="277813"/>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80</a:t>
            </a:r>
          </a:p>
        </p:txBody>
      </p:sp>
      <p:sp>
        <p:nvSpPr>
          <p:cNvPr id="85007" name="TextBox 15"/>
          <p:cNvSpPr txBox="1">
            <a:spLocks noChangeArrowheads="1"/>
          </p:cNvSpPr>
          <p:nvPr/>
        </p:nvSpPr>
        <p:spPr bwMode="auto">
          <a:xfrm>
            <a:off x="5270500" y="4389438"/>
            <a:ext cx="536575" cy="277812"/>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60</a:t>
            </a:r>
          </a:p>
        </p:txBody>
      </p:sp>
      <p:sp>
        <p:nvSpPr>
          <p:cNvPr id="85008" name="TextBox 17"/>
          <p:cNvSpPr txBox="1">
            <a:spLocks noChangeArrowheads="1"/>
          </p:cNvSpPr>
          <p:nvPr/>
        </p:nvSpPr>
        <p:spPr bwMode="auto">
          <a:xfrm>
            <a:off x="5270500" y="4714875"/>
            <a:ext cx="536575" cy="277813"/>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40</a:t>
            </a:r>
          </a:p>
        </p:txBody>
      </p:sp>
      <p:sp>
        <p:nvSpPr>
          <p:cNvPr id="85009" name="TextBox 19"/>
          <p:cNvSpPr txBox="1">
            <a:spLocks noChangeArrowheads="1"/>
          </p:cNvSpPr>
          <p:nvPr/>
        </p:nvSpPr>
        <p:spPr bwMode="auto">
          <a:xfrm>
            <a:off x="5270500" y="5040313"/>
            <a:ext cx="536575" cy="277812"/>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20</a:t>
            </a:r>
          </a:p>
        </p:txBody>
      </p:sp>
      <p:sp>
        <p:nvSpPr>
          <p:cNvPr id="85010" name="TextBox 21"/>
          <p:cNvSpPr txBox="1">
            <a:spLocks noChangeArrowheads="1"/>
          </p:cNvSpPr>
          <p:nvPr/>
        </p:nvSpPr>
        <p:spPr bwMode="auto">
          <a:xfrm>
            <a:off x="5270500" y="5367338"/>
            <a:ext cx="536575"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0</a:t>
            </a:r>
          </a:p>
        </p:txBody>
      </p:sp>
      <p:sp>
        <p:nvSpPr>
          <p:cNvPr id="85011" name="TextBox 22"/>
          <p:cNvSpPr txBox="1">
            <a:spLocks noChangeArrowheads="1"/>
          </p:cNvSpPr>
          <p:nvPr/>
        </p:nvSpPr>
        <p:spPr bwMode="auto">
          <a:xfrm>
            <a:off x="5688013" y="5662613"/>
            <a:ext cx="11969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VL &lt; 100,000</a:t>
            </a:r>
          </a:p>
        </p:txBody>
      </p:sp>
      <p:sp>
        <p:nvSpPr>
          <p:cNvPr id="85012" name="TextBox 23"/>
          <p:cNvSpPr txBox="1">
            <a:spLocks noChangeArrowheads="1"/>
          </p:cNvSpPr>
          <p:nvPr/>
        </p:nvSpPr>
        <p:spPr bwMode="auto">
          <a:xfrm>
            <a:off x="7018338" y="5662613"/>
            <a:ext cx="1162050"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VL ≥ 100,000</a:t>
            </a:r>
          </a:p>
        </p:txBody>
      </p:sp>
      <p:cxnSp>
        <p:nvCxnSpPr>
          <p:cNvPr id="85013" name="Straight Connector 25"/>
          <p:cNvCxnSpPr>
            <a:cxnSpLocks noChangeShapeType="1"/>
          </p:cNvCxnSpPr>
          <p:nvPr/>
        </p:nvCxnSpPr>
        <p:spPr bwMode="auto">
          <a:xfrm rot="5400000">
            <a:off x="4994275" y="4691063"/>
            <a:ext cx="1631950" cy="0"/>
          </a:xfrm>
          <a:prstGeom prst="line">
            <a:avLst/>
          </a:prstGeom>
          <a:noFill/>
          <a:ln w="28575" algn="ctr">
            <a:solidFill>
              <a:schemeClr val="tx1"/>
            </a:solidFill>
            <a:round/>
            <a:headEnd/>
            <a:tailEnd/>
          </a:ln>
        </p:spPr>
      </p:cxnSp>
      <p:cxnSp>
        <p:nvCxnSpPr>
          <p:cNvPr id="85014" name="Straight Connector 29"/>
          <p:cNvCxnSpPr>
            <a:cxnSpLocks noChangeShapeType="1"/>
          </p:cNvCxnSpPr>
          <p:nvPr/>
        </p:nvCxnSpPr>
        <p:spPr bwMode="auto">
          <a:xfrm rot="10800000" flipV="1">
            <a:off x="5746750" y="3890963"/>
            <a:ext cx="63500" cy="0"/>
          </a:xfrm>
          <a:prstGeom prst="line">
            <a:avLst/>
          </a:prstGeom>
          <a:noFill/>
          <a:ln w="28575" algn="ctr">
            <a:solidFill>
              <a:schemeClr val="tx1"/>
            </a:solidFill>
            <a:round/>
            <a:headEnd/>
            <a:tailEnd/>
          </a:ln>
        </p:spPr>
      </p:cxnSp>
      <p:cxnSp>
        <p:nvCxnSpPr>
          <p:cNvPr id="85015" name="Straight Connector 31"/>
          <p:cNvCxnSpPr>
            <a:cxnSpLocks noChangeShapeType="1"/>
          </p:cNvCxnSpPr>
          <p:nvPr/>
        </p:nvCxnSpPr>
        <p:spPr bwMode="auto">
          <a:xfrm rot="10800000" flipV="1">
            <a:off x="5746750" y="4208463"/>
            <a:ext cx="63500" cy="0"/>
          </a:xfrm>
          <a:prstGeom prst="line">
            <a:avLst/>
          </a:prstGeom>
          <a:noFill/>
          <a:ln w="28575" algn="ctr">
            <a:solidFill>
              <a:schemeClr val="tx1"/>
            </a:solidFill>
            <a:round/>
            <a:headEnd/>
            <a:tailEnd/>
          </a:ln>
        </p:spPr>
      </p:cxnSp>
      <p:cxnSp>
        <p:nvCxnSpPr>
          <p:cNvPr id="85016" name="Straight Connector 33"/>
          <p:cNvCxnSpPr>
            <a:cxnSpLocks noChangeShapeType="1"/>
          </p:cNvCxnSpPr>
          <p:nvPr/>
        </p:nvCxnSpPr>
        <p:spPr bwMode="auto">
          <a:xfrm rot="10800000" flipV="1">
            <a:off x="5746750" y="4532313"/>
            <a:ext cx="63500" cy="0"/>
          </a:xfrm>
          <a:prstGeom prst="line">
            <a:avLst/>
          </a:prstGeom>
          <a:noFill/>
          <a:ln w="28575" algn="ctr">
            <a:solidFill>
              <a:schemeClr val="tx1"/>
            </a:solidFill>
            <a:round/>
            <a:headEnd/>
            <a:tailEnd/>
          </a:ln>
        </p:spPr>
      </p:cxnSp>
      <p:cxnSp>
        <p:nvCxnSpPr>
          <p:cNvPr id="85017" name="Straight Connector 36"/>
          <p:cNvCxnSpPr>
            <a:cxnSpLocks noChangeShapeType="1"/>
          </p:cNvCxnSpPr>
          <p:nvPr/>
        </p:nvCxnSpPr>
        <p:spPr bwMode="auto">
          <a:xfrm rot="10800000" flipV="1">
            <a:off x="5746750" y="4857750"/>
            <a:ext cx="63500" cy="0"/>
          </a:xfrm>
          <a:prstGeom prst="line">
            <a:avLst/>
          </a:prstGeom>
          <a:noFill/>
          <a:ln w="28575" algn="ctr">
            <a:solidFill>
              <a:schemeClr val="tx1"/>
            </a:solidFill>
            <a:round/>
            <a:headEnd/>
            <a:tailEnd/>
          </a:ln>
        </p:spPr>
      </p:cxnSp>
      <p:cxnSp>
        <p:nvCxnSpPr>
          <p:cNvPr id="85018" name="Straight Connector 38"/>
          <p:cNvCxnSpPr>
            <a:cxnSpLocks noChangeShapeType="1"/>
          </p:cNvCxnSpPr>
          <p:nvPr/>
        </p:nvCxnSpPr>
        <p:spPr bwMode="auto">
          <a:xfrm rot="10800000" flipV="1">
            <a:off x="5746750" y="5181600"/>
            <a:ext cx="63500" cy="0"/>
          </a:xfrm>
          <a:prstGeom prst="line">
            <a:avLst/>
          </a:prstGeom>
          <a:noFill/>
          <a:ln w="28575" algn="ctr">
            <a:solidFill>
              <a:schemeClr val="tx1"/>
            </a:solidFill>
            <a:round/>
            <a:headEnd/>
            <a:tailEnd/>
          </a:ln>
        </p:spPr>
      </p:cxnSp>
      <p:cxnSp>
        <p:nvCxnSpPr>
          <p:cNvPr id="85019" name="Straight Connector 40"/>
          <p:cNvCxnSpPr>
            <a:cxnSpLocks noChangeShapeType="1"/>
          </p:cNvCxnSpPr>
          <p:nvPr/>
        </p:nvCxnSpPr>
        <p:spPr bwMode="auto">
          <a:xfrm rot="10800000" flipV="1">
            <a:off x="5746750" y="5507038"/>
            <a:ext cx="63500" cy="0"/>
          </a:xfrm>
          <a:prstGeom prst="line">
            <a:avLst/>
          </a:prstGeom>
          <a:noFill/>
          <a:ln w="28575" algn="ctr">
            <a:solidFill>
              <a:schemeClr val="tx1"/>
            </a:solidFill>
            <a:round/>
            <a:headEnd/>
            <a:tailEnd/>
          </a:ln>
        </p:spPr>
      </p:cxnSp>
      <p:cxnSp>
        <p:nvCxnSpPr>
          <p:cNvPr id="85020" name="Straight Connector 42"/>
          <p:cNvCxnSpPr>
            <a:cxnSpLocks noChangeShapeType="1"/>
          </p:cNvCxnSpPr>
          <p:nvPr/>
        </p:nvCxnSpPr>
        <p:spPr bwMode="auto">
          <a:xfrm rot="5400000">
            <a:off x="5778500" y="5538788"/>
            <a:ext cx="63500" cy="0"/>
          </a:xfrm>
          <a:prstGeom prst="line">
            <a:avLst/>
          </a:prstGeom>
          <a:noFill/>
          <a:ln w="28575" algn="ctr">
            <a:solidFill>
              <a:schemeClr val="tx1"/>
            </a:solidFill>
            <a:round/>
            <a:headEnd/>
            <a:tailEnd/>
          </a:ln>
        </p:spPr>
      </p:cxnSp>
      <p:cxnSp>
        <p:nvCxnSpPr>
          <p:cNvPr id="85021" name="Straight Connector 43"/>
          <p:cNvCxnSpPr>
            <a:cxnSpLocks noChangeShapeType="1"/>
          </p:cNvCxnSpPr>
          <p:nvPr/>
        </p:nvCxnSpPr>
        <p:spPr bwMode="auto">
          <a:xfrm rot="5400000">
            <a:off x="6977063" y="5538788"/>
            <a:ext cx="63500" cy="0"/>
          </a:xfrm>
          <a:prstGeom prst="line">
            <a:avLst/>
          </a:prstGeom>
          <a:noFill/>
          <a:ln w="28575" algn="ctr">
            <a:solidFill>
              <a:schemeClr val="tx1"/>
            </a:solidFill>
            <a:round/>
            <a:headEnd/>
            <a:tailEnd/>
          </a:ln>
        </p:spPr>
      </p:cxnSp>
      <p:cxnSp>
        <p:nvCxnSpPr>
          <p:cNvPr id="85022" name="Straight Connector 44"/>
          <p:cNvCxnSpPr>
            <a:cxnSpLocks noChangeShapeType="1"/>
          </p:cNvCxnSpPr>
          <p:nvPr/>
        </p:nvCxnSpPr>
        <p:spPr bwMode="auto">
          <a:xfrm rot="5400000">
            <a:off x="8177213" y="5538788"/>
            <a:ext cx="63500" cy="0"/>
          </a:xfrm>
          <a:prstGeom prst="line">
            <a:avLst/>
          </a:prstGeom>
          <a:noFill/>
          <a:ln w="28575" algn="ctr">
            <a:solidFill>
              <a:schemeClr val="tx1"/>
            </a:solidFill>
            <a:round/>
            <a:headEnd/>
            <a:tailEnd/>
          </a:ln>
        </p:spPr>
      </p:cxnSp>
      <p:sp>
        <p:nvSpPr>
          <p:cNvPr id="85023" name="TextBox 45"/>
          <p:cNvSpPr txBox="1">
            <a:spLocks noChangeArrowheads="1"/>
          </p:cNvSpPr>
          <p:nvPr/>
        </p:nvSpPr>
        <p:spPr bwMode="auto">
          <a:xfrm>
            <a:off x="5513388" y="5505450"/>
            <a:ext cx="536575"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n =</a:t>
            </a:r>
          </a:p>
        </p:txBody>
      </p:sp>
      <p:sp>
        <p:nvSpPr>
          <p:cNvPr id="85024" name="TextBox 46"/>
          <p:cNvSpPr txBox="1">
            <a:spLocks noChangeArrowheads="1"/>
          </p:cNvSpPr>
          <p:nvPr/>
        </p:nvSpPr>
        <p:spPr bwMode="auto">
          <a:xfrm>
            <a:off x="5822950" y="5491163"/>
            <a:ext cx="5365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45</a:t>
            </a:r>
          </a:p>
        </p:txBody>
      </p:sp>
      <p:sp>
        <p:nvSpPr>
          <p:cNvPr id="85025" name="TextBox 47"/>
          <p:cNvSpPr txBox="1">
            <a:spLocks noChangeArrowheads="1"/>
          </p:cNvSpPr>
          <p:nvPr/>
        </p:nvSpPr>
        <p:spPr bwMode="auto">
          <a:xfrm>
            <a:off x="6108700" y="5491163"/>
            <a:ext cx="5365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44</a:t>
            </a:r>
          </a:p>
        </p:txBody>
      </p:sp>
      <p:sp>
        <p:nvSpPr>
          <p:cNvPr id="85026" name="TextBox 48"/>
          <p:cNvSpPr txBox="1">
            <a:spLocks noChangeArrowheads="1"/>
          </p:cNvSpPr>
          <p:nvPr/>
        </p:nvSpPr>
        <p:spPr bwMode="auto">
          <a:xfrm>
            <a:off x="6394450" y="5491163"/>
            <a:ext cx="5365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41</a:t>
            </a:r>
          </a:p>
        </p:txBody>
      </p:sp>
      <p:sp>
        <p:nvSpPr>
          <p:cNvPr id="85027" name="TextBox 49"/>
          <p:cNvSpPr txBox="1">
            <a:spLocks noChangeArrowheads="1"/>
          </p:cNvSpPr>
          <p:nvPr/>
        </p:nvSpPr>
        <p:spPr bwMode="auto">
          <a:xfrm>
            <a:off x="7056438" y="5491163"/>
            <a:ext cx="5365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20</a:t>
            </a:r>
          </a:p>
        </p:txBody>
      </p:sp>
      <p:sp>
        <p:nvSpPr>
          <p:cNvPr id="85028" name="TextBox 50"/>
          <p:cNvSpPr txBox="1">
            <a:spLocks noChangeArrowheads="1"/>
          </p:cNvSpPr>
          <p:nvPr/>
        </p:nvSpPr>
        <p:spPr bwMode="auto">
          <a:xfrm>
            <a:off x="7342188" y="5491163"/>
            <a:ext cx="5365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21</a:t>
            </a:r>
          </a:p>
        </p:txBody>
      </p:sp>
      <p:sp>
        <p:nvSpPr>
          <p:cNvPr id="85029" name="TextBox 51"/>
          <p:cNvSpPr txBox="1">
            <a:spLocks noChangeArrowheads="1"/>
          </p:cNvSpPr>
          <p:nvPr/>
        </p:nvSpPr>
        <p:spPr bwMode="auto">
          <a:xfrm>
            <a:off x="7627938" y="5491163"/>
            <a:ext cx="5365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22</a:t>
            </a:r>
          </a:p>
        </p:txBody>
      </p:sp>
      <p:sp>
        <p:nvSpPr>
          <p:cNvPr id="53" name="Rectangle 52"/>
          <p:cNvSpPr/>
          <p:nvPr/>
        </p:nvSpPr>
        <p:spPr bwMode="auto">
          <a:xfrm>
            <a:off x="5943600" y="4216400"/>
            <a:ext cx="284163" cy="1285875"/>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54" name="Rectangle 53"/>
          <p:cNvSpPr/>
          <p:nvPr/>
        </p:nvSpPr>
        <p:spPr bwMode="auto">
          <a:xfrm>
            <a:off x="6229350" y="4121150"/>
            <a:ext cx="284163" cy="1381125"/>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55" name="Rectangle 54"/>
          <p:cNvSpPr/>
          <p:nvPr/>
        </p:nvSpPr>
        <p:spPr bwMode="auto">
          <a:xfrm>
            <a:off x="6515100" y="4083050"/>
            <a:ext cx="284163" cy="1419225"/>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defRPr/>
            </a:pPr>
            <a:endParaRPr kumimoji="0" lang="ja-JP" altLang="ja-JP" b="1">
              <a:solidFill>
                <a:prstClr val="black"/>
              </a:solidFill>
              <a:cs typeface="Arial" charset="0"/>
            </a:endParaRPr>
          </a:p>
        </p:txBody>
      </p:sp>
      <p:sp>
        <p:nvSpPr>
          <p:cNvPr id="56" name="Rectangle 55"/>
          <p:cNvSpPr/>
          <p:nvPr/>
        </p:nvSpPr>
        <p:spPr bwMode="auto">
          <a:xfrm>
            <a:off x="7181850" y="4302125"/>
            <a:ext cx="284163" cy="12001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57" name="Rectangle 56"/>
          <p:cNvSpPr/>
          <p:nvPr/>
        </p:nvSpPr>
        <p:spPr bwMode="auto">
          <a:xfrm>
            <a:off x="7467600" y="4506913"/>
            <a:ext cx="284163" cy="995362"/>
          </a:xfrm>
          <a:prstGeom prst="rect">
            <a:avLst/>
          </a:prstGeom>
          <a:solidFill>
            <a:schemeClr val="accent3"/>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58" name="Rectangle 57"/>
          <p:cNvSpPr/>
          <p:nvPr/>
        </p:nvSpPr>
        <p:spPr bwMode="auto">
          <a:xfrm>
            <a:off x="7753350" y="4183063"/>
            <a:ext cx="284163" cy="1319212"/>
          </a:xfrm>
          <a:prstGeom prst="rect">
            <a:avLst/>
          </a:prstGeom>
          <a:solidFill>
            <a:schemeClr val="accent1"/>
          </a:solidFill>
          <a:ln w="9525" cap="flat" cmpd="sng" algn="ctr">
            <a:solidFill>
              <a:schemeClr val="bg2">
                <a:lumMod val="10000"/>
              </a:schemeClr>
            </a:solid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defRPr/>
            </a:pPr>
            <a:endParaRPr kumimoji="0" lang="ja-JP" altLang="ja-JP" b="1">
              <a:solidFill>
                <a:prstClr val="black"/>
              </a:solidFill>
              <a:cs typeface="Arial" charset="0"/>
            </a:endParaRPr>
          </a:p>
        </p:txBody>
      </p:sp>
      <p:cxnSp>
        <p:nvCxnSpPr>
          <p:cNvPr id="85036" name="Straight Connector 27"/>
          <p:cNvCxnSpPr>
            <a:cxnSpLocks noChangeShapeType="1"/>
          </p:cNvCxnSpPr>
          <p:nvPr/>
        </p:nvCxnSpPr>
        <p:spPr bwMode="auto">
          <a:xfrm>
            <a:off x="5810250" y="5507038"/>
            <a:ext cx="2409825" cy="0"/>
          </a:xfrm>
          <a:prstGeom prst="line">
            <a:avLst/>
          </a:prstGeom>
          <a:noFill/>
          <a:ln w="28575" algn="ctr">
            <a:solidFill>
              <a:schemeClr val="tx1"/>
            </a:solidFill>
            <a:round/>
            <a:headEnd/>
            <a:tailEnd/>
          </a:ln>
        </p:spPr>
      </p:cxnSp>
      <p:sp>
        <p:nvSpPr>
          <p:cNvPr id="85037" name="TextBox 58"/>
          <p:cNvSpPr txBox="1">
            <a:spLocks noChangeArrowheads="1"/>
          </p:cNvSpPr>
          <p:nvPr/>
        </p:nvSpPr>
        <p:spPr bwMode="auto">
          <a:xfrm>
            <a:off x="5813425" y="3948113"/>
            <a:ext cx="5365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80</a:t>
            </a:r>
          </a:p>
        </p:txBody>
      </p:sp>
      <p:sp>
        <p:nvSpPr>
          <p:cNvPr id="85038" name="TextBox 59"/>
          <p:cNvSpPr txBox="1">
            <a:spLocks noChangeArrowheads="1"/>
          </p:cNvSpPr>
          <p:nvPr/>
        </p:nvSpPr>
        <p:spPr bwMode="auto">
          <a:xfrm>
            <a:off x="6103938" y="3886200"/>
            <a:ext cx="5365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86</a:t>
            </a:r>
          </a:p>
        </p:txBody>
      </p:sp>
      <p:sp>
        <p:nvSpPr>
          <p:cNvPr id="85039" name="TextBox 60"/>
          <p:cNvSpPr txBox="1">
            <a:spLocks noChangeArrowheads="1"/>
          </p:cNvSpPr>
          <p:nvPr/>
        </p:nvSpPr>
        <p:spPr bwMode="auto">
          <a:xfrm>
            <a:off x="6389688" y="3852863"/>
            <a:ext cx="5365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88</a:t>
            </a:r>
          </a:p>
        </p:txBody>
      </p:sp>
      <p:sp>
        <p:nvSpPr>
          <p:cNvPr id="85040" name="TextBox 61"/>
          <p:cNvSpPr txBox="1">
            <a:spLocks noChangeArrowheads="1"/>
          </p:cNvSpPr>
          <p:nvPr/>
        </p:nvSpPr>
        <p:spPr bwMode="auto">
          <a:xfrm>
            <a:off x="7051675" y="4081463"/>
            <a:ext cx="5365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75</a:t>
            </a:r>
          </a:p>
        </p:txBody>
      </p:sp>
      <p:sp>
        <p:nvSpPr>
          <p:cNvPr id="85041" name="TextBox 62"/>
          <p:cNvSpPr txBox="1">
            <a:spLocks noChangeArrowheads="1"/>
          </p:cNvSpPr>
          <p:nvPr/>
        </p:nvSpPr>
        <p:spPr bwMode="auto">
          <a:xfrm>
            <a:off x="7345363" y="4262438"/>
            <a:ext cx="538162"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62</a:t>
            </a:r>
          </a:p>
        </p:txBody>
      </p:sp>
      <p:sp>
        <p:nvSpPr>
          <p:cNvPr id="85042" name="TextBox 63"/>
          <p:cNvSpPr txBox="1">
            <a:spLocks noChangeArrowheads="1"/>
          </p:cNvSpPr>
          <p:nvPr/>
        </p:nvSpPr>
        <p:spPr bwMode="auto">
          <a:xfrm>
            <a:off x="7623175" y="3943350"/>
            <a:ext cx="536575" cy="27622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82</a:t>
            </a:r>
          </a:p>
        </p:txBody>
      </p:sp>
      <p:cxnSp>
        <p:nvCxnSpPr>
          <p:cNvPr id="85043" name="Straight Connector 65"/>
          <p:cNvCxnSpPr>
            <a:cxnSpLocks noChangeShapeType="1"/>
          </p:cNvCxnSpPr>
          <p:nvPr/>
        </p:nvCxnSpPr>
        <p:spPr bwMode="auto">
          <a:xfrm rot="10800000">
            <a:off x="1171575" y="5554663"/>
            <a:ext cx="3152775" cy="0"/>
          </a:xfrm>
          <a:prstGeom prst="line">
            <a:avLst/>
          </a:prstGeom>
          <a:noFill/>
          <a:ln w="28575" algn="ctr">
            <a:solidFill>
              <a:schemeClr val="tx1"/>
            </a:solidFill>
            <a:round/>
            <a:headEnd/>
            <a:tailEnd/>
          </a:ln>
        </p:spPr>
      </p:cxnSp>
      <p:cxnSp>
        <p:nvCxnSpPr>
          <p:cNvPr id="85044" name="Straight Connector 68"/>
          <p:cNvCxnSpPr>
            <a:cxnSpLocks noChangeShapeType="1"/>
          </p:cNvCxnSpPr>
          <p:nvPr/>
        </p:nvCxnSpPr>
        <p:spPr bwMode="auto">
          <a:xfrm rot="5400000">
            <a:off x="188912" y="4552951"/>
            <a:ext cx="1990725" cy="0"/>
          </a:xfrm>
          <a:prstGeom prst="line">
            <a:avLst/>
          </a:prstGeom>
          <a:noFill/>
          <a:ln w="28575" algn="ctr">
            <a:solidFill>
              <a:schemeClr val="tx1"/>
            </a:solidFill>
            <a:round/>
            <a:headEnd/>
            <a:tailEnd/>
          </a:ln>
        </p:spPr>
      </p:cxnSp>
      <p:cxnSp>
        <p:nvCxnSpPr>
          <p:cNvPr id="85045" name="Straight Connector 71"/>
          <p:cNvCxnSpPr>
            <a:cxnSpLocks noChangeShapeType="1"/>
          </p:cNvCxnSpPr>
          <p:nvPr/>
        </p:nvCxnSpPr>
        <p:spPr bwMode="auto">
          <a:xfrm rot="10800000">
            <a:off x="1116013" y="3571875"/>
            <a:ext cx="63500" cy="0"/>
          </a:xfrm>
          <a:prstGeom prst="line">
            <a:avLst/>
          </a:prstGeom>
          <a:noFill/>
          <a:ln w="28575" algn="ctr">
            <a:solidFill>
              <a:schemeClr val="tx1"/>
            </a:solidFill>
            <a:round/>
            <a:headEnd/>
            <a:tailEnd/>
          </a:ln>
        </p:spPr>
      </p:cxnSp>
      <p:cxnSp>
        <p:nvCxnSpPr>
          <p:cNvPr id="85046" name="Straight Connector 72"/>
          <p:cNvCxnSpPr>
            <a:cxnSpLocks noChangeShapeType="1"/>
          </p:cNvCxnSpPr>
          <p:nvPr/>
        </p:nvCxnSpPr>
        <p:spPr bwMode="auto">
          <a:xfrm rot="10800000">
            <a:off x="1116013" y="3968750"/>
            <a:ext cx="63500" cy="0"/>
          </a:xfrm>
          <a:prstGeom prst="line">
            <a:avLst/>
          </a:prstGeom>
          <a:noFill/>
          <a:ln w="28575" algn="ctr">
            <a:solidFill>
              <a:schemeClr val="tx1"/>
            </a:solidFill>
            <a:round/>
            <a:headEnd/>
            <a:tailEnd/>
          </a:ln>
        </p:spPr>
      </p:cxnSp>
      <p:cxnSp>
        <p:nvCxnSpPr>
          <p:cNvPr id="85047" name="Straight Connector 74"/>
          <p:cNvCxnSpPr>
            <a:cxnSpLocks noChangeShapeType="1"/>
          </p:cNvCxnSpPr>
          <p:nvPr/>
        </p:nvCxnSpPr>
        <p:spPr bwMode="auto">
          <a:xfrm rot="10800000">
            <a:off x="1116013" y="4365625"/>
            <a:ext cx="63500" cy="0"/>
          </a:xfrm>
          <a:prstGeom prst="line">
            <a:avLst/>
          </a:prstGeom>
          <a:noFill/>
          <a:ln w="28575" algn="ctr">
            <a:solidFill>
              <a:schemeClr val="tx1"/>
            </a:solidFill>
            <a:round/>
            <a:headEnd/>
            <a:tailEnd/>
          </a:ln>
        </p:spPr>
      </p:cxnSp>
      <p:cxnSp>
        <p:nvCxnSpPr>
          <p:cNvPr id="85048" name="Straight Connector 76"/>
          <p:cNvCxnSpPr>
            <a:cxnSpLocks noChangeShapeType="1"/>
          </p:cNvCxnSpPr>
          <p:nvPr/>
        </p:nvCxnSpPr>
        <p:spPr bwMode="auto">
          <a:xfrm rot="10800000">
            <a:off x="1116013" y="4760913"/>
            <a:ext cx="63500" cy="0"/>
          </a:xfrm>
          <a:prstGeom prst="line">
            <a:avLst/>
          </a:prstGeom>
          <a:noFill/>
          <a:ln w="28575" algn="ctr">
            <a:solidFill>
              <a:schemeClr val="tx1"/>
            </a:solidFill>
            <a:round/>
            <a:headEnd/>
            <a:tailEnd/>
          </a:ln>
        </p:spPr>
      </p:cxnSp>
      <p:cxnSp>
        <p:nvCxnSpPr>
          <p:cNvPr id="85049" name="Straight Connector 78"/>
          <p:cNvCxnSpPr>
            <a:cxnSpLocks noChangeShapeType="1"/>
          </p:cNvCxnSpPr>
          <p:nvPr/>
        </p:nvCxnSpPr>
        <p:spPr bwMode="auto">
          <a:xfrm rot="10800000">
            <a:off x="1116013" y="5157788"/>
            <a:ext cx="63500" cy="0"/>
          </a:xfrm>
          <a:prstGeom prst="line">
            <a:avLst/>
          </a:prstGeom>
          <a:noFill/>
          <a:ln w="28575" algn="ctr">
            <a:solidFill>
              <a:schemeClr val="tx1"/>
            </a:solidFill>
            <a:round/>
            <a:headEnd/>
            <a:tailEnd/>
          </a:ln>
        </p:spPr>
      </p:cxnSp>
      <p:cxnSp>
        <p:nvCxnSpPr>
          <p:cNvPr id="85050" name="Straight Connector 81"/>
          <p:cNvCxnSpPr>
            <a:cxnSpLocks noChangeShapeType="1"/>
          </p:cNvCxnSpPr>
          <p:nvPr/>
        </p:nvCxnSpPr>
        <p:spPr bwMode="auto">
          <a:xfrm rot="10800000">
            <a:off x="1116013" y="5554663"/>
            <a:ext cx="63500" cy="0"/>
          </a:xfrm>
          <a:prstGeom prst="line">
            <a:avLst/>
          </a:prstGeom>
          <a:noFill/>
          <a:ln w="28575" algn="ctr">
            <a:solidFill>
              <a:schemeClr val="tx1"/>
            </a:solidFill>
            <a:round/>
            <a:headEnd/>
            <a:tailEnd/>
          </a:ln>
        </p:spPr>
      </p:cxnSp>
      <p:cxnSp>
        <p:nvCxnSpPr>
          <p:cNvPr id="85051" name="Straight Connector 85"/>
          <p:cNvCxnSpPr>
            <a:cxnSpLocks noChangeShapeType="1"/>
          </p:cNvCxnSpPr>
          <p:nvPr/>
        </p:nvCxnSpPr>
        <p:spPr bwMode="auto">
          <a:xfrm rot="5400000">
            <a:off x="1151731" y="5585619"/>
            <a:ext cx="65088" cy="0"/>
          </a:xfrm>
          <a:prstGeom prst="line">
            <a:avLst/>
          </a:prstGeom>
          <a:noFill/>
          <a:ln w="28575" algn="ctr">
            <a:solidFill>
              <a:schemeClr val="tx1"/>
            </a:solidFill>
            <a:round/>
            <a:headEnd/>
            <a:tailEnd/>
          </a:ln>
        </p:spPr>
      </p:cxnSp>
      <p:cxnSp>
        <p:nvCxnSpPr>
          <p:cNvPr id="85052" name="Straight Connector 86"/>
          <p:cNvCxnSpPr>
            <a:cxnSpLocks noChangeShapeType="1"/>
          </p:cNvCxnSpPr>
          <p:nvPr/>
        </p:nvCxnSpPr>
        <p:spPr bwMode="auto">
          <a:xfrm rot="5400000">
            <a:off x="1266031" y="5585619"/>
            <a:ext cx="65088" cy="0"/>
          </a:xfrm>
          <a:prstGeom prst="line">
            <a:avLst/>
          </a:prstGeom>
          <a:noFill/>
          <a:ln w="28575" algn="ctr">
            <a:solidFill>
              <a:schemeClr val="tx1"/>
            </a:solidFill>
            <a:round/>
            <a:headEnd/>
            <a:tailEnd/>
          </a:ln>
        </p:spPr>
      </p:cxnSp>
      <p:cxnSp>
        <p:nvCxnSpPr>
          <p:cNvPr id="85053" name="Straight Connector 87"/>
          <p:cNvCxnSpPr>
            <a:cxnSpLocks noChangeShapeType="1"/>
          </p:cNvCxnSpPr>
          <p:nvPr/>
        </p:nvCxnSpPr>
        <p:spPr bwMode="auto">
          <a:xfrm rot="5400000">
            <a:off x="1404144" y="5585619"/>
            <a:ext cx="65088" cy="0"/>
          </a:xfrm>
          <a:prstGeom prst="line">
            <a:avLst/>
          </a:prstGeom>
          <a:noFill/>
          <a:ln w="28575" algn="ctr">
            <a:solidFill>
              <a:schemeClr val="tx1"/>
            </a:solidFill>
            <a:round/>
            <a:headEnd/>
            <a:tailEnd/>
          </a:ln>
        </p:spPr>
      </p:cxnSp>
      <p:cxnSp>
        <p:nvCxnSpPr>
          <p:cNvPr id="85054" name="Straight Connector 88"/>
          <p:cNvCxnSpPr>
            <a:cxnSpLocks noChangeShapeType="1"/>
          </p:cNvCxnSpPr>
          <p:nvPr/>
        </p:nvCxnSpPr>
        <p:spPr bwMode="auto">
          <a:xfrm rot="5400000">
            <a:off x="1666081" y="5585619"/>
            <a:ext cx="65088" cy="0"/>
          </a:xfrm>
          <a:prstGeom prst="line">
            <a:avLst/>
          </a:prstGeom>
          <a:noFill/>
          <a:ln w="28575" algn="ctr">
            <a:solidFill>
              <a:schemeClr val="tx1"/>
            </a:solidFill>
            <a:round/>
            <a:headEnd/>
            <a:tailEnd/>
          </a:ln>
        </p:spPr>
      </p:cxnSp>
      <p:cxnSp>
        <p:nvCxnSpPr>
          <p:cNvPr id="85055" name="Straight Connector 89"/>
          <p:cNvCxnSpPr>
            <a:cxnSpLocks noChangeShapeType="1"/>
          </p:cNvCxnSpPr>
          <p:nvPr/>
        </p:nvCxnSpPr>
        <p:spPr bwMode="auto">
          <a:xfrm rot="5400000">
            <a:off x="2189956" y="5585619"/>
            <a:ext cx="65088" cy="0"/>
          </a:xfrm>
          <a:prstGeom prst="line">
            <a:avLst/>
          </a:prstGeom>
          <a:noFill/>
          <a:ln w="28575" algn="ctr">
            <a:solidFill>
              <a:schemeClr val="tx1"/>
            </a:solidFill>
            <a:round/>
            <a:headEnd/>
            <a:tailEnd/>
          </a:ln>
        </p:spPr>
      </p:cxnSp>
      <p:cxnSp>
        <p:nvCxnSpPr>
          <p:cNvPr id="85056" name="Straight Connector 90"/>
          <p:cNvCxnSpPr>
            <a:cxnSpLocks noChangeShapeType="1"/>
          </p:cNvCxnSpPr>
          <p:nvPr/>
        </p:nvCxnSpPr>
        <p:spPr bwMode="auto">
          <a:xfrm rot="5400000">
            <a:off x="2713831" y="5585619"/>
            <a:ext cx="65088" cy="0"/>
          </a:xfrm>
          <a:prstGeom prst="line">
            <a:avLst/>
          </a:prstGeom>
          <a:noFill/>
          <a:ln w="28575" algn="ctr">
            <a:solidFill>
              <a:schemeClr val="tx1"/>
            </a:solidFill>
            <a:round/>
            <a:headEnd/>
            <a:tailEnd/>
          </a:ln>
        </p:spPr>
      </p:cxnSp>
      <p:cxnSp>
        <p:nvCxnSpPr>
          <p:cNvPr id="85057" name="Straight Connector 91"/>
          <p:cNvCxnSpPr>
            <a:cxnSpLocks noChangeShapeType="1"/>
          </p:cNvCxnSpPr>
          <p:nvPr/>
        </p:nvCxnSpPr>
        <p:spPr bwMode="auto">
          <a:xfrm rot="5400000">
            <a:off x="3247231" y="5585619"/>
            <a:ext cx="65088" cy="0"/>
          </a:xfrm>
          <a:prstGeom prst="line">
            <a:avLst/>
          </a:prstGeom>
          <a:noFill/>
          <a:ln w="28575" algn="ctr">
            <a:solidFill>
              <a:schemeClr val="tx1"/>
            </a:solidFill>
            <a:round/>
            <a:headEnd/>
            <a:tailEnd/>
          </a:ln>
        </p:spPr>
      </p:cxnSp>
      <p:cxnSp>
        <p:nvCxnSpPr>
          <p:cNvPr id="85058" name="Straight Connector 92"/>
          <p:cNvCxnSpPr>
            <a:cxnSpLocks noChangeShapeType="1"/>
          </p:cNvCxnSpPr>
          <p:nvPr/>
        </p:nvCxnSpPr>
        <p:spPr bwMode="auto">
          <a:xfrm rot="5400000">
            <a:off x="3771106" y="5585619"/>
            <a:ext cx="65088" cy="0"/>
          </a:xfrm>
          <a:prstGeom prst="line">
            <a:avLst/>
          </a:prstGeom>
          <a:noFill/>
          <a:ln w="28575" algn="ctr">
            <a:solidFill>
              <a:schemeClr val="tx1"/>
            </a:solidFill>
            <a:round/>
            <a:headEnd/>
            <a:tailEnd/>
          </a:ln>
        </p:spPr>
      </p:cxnSp>
      <p:cxnSp>
        <p:nvCxnSpPr>
          <p:cNvPr id="85059" name="Straight Connector 93"/>
          <p:cNvCxnSpPr>
            <a:cxnSpLocks noChangeShapeType="1"/>
          </p:cNvCxnSpPr>
          <p:nvPr/>
        </p:nvCxnSpPr>
        <p:spPr bwMode="auto">
          <a:xfrm rot="5400000">
            <a:off x="4275931" y="5585619"/>
            <a:ext cx="65088" cy="0"/>
          </a:xfrm>
          <a:prstGeom prst="line">
            <a:avLst/>
          </a:prstGeom>
          <a:noFill/>
          <a:ln w="28575" algn="ctr">
            <a:solidFill>
              <a:schemeClr val="tx1"/>
            </a:solidFill>
            <a:round/>
            <a:headEnd/>
            <a:tailEnd/>
          </a:ln>
        </p:spPr>
      </p:cxnSp>
      <p:sp>
        <p:nvSpPr>
          <p:cNvPr id="85060" name="TextBox 94"/>
          <p:cNvSpPr txBox="1">
            <a:spLocks noChangeArrowheads="1"/>
          </p:cNvSpPr>
          <p:nvPr/>
        </p:nvSpPr>
        <p:spPr bwMode="auto">
          <a:xfrm>
            <a:off x="642938" y="5403850"/>
            <a:ext cx="536575"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0</a:t>
            </a:r>
          </a:p>
        </p:txBody>
      </p:sp>
      <p:sp>
        <p:nvSpPr>
          <p:cNvPr id="85061" name="TextBox 95"/>
          <p:cNvSpPr txBox="1">
            <a:spLocks noChangeArrowheads="1"/>
          </p:cNvSpPr>
          <p:nvPr/>
        </p:nvSpPr>
        <p:spPr bwMode="auto">
          <a:xfrm>
            <a:off x="642938" y="3429000"/>
            <a:ext cx="536575" cy="277813"/>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100</a:t>
            </a:r>
          </a:p>
        </p:txBody>
      </p:sp>
      <p:sp>
        <p:nvSpPr>
          <p:cNvPr id="85062" name="TextBox 97"/>
          <p:cNvSpPr txBox="1">
            <a:spLocks noChangeArrowheads="1"/>
          </p:cNvSpPr>
          <p:nvPr/>
        </p:nvSpPr>
        <p:spPr bwMode="auto">
          <a:xfrm>
            <a:off x="642938" y="3824288"/>
            <a:ext cx="536575" cy="277812"/>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80</a:t>
            </a:r>
          </a:p>
        </p:txBody>
      </p:sp>
      <p:sp>
        <p:nvSpPr>
          <p:cNvPr id="85063" name="TextBox 99"/>
          <p:cNvSpPr txBox="1">
            <a:spLocks noChangeArrowheads="1"/>
          </p:cNvSpPr>
          <p:nvPr/>
        </p:nvSpPr>
        <p:spPr bwMode="auto">
          <a:xfrm>
            <a:off x="642938" y="4219575"/>
            <a:ext cx="536575"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60</a:t>
            </a:r>
          </a:p>
        </p:txBody>
      </p:sp>
      <p:sp>
        <p:nvSpPr>
          <p:cNvPr id="85064" name="TextBox 101"/>
          <p:cNvSpPr txBox="1">
            <a:spLocks noChangeArrowheads="1"/>
          </p:cNvSpPr>
          <p:nvPr/>
        </p:nvSpPr>
        <p:spPr bwMode="auto">
          <a:xfrm>
            <a:off x="642938" y="4613275"/>
            <a:ext cx="536575" cy="277813"/>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40</a:t>
            </a:r>
          </a:p>
        </p:txBody>
      </p:sp>
      <p:sp>
        <p:nvSpPr>
          <p:cNvPr id="85065" name="TextBox 103"/>
          <p:cNvSpPr txBox="1">
            <a:spLocks noChangeArrowheads="1"/>
          </p:cNvSpPr>
          <p:nvPr/>
        </p:nvSpPr>
        <p:spPr bwMode="auto">
          <a:xfrm>
            <a:off x="642938" y="5008563"/>
            <a:ext cx="536575" cy="277812"/>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20</a:t>
            </a:r>
          </a:p>
        </p:txBody>
      </p:sp>
      <p:sp>
        <p:nvSpPr>
          <p:cNvPr id="85066" name="TextBox 106"/>
          <p:cNvSpPr txBox="1">
            <a:spLocks noChangeArrowheads="1"/>
          </p:cNvSpPr>
          <p:nvPr/>
        </p:nvSpPr>
        <p:spPr bwMode="auto">
          <a:xfrm rot="-5400000">
            <a:off x="-704850" y="4346575"/>
            <a:ext cx="2665413" cy="46196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HIV-1 RNA &lt; 50 copies/mL Through Wk 48 (%)</a:t>
            </a:r>
          </a:p>
        </p:txBody>
      </p:sp>
      <p:sp>
        <p:nvSpPr>
          <p:cNvPr id="85067" name="TextBox 107"/>
          <p:cNvSpPr txBox="1">
            <a:spLocks noChangeArrowheads="1"/>
          </p:cNvSpPr>
          <p:nvPr/>
        </p:nvSpPr>
        <p:spPr bwMode="auto">
          <a:xfrm>
            <a:off x="971550" y="5575300"/>
            <a:ext cx="412750" cy="27781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0</a:t>
            </a:r>
          </a:p>
        </p:txBody>
      </p:sp>
      <p:sp>
        <p:nvSpPr>
          <p:cNvPr id="85068" name="TextBox 108"/>
          <p:cNvSpPr txBox="1">
            <a:spLocks noChangeArrowheads="1"/>
          </p:cNvSpPr>
          <p:nvPr/>
        </p:nvSpPr>
        <p:spPr bwMode="auto">
          <a:xfrm>
            <a:off x="4095750" y="5575300"/>
            <a:ext cx="412750" cy="27781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48</a:t>
            </a:r>
          </a:p>
        </p:txBody>
      </p:sp>
      <p:sp>
        <p:nvSpPr>
          <p:cNvPr id="85069" name="TextBox 109"/>
          <p:cNvSpPr txBox="1">
            <a:spLocks noChangeArrowheads="1"/>
          </p:cNvSpPr>
          <p:nvPr/>
        </p:nvSpPr>
        <p:spPr bwMode="auto">
          <a:xfrm>
            <a:off x="1095375" y="5575300"/>
            <a:ext cx="412750" cy="27781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2</a:t>
            </a:r>
          </a:p>
        </p:txBody>
      </p:sp>
      <p:sp>
        <p:nvSpPr>
          <p:cNvPr id="85070" name="TextBox 110"/>
          <p:cNvSpPr txBox="1">
            <a:spLocks noChangeArrowheads="1"/>
          </p:cNvSpPr>
          <p:nvPr/>
        </p:nvSpPr>
        <p:spPr bwMode="auto">
          <a:xfrm>
            <a:off x="1233488" y="5575300"/>
            <a:ext cx="412750" cy="27781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4</a:t>
            </a:r>
          </a:p>
        </p:txBody>
      </p:sp>
      <p:sp>
        <p:nvSpPr>
          <p:cNvPr id="85071" name="TextBox 111"/>
          <p:cNvSpPr txBox="1">
            <a:spLocks noChangeArrowheads="1"/>
          </p:cNvSpPr>
          <p:nvPr/>
        </p:nvSpPr>
        <p:spPr bwMode="auto">
          <a:xfrm>
            <a:off x="1490663" y="5575300"/>
            <a:ext cx="412750" cy="27781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8</a:t>
            </a:r>
          </a:p>
        </p:txBody>
      </p:sp>
      <p:sp>
        <p:nvSpPr>
          <p:cNvPr id="85072" name="TextBox 112"/>
          <p:cNvSpPr txBox="1">
            <a:spLocks noChangeArrowheads="1"/>
          </p:cNvSpPr>
          <p:nvPr/>
        </p:nvSpPr>
        <p:spPr bwMode="auto">
          <a:xfrm>
            <a:off x="2014538" y="5575300"/>
            <a:ext cx="412750" cy="27781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16</a:t>
            </a:r>
          </a:p>
        </p:txBody>
      </p:sp>
      <p:sp>
        <p:nvSpPr>
          <p:cNvPr id="85073" name="TextBox 113"/>
          <p:cNvSpPr txBox="1">
            <a:spLocks noChangeArrowheads="1"/>
          </p:cNvSpPr>
          <p:nvPr/>
        </p:nvSpPr>
        <p:spPr bwMode="auto">
          <a:xfrm>
            <a:off x="2543175" y="5575300"/>
            <a:ext cx="412750" cy="27781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24</a:t>
            </a:r>
          </a:p>
        </p:txBody>
      </p:sp>
      <p:sp>
        <p:nvSpPr>
          <p:cNvPr id="85074" name="TextBox 114"/>
          <p:cNvSpPr txBox="1">
            <a:spLocks noChangeArrowheads="1"/>
          </p:cNvSpPr>
          <p:nvPr/>
        </p:nvSpPr>
        <p:spPr bwMode="auto">
          <a:xfrm>
            <a:off x="3071813" y="5575300"/>
            <a:ext cx="412750" cy="27781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32</a:t>
            </a:r>
          </a:p>
        </p:txBody>
      </p:sp>
      <p:sp>
        <p:nvSpPr>
          <p:cNvPr id="85075" name="TextBox 115"/>
          <p:cNvSpPr txBox="1">
            <a:spLocks noChangeArrowheads="1"/>
          </p:cNvSpPr>
          <p:nvPr/>
        </p:nvSpPr>
        <p:spPr bwMode="auto">
          <a:xfrm>
            <a:off x="3595688" y="5575300"/>
            <a:ext cx="412750" cy="277813"/>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200" b="1">
                <a:solidFill>
                  <a:prstClr val="black"/>
                </a:solidFill>
                <a:latin typeface="Arial" pitchFamily="34" charset="0"/>
                <a:cs typeface="Arial" pitchFamily="34" charset="0"/>
              </a:rPr>
              <a:t>40</a:t>
            </a:r>
          </a:p>
        </p:txBody>
      </p:sp>
      <p:cxnSp>
        <p:nvCxnSpPr>
          <p:cNvPr id="85076" name="Straight Connector 118"/>
          <p:cNvCxnSpPr>
            <a:cxnSpLocks noChangeShapeType="1"/>
          </p:cNvCxnSpPr>
          <p:nvPr/>
        </p:nvCxnSpPr>
        <p:spPr bwMode="auto">
          <a:xfrm>
            <a:off x="3252788" y="5000625"/>
            <a:ext cx="274637" cy="0"/>
          </a:xfrm>
          <a:prstGeom prst="line">
            <a:avLst/>
          </a:prstGeom>
          <a:noFill/>
          <a:ln w="28575" algn="ctr">
            <a:solidFill>
              <a:schemeClr val="accent2"/>
            </a:solidFill>
            <a:round/>
            <a:headEnd/>
            <a:tailEnd/>
          </a:ln>
        </p:spPr>
      </p:cxnSp>
      <p:cxnSp>
        <p:nvCxnSpPr>
          <p:cNvPr id="120" name="Straight Connector 119"/>
          <p:cNvCxnSpPr/>
          <p:nvPr/>
        </p:nvCxnSpPr>
        <p:spPr bwMode="auto">
          <a:xfrm>
            <a:off x="3252788" y="5176838"/>
            <a:ext cx="274637" cy="0"/>
          </a:xfrm>
          <a:prstGeom prst="line">
            <a:avLst/>
          </a:prstGeom>
          <a:noFill/>
          <a:ln w="28575" cap="flat" cmpd="sng" algn="ctr">
            <a:solidFill>
              <a:schemeClr val="accent3"/>
            </a:solidFill>
            <a:prstDash val="solid"/>
            <a:round/>
            <a:headEnd type="none" w="med" len="med"/>
            <a:tailEnd type="none" w="med" len="med"/>
          </a:ln>
          <a:effectLst/>
        </p:spPr>
      </p:cxnSp>
      <p:cxnSp>
        <p:nvCxnSpPr>
          <p:cNvPr id="85078" name="Straight Connector 120"/>
          <p:cNvCxnSpPr>
            <a:cxnSpLocks noChangeShapeType="1"/>
          </p:cNvCxnSpPr>
          <p:nvPr/>
        </p:nvCxnSpPr>
        <p:spPr bwMode="auto">
          <a:xfrm>
            <a:off x="3252788" y="5357813"/>
            <a:ext cx="274637" cy="0"/>
          </a:xfrm>
          <a:prstGeom prst="line">
            <a:avLst/>
          </a:prstGeom>
          <a:noFill/>
          <a:ln w="28575" algn="ctr">
            <a:solidFill>
              <a:schemeClr val="accent1"/>
            </a:solidFill>
            <a:round/>
            <a:headEnd/>
            <a:tailEnd/>
          </a:ln>
        </p:spPr>
      </p:cxnSp>
      <p:sp>
        <p:nvSpPr>
          <p:cNvPr id="85079" name="TextBox 122"/>
          <p:cNvSpPr txBox="1">
            <a:spLocks noChangeArrowheads="1"/>
          </p:cNvSpPr>
          <p:nvPr/>
        </p:nvSpPr>
        <p:spPr bwMode="auto">
          <a:xfrm>
            <a:off x="3486150" y="4862513"/>
            <a:ext cx="1073150" cy="646112"/>
          </a:xfrm>
          <a:prstGeom prst="rect">
            <a:avLst/>
          </a:prstGeom>
          <a:noFill/>
          <a:ln w="9525">
            <a:noFill/>
            <a:miter lim="800000"/>
            <a:headEnd/>
            <a:tailEnd/>
          </a:ln>
        </p:spPr>
        <p:txBody>
          <a:bodyPr>
            <a:spAutoFit/>
          </a:bodyPr>
          <a:lstStyle/>
          <a:p>
            <a:pPr fontAlgn="base">
              <a:spcBef>
                <a:spcPct val="0"/>
              </a:spcBef>
              <a:spcAft>
                <a:spcPct val="0"/>
              </a:spcAft>
            </a:pPr>
            <a:r>
              <a:rPr kumimoji="0" lang="en-US" altLang="ja-JP" sz="1200" b="1">
                <a:solidFill>
                  <a:prstClr val="black"/>
                </a:solidFill>
                <a:latin typeface="Arial" pitchFamily="34" charset="0"/>
                <a:cs typeface="Arial" pitchFamily="34" charset="0"/>
              </a:rPr>
              <a:t>LRV 500 mg</a:t>
            </a:r>
          </a:p>
          <a:p>
            <a:pPr fontAlgn="base">
              <a:spcBef>
                <a:spcPct val="0"/>
              </a:spcBef>
              <a:spcAft>
                <a:spcPct val="0"/>
              </a:spcAft>
            </a:pPr>
            <a:r>
              <a:rPr kumimoji="0" lang="en-US" altLang="ja-JP" sz="1200" b="1">
                <a:solidFill>
                  <a:prstClr val="black"/>
                </a:solidFill>
                <a:latin typeface="Arial" pitchFamily="34" charset="0"/>
                <a:cs typeface="Arial" pitchFamily="34" charset="0"/>
              </a:rPr>
              <a:t>LRV 750 mg</a:t>
            </a:r>
          </a:p>
          <a:p>
            <a:pPr fontAlgn="base">
              <a:spcBef>
                <a:spcPct val="0"/>
              </a:spcBef>
              <a:spcAft>
                <a:spcPct val="0"/>
              </a:spcAft>
            </a:pPr>
            <a:r>
              <a:rPr kumimoji="0" lang="en-US" altLang="ja-JP" sz="1200" b="1">
                <a:solidFill>
                  <a:prstClr val="black"/>
                </a:solidFill>
                <a:latin typeface="Arial" pitchFamily="34" charset="0"/>
                <a:cs typeface="Arial" pitchFamily="34" charset="0"/>
              </a:rPr>
              <a:t>EFV 600 mg</a:t>
            </a:r>
          </a:p>
        </p:txBody>
      </p:sp>
      <p:sp>
        <p:nvSpPr>
          <p:cNvPr id="85080" name="TextBox 123"/>
          <p:cNvSpPr txBox="1">
            <a:spLocks noChangeArrowheads="1"/>
          </p:cNvSpPr>
          <p:nvPr/>
        </p:nvSpPr>
        <p:spPr bwMode="auto">
          <a:xfrm>
            <a:off x="3697288" y="3548063"/>
            <a:ext cx="1073150"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54/63 (86%)</a:t>
            </a:r>
          </a:p>
        </p:txBody>
      </p:sp>
      <p:sp>
        <p:nvSpPr>
          <p:cNvPr id="85081" name="TextBox 124"/>
          <p:cNvSpPr txBox="1">
            <a:spLocks noChangeArrowheads="1"/>
          </p:cNvSpPr>
          <p:nvPr/>
        </p:nvSpPr>
        <p:spPr bwMode="auto">
          <a:xfrm>
            <a:off x="3460750" y="3971925"/>
            <a:ext cx="1309688"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cs typeface="Arial" pitchFamily="34" charset="0"/>
              </a:rPr>
              <a:t>51/65 (79%)</a:t>
            </a:r>
          </a:p>
        </p:txBody>
      </p:sp>
      <p:sp>
        <p:nvSpPr>
          <p:cNvPr id="85082" name="TextBox 125"/>
          <p:cNvSpPr txBox="1">
            <a:spLocks noChangeArrowheads="1"/>
          </p:cNvSpPr>
          <p:nvPr/>
        </p:nvSpPr>
        <p:spPr bwMode="auto">
          <a:xfrm>
            <a:off x="3592513" y="4171950"/>
            <a:ext cx="1177925" cy="276225"/>
          </a:xfrm>
          <a:prstGeom prst="rect">
            <a:avLst/>
          </a:prstGeom>
          <a:noFill/>
          <a:ln w="9525">
            <a:noFill/>
            <a:miter lim="800000"/>
            <a:headEnd/>
            <a:tailEnd/>
          </a:ln>
        </p:spPr>
        <p:txBody>
          <a:bodyPr>
            <a:spAutoFit/>
          </a:bodyPr>
          <a:lstStyle/>
          <a:p>
            <a:pPr algn="r" fontAlgn="base">
              <a:spcBef>
                <a:spcPct val="0"/>
              </a:spcBef>
              <a:spcAft>
                <a:spcPct val="0"/>
              </a:spcAft>
            </a:pPr>
            <a:r>
              <a:rPr kumimoji="0" lang="en-US" altLang="ja-JP" sz="1200" b="1">
                <a:solidFill>
                  <a:prstClr val="black"/>
                </a:solidFill>
                <a:latin typeface="Arial" pitchFamily="34" charset="0"/>
                <a:cs typeface="Arial" pitchFamily="34" charset="0"/>
              </a:rPr>
              <a:t>51/65 (79%)</a:t>
            </a:r>
          </a:p>
        </p:txBody>
      </p:sp>
      <p:sp>
        <p:nvSpPr>
          <p:cNvPr id="85083" name="Oval 127"/>
          <p:cNvSpPr>
            <a:spLocks noChangeArrowheads="1"/>
          </p:cNvSpPr>
          <p:nvPr/>
        </p:nvSpPr>
        <p:spPr bwMode="auto">
          <a:xfrm>
            <a:off x="3340100" y="4957763"/>
            <a:ext cx="90488" cy="92075"/>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5084" name="Isosceles Triangle 139"/>
          <p:cNvSpPr>
            <a:spLocks noChangeArrowheads="1"/>
          </p:cNvSpPr>
          <p:nvPr/>
        </p:nvSpPr>
        <p:spPr bwMode="auto">
          <a:xfrm>
            <a:off x="3340100" y="5310188"/>
            <a:ext cx="90488" cy="92075"/>
          </a:xfrm>
          <a:prstGeom prst="triangle">
            <a:avLst>
              <a:gd name="adj" fmla="val 50000"/>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152" name="Rectangle 151"/>
          <p:cNvSpPr/>
          <p:nvPr/>
        </p:nvSpPr>
        <p:spPr bwMode="auto">
          <a:xfrm>
            <a:off x="3340100" y="5129213"/>
            <a:ext cx="90488" cy="92075"/>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grpSp>
        <p:nvGrpSpPr>
          <p:cNvPr id="4" name="Group 163"/>
          <p:cNvGrpSpPr>
            <a:grpSpLocks/>
          </p:cNvGrpSpPr>
          <p:nvPr/>
        </p:nvGrpSpPr>
        <p:grpSpPr bwMode="auto">
          <a:xfrm>
            <a:off x="1136650" y="3814763"/>
            <a:ext cx="3297238" cy="1763712"/>
            <a:chOff x="1042987" y="2243137"/>
            <a:chExt cx="3296602" cy="1763077"/>
          </a:xfrm>
        </p:grpSpPr>
        <p:sp>
          <p:nvSpPr>
            <p:cNvPr id="153" name="Rectangle 152"/>
            <p:cNvSpPr/>
            <p:nvPr/>
          </p:nvSpPr>
          <p:spPr bwMode="auto">
            <a:xfrm>
              <a:off x="1042987" y="3914172"/>
              <a:ext cx="92057" cy="92042"/>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54" name="Rectangle 153"/>
            <p:cNvSpPr/>
            <p:nvPr/>
          </p:nvSpPr>
          <p:spPr bwMode="auto">
            <a:xfrm>
              <a:off x="1162027" y="3747545"/>
              <a:ext cx="92057" cy="92042"/>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55" name="Rectangle 154"/>
            <p:cNvSpPr/>
            <p:nvPr/>
          </p:nvSpPr>
          <p:spPr bwMode="auto">
            <a:xfrm>
              <a:off x="1295351" y="3595200"/>
              <a:ext cx="92057" cy="92042"/>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56" name="Rectangle 155"/>
            <p:cNvSpPr/>
            <p:nvPr/>
          </p:nvSpPr>
          <p:spPr bwMode="auto">
            <a:xfrm>
              <a:off x="1566761" y="2876321"/>
              <a:ext cx="92057" cy="92042"/>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57" name="Rectangle 156"/>
            <p:cNvSpPr/>
            <p:nvPr/>
          </p:nvSpPr>
          <p:spPr bwMode="auto">
            <a:xfrm>
              <a:off x="1833410" y="2552588"/>
              <a:ext cx="92057" cy="92042"/>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58" name="Rectangle 157"/>
            <p:cNvSpPr/>
            <p:nvPr/>
          </p:nvSpPr>
          <p:spPr bwMode="auto">
            <a:xfrm>
              <a:off x="2100058" y="2371678"/>
              <a:ext cx="92057" cy="92042"/>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59" name="Rectangle 158"/>
            <p:cNvSpPr/>
            <p:nvPr/>
          </p:nvSpPr>
          <p:spPr bwMode="auto">
            <a:xfrm>
              <a:off x="2623832" y="2266940"/>
              <a:ext cx="92057" cy="92042"/>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60" name="Rectangle 159"/>
            <p:cNvSpPr/>
            <p:nvPr/>
          </p:nvSpPr>
          <p:spPr bwMode="auto">
            <a:xfrm>
              <a:off x="3161891" y="2243137"/>
              <a:ext cx="92057" cy="92042"/>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61" name="Rectangle 160"/>
            <p:cNvSpPr/>
            <p:nvPr/>
          </p:nvSpPr>
          <p:spPr bwMode="auto">
            <a:xfrm>
              <a:off x="3704711" y="2276462"/>
              <a:ext cx="92057" cy="92042"/>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62" name="Rectangle 161"/>
            <p:cNvSpPr/>
            <p:nvPr/>
          </p:nvSpPr>
          <p:spPr bwMode="auto">
            <a:xfrm>
              <a:off x="4247532" y="2362156"/>
              <a:ext cx="92057" cy="92042"/>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grpSp>
      <p:sp>
        <p:nvSpPr>
          <p:cNvPr id="163" name="Freeform 162"/>
          <p:cNvSpPr/>
          <p:nvPr/>
        </p:nvSpPr>
        <p:spPr bwMode="auto">
          <a:xfrm>
            <a:off x="1189038" y="3857625"/>
            <a:ext cx="3195637" cy="1671638"/>
          </a:xfrm>
          <a:custGeom>
            <a:avLst/>
            <a:gdLst>
              <a:gd name="connsiteX0" fmla="*/ 0 w 3195638"/>
              <a:gd name="connsiteY0" fmla="*/ 1671638 h 1671638"/>
              <a:gd name="connsiteX1" fmla="*/ 104775 w 3195638"/>
              <a:gd name="connsiteY1" fmla="*/ 1514475 h 1671638"/>
              <a:gd name="connsiteX2" fmla="*/ 238125 w 3195638"/>
              <a:gd name="connsiteY2" fmla="*/ 1357313 h 1671638"/>
              <a:gd name="connsiteX3" fmla="*/ 509588 w 3195638"/>
              <a:gd name="connsiteY3" fmla="*/ 633413 h 1671638"/>
              <a:gd name="connsiteX4" fmla="*/ 781050 w 3195638"/>
              <a:gd name="connsiteY4" fmla="*/ 309563 h 1671638"/>
              <a:gd name="connsiteX5" fmla="*/ 1038225 w 3195638"/>
              <a:gd name="connsiteY5" fmla="*/ 138113 h 1671638"/>
              <a:gd name="connsiteX6" fmla="*/ 1566863 w 3195638"/>
              <a:gd name="connsiteY6" fmla="*/ 28575 h 1671638"/>
              <a:gd name="connsiteX7" fmla="*/ 2114550 w 3195638"/>
              <a:gd name="connsiteY7" fmla="*/ 0 h 1671638"/>
              <a:gd name="connsiteX8" fmla="*/ 2647950 w 3195638"/>
              <a:gd name="connsiteY8" fmla="*/ 28575 h 1671638"/>
              <a:gd name="connsiteX9" fmla="*/ 3195638 w 3195638"/>
              <a:gd name="connsiteY9" fmla="*/ 114300 h 167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5638" h="1671638">
                <a:moveTo>
                  <a:pt x="0" y="1671638"/>
                </a:moveTo>
                <a:lnTo>
                  <a:pt x="104775" y="1514475"/>
                </a:lnTo>
                <a:lnTo>
                  <a:pt x="238125" y="1357313"/>
                </a:lnTo>
                <a:lnTo>
                  <a:pt x="509588" y="633413"/>
                </a:lnTo>
                <a:lnTo>
                  <a:pt x="781050" y="309563"/>
                </a:lnTo>
                <a:lnTo>
                  <a:pt x="1038225" y="138113"/>
                </a:lnTo>
                <a:lnTo>
                  <a:pt x="1566863" y="28575"/>
                </a:lnTo>
                <a:lnTo>
                  <a:pt x="2114550" y="0"/>
                </a:lnTo>
                <a:lnTo>
                  <a:pt x="2647950" y="28575"/>
                </a:lnTo>
                <a:lnTo>
                  <a:pt x="3195638" y="114300"/>
                </a:lnTo>
              </a:path>
            </a:pathLst>
          </a:custGeom>
          <a:noFill/>
          <a:ln w="28575" cap="flat" cmpd="sng" algn="ctr">
            <a:solidFill>
              <a:schemeClr val="accent3"/>
            </a:solidFill>
            <a:prstDash val="solid"/>
            <a:round/>
            <a:headEnd type="none" w="med" len="med"/>
            <a:tailEnd type="none" w="med" len="med"/>
          </a:ln>
          <a:effectLst/>
        </p:spPr>
        <p:txBody>
          <a:bodyPr anchor="ctr"/>
          <a:lstStyle/>
          <a:p>
            <a:pPr algn="ctr" fontAlgn="base">
              <a:spcBef>
                <a:spcPct val="0"/>
              </a:spcBef>
              <a:spcAft>
                <a:spcPct val="0"/>
              </a:spcAft>
              <a:defRPr/>
            </a:pPr>
            <a:endParaRPr kumimoji="0" lang="en-US" b="1" dirty="0">
              <a:solidFill>
                <a:prstClr val="black"/>
              </a:solidFill>
              <a:cs typeface="Arial" charset="0"/>
            </a:endParaRPr>
          </a:p>
        </p:txBody>
      </p:sp>
      <p:grpSp>
        <p:nvGrpSpPr>
          <p:cNvPr id="5" name="Group 172"/>
          <p:cNvGrpSpPr>
            <a:grpSpLocks/>
          </p:cNvGrpSpPr>
          <p:nvPr/>
        </p:nvGrpSpPr>
        <p:grpSpPr bwMode="auto">
          <a:xfrm>
            <a:off x="152400" y="76200"/>
            <a:ext cx="8839200" cy="2058988"/>
            <a:chOff x="152400" y="76200"/>
            <a:chExt cx="8839200" cy="2058633"/>
          </a:xfrm>
        </p:grpSpPr>
        <p:sp>
          <p:nvSpPr>
            <p:cNvPr id="85089" name="TextBox 3"/>
            <p:cNvSpPr txBox="1">
              <a:spLocks noChangeArrowheads="1"/>
            </p:cNvSpPr>
            <p:nvPr/>
          </p:nvSpPr>
          <p:spPr bwMode="auto">
            <a:xfrm>
              <a:off x="2150104" y="1060052"/>
              <a:ext cx="4842992" cy="1074781"/>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New Drugs: NNRTI Lersivirine: </a:t>
              </a:r>
              <a:br>
                <a:rPr kumimoji="0" lang="en-US" altLang="ja-JP" sz="2800" b="1">
                  <a:solidFill>
                    <a:srgbClr val="FF0000"/>
                  </a:solidFill>
                  <a:latin typeface="Arial Narrow" pitchFamily="34" charset="0"/>
                  <a:cs typeface="Arial" pitchFamily="34" charset="0"/>
                </a:rPr>
              </a:br>
              <a:r>
                <a:rPr kumimoji="0" lang="en-US" altLang="ja-JP" sz="2800" b="1">
                  <a:solidFill>
                    <a:srgbClr val="FF0000"/>
                  </a:solidFill>
                  <a:latin typeface="Arial Narrow" pitchFamily="34" charset="0"/>
                  <a:cs typeface="Arial" pitchFamily="34" charset="0"/>
                </a:rPr>
                <a:t>once daily without psych or CNS </a:t>
              </a:r>
            </a:p>
          </p:txBody>
        </p:sp>
        <p:grpSp>
          <p:nvGrpSpPr>
            <p:cNvPr id="6" name="Group 174"/>
            <p:cNvGrpSpPr>
              <a:grpSpLocks/>
            </p:cNvGrpSpPr>
            <p:nvPr/>
          </p:nvGrpSpPr>
          <p:grpSpPr bwMode="auto">
            <a:xfrm>
              <a:off x="152400" y="76200"/>
              <a:ext cx="8839200" cy="1143000"/>
              <a:chOff x="152400" y="76200"/>
              <a:chExt cx="8839200" cy="1143000"/>
            </a:xfrm>
          </p:grpSpPr>
          <p:grpSp>
            <p:nvGrpSpPr>
              <p:cNvPr id="7" name="Group 38"/>
              <p:cNvGrpSpPr>
                <a:grpSpLocks/>
              </p:cNvGrpSpPr>
              <p:nvPr/>
            </p:nvGrpSpPr>
            <p:grpSpPr bwMode="auto">
              <a:xfrm>
                <a:off x="152400" y="762000"/>
                <a:ext cx="8839200" cy="457200"/>
                <a:chOff x="152400" y="3276600"/>
                <a:chExt cx="8839200" cy="457200"/>
              </a:xfrm>
            </p:grpSpPr>
            <p:sp>
              <p:nvSpPr>
                <p:cNvPr id="85093"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5094"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5095"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5096"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5097"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5098"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85092"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018" name="Straight Connector 11"/>
          <p:cNvCxnSpPr>
            <a:cxnSpLocks noChangeShapeType="1"/>
          </p:cNvCxnSpPr>
          <p:nvPr/>
        </p:nvCxnSpPr>
        <p:spPr bwMode="auto">
          <a:xfrm>
            <a:off x="1968500" y="4046538"/>
            <a:ext cx="3930650" cy="0"/>
          </a:xfrm>
          <a:prstGeom prst="line">
            <a:avLst/>
          </a:prstGeom>
          <a:noFill/>
          <a:ln w="12700" algn="ctr">
            <a:solidFill>
              <a:schemeClr val="tx1"/>
            </a:solidFill>
            <a:prstDash val="dash"/>
            <a:round/>
            <a:headEnd/>
            <a:tailEnd/>
          </a:ln>
        </p:spPr>
      </p:cxnSp>
      <p:sp>
        <p:nvSpPr>
          <p:cNvPr id="86019" name="TextBox 5"/>
          <p:cNvSpPr txBox="1">
            <a:spLocks noChangeArrowheads="1"/>
          </p:cNvSpPr>
          <p:nvPr/>
        </p:nvSpPr>
        <p:spPr bwMode="auto">
          <a:xfrm>
            <a:off x="1546225" y="3421063"/>
            <a:ext cx="433388"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b="1">
                <a:solidFill>
                  <a:prstClr val="black"/>
                </a:solidFill>
                <a:latin typeface="Arial" pitchFamily="34" charset="0"/>
                <a:cs typeface="Arial" pitchFamily="34" charset="0"/>
              </a:rPr>
              <a:t>0.5</a:t>
            </a:r>
          </a:p>
        </p:txBody>
      </p:sp>
      <p:sp>
        <p:nvSpPr>
          <p:cNvPr id="86020" name="TextBox 5"/>
          <p:cNvSpPr txBox="1">
            <a:spLocks noChangeArrowheads="1"/>
          </p:cNvSpPr>
          <p:nvPr/>
        </p:nvSpPr>
        <p:spPr bwMode="auto">
          <a:xfrm>
            <a:off x="1695450" y="3883025"/>
            <a:ext cx="284163"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b="1">
                <a:solidFill>
                  <a:prstClr val="black"/>
                </a:solidFill>
                <a:latin typeface="Arial" pitchFamily="34" charset="0"/>
                <a:cs typeface="Arial" pitchFamily="34" charset="0"/>
              </a:rPr>
              <a:t>0</a:t>
            </a:r>
          </a:p>
        </p:txBody>
      </p:sp>
      <p:sp>
        <p:nvSpPr>
          <p:cNvPr id="86021" name="TextBox 5"/>
          <p:cNvSpPr txBox="1">
            <a:spLocks noChangeArrowheads="1"/>
          </p:cNvSpPr>
          <p:nvPr/>
        </p:nvSpPr>
        <p:spPr bwMode="auto">
          <a:xfrm>
            <a:off x="1487488" y="4344988"/>
            <a:ext cx="492125"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b="1">
                <a:solidFill>
                  <a:prstClr val="black"/>
                </a:solidFill>
                <a:latin typeface="Arial" pitchFamily="34" charset="0"/>
                <a:cs typeface="Arial" pitchFamily="34" charset="0"/>
              </a:rPr>
              <a:t>-0.5</a:t>
            </a:r>
          </a:p>
        </p:txBody>
      </p:sp>
      <p:sp>
        <p:nvSpPr>
          <p:cNvPr id="86022" name="TextBox 5"/>
          <p:cNvSpPr txBox="1">
            <a:spLocks noChangeArrowheads="1"/>
          </p:cNvSpPr>
          <p:nvPr/>
        </p:nvSpPr>
        <p:spPr bwMode="auto">
          <a:xfrm>
            <a:off x="1635125" y="4806950"/>
            <a:ext cx="344488"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b="1">
                <a:solidFill>
                  <a:prstClr val="black"/>
                </a:solidFill>
                <a:latin typeface="Arial" pitchFamily="34" charset="0"/>
                <a:cs typeface="Arial" pitchFamily="34" charset="0"/>
              </a:rPr>
              <a:t>-1</a:t>
            </a:r>
          </a:p>
        </p:txBody>
      </p:sp>
      <p:sp>
        <p:nvSpPr>
          <p:cNvPr id="86023" name="TextBox 5"/>
          <p:cNvSpPr txBox="1">
            <a:spLocks noChangeArrowheads="1"/>
          </p:cNvSpPr>
          <p:nvPr/>
        </p:nvSpPr>
        <p:spPr bwMode="auto">
          <a:xfrm>
            <a:off x="1487488" y="5268913"/>
            <a:ext cx="492125"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b="1">
                <a:solidFill>
                  <a:prstClr val="black"/>
                </a:solidFill>
                <a:latin typeface="Arial" pitchFamily="34" charset="0"/>
                <a:cs typeface="Arial" pitchFamily="34" charset="0"/>
              </a:rPr>
              <a:t>-1.5</a:t>
            </a:r>
          </a:p>
        </p:txBody>
      </p:sp>
      <p:sp>
        <p:nvSpPr>
          <p:cNvPr id="86024" name="TextBox 5"/>
          <p:cNvSpPr txBox="1">
            <a:spLocks noChangeArrowheads="1"/>
          </p:cNvSpPr>
          <p:nvPr/>
        </p:nvSpPr>
        <p:spPr bwMode="auto">
          <a:xfrm>
            <a:off x="1635125" y="5732463"/>
            <a:ext cx="344488"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b="1">
                <a:solidFill>
                  <a:prstClr val="black"/>
                </a:solidFill>
                <a:latin typeface="Arial" pitchFamily="34" charset="0"/>
                <a:cs typeface="Arial" pitchFamily="34" charset="0"/>
              </a:rPr>
              <a:t>-2</a:t>
            </a:r>
          </a:p>
        </p:txBody>
      </p:sp>
      <p:grpSp>
        <p:nvGrpSpPr>
          <p:cNvPr id="3" name="Group 160"/>
          <p:cNvGrpSpPr>
            <a:grpSpLocks/>
          </p:cNvGrpSpPr>
          <p:nvPr/>
        </p:nvGrpSpPr>
        <p:grpSpPr bwMode="auto">
          <a:xfrm>
            <a:off x="2076450" y="3790950"/>
            <a:ext cx="2228850" cy="2019300"/>
            <a:chOff x="2076450" y="3790950"/>
            <a:chExt cx="2228850" cy="2019300"/>
          </a:xfrm>
        </p:grpSpPr>
        <p:cxnSp>
          <p:nvCxnSpPr>
            <p:cNvPr id="131" name="Straight Connector 130"/>
            <p:cNvCxnSpPr/>
            <p:nvPr/>
          </p:nvCxnSpPr>
          <p:spPr bwMode="auto">
            <a:xfrm rot="5400000">
              <a:off x="3867150" y="5276850"/>
              <a:ext cx="876300" cy="0"/>
            </a:xfrm>
            <a:prstGeom prst="line">
              <a:avLst/>
            </a:prstGeom>
            <a:noFill/>
            <a:ln w="19050" cap="flat" cmpd="sng" algn="ctr">
              <a:solidFill>
                <a:schemeClr val="accent3"/>
              </a:solidFill>
              <a:prstDash val="solid"/>
              <a:round/>
              <a:headEnd type="none" w="med" len="med"/>
              <a:tailEnd type="none" w="med" len="med"/>
            </a:ln>
            <a:effectLst/>
          </p:spPr>
        </p:cxnSp>
        <p:cxnSp>
          <p:nvCxnSpPr>
            <p:cNvPr id="133" name="Straight Connector 132"/>
            <p:cNvCxnSpPr/>
            <p:nvPr/>
          </p:nvCxnSpPr>
          <p:spPr bwMode="auto">
            <a:xfrm rot="5400000">
              <a:off x="3467100" y="5302250"/>
              <a:ext cx="774700" cy="0"/>
            </a:xfrm>
            <a:prstGeom prst="line">
              <a:avLst/>
            </a:prstGeom>
            <a:noFill/>
            <a:ln w="19050" cap="flat" cmpd="sng" algn="ctr">
              <a:solidFill>
                <a:schemeClr val="accent3"/>
              </a:solidFill>
              <a:prstDash val="solid"/>
              <a:round/>
              <a:headEnd type="none" w="med" len="med"/>
              <a:tailEnd type="none" w="med" len="med"/>
            </a:ln>
            <a:effectLst/>
          </p:spPr>
        </p:cxnSp>
        <p:cxnSp>
          <p:nvCxnSpPr>
            <p:cNvPr id="136" name="Straight Connector 135"/>
            <p:cNvCxnSpPr/>
            <p:nvPr/>
          </p:nvCxnSpPr>
          <p:spPr bwMode="auto">
            <a:xfrm rot="5400000">
              <a:off x="3460750" y="5384800"/>
              <a:ext cx="584200" cy="0"/>
            </a:xfrm>
            <a:prstGeom prst="line">
              <a:avLst/>
            </a:prstGeom>
            <a:noFill/>
            <a:ln w="19050" cap="flat" cmpd="sng" algn="ctr">
              <a:solidFill>
                <a:schemeClr val="accent3"/>
              </a:solidFill>
              <a:prstDash val="solid"/>
              <a:round/>
              <a:headEnd type="none" w="med" len="med"/>
              <a:tailEnd type="none" w="med" len="med"/>
            </a:ln>
            <a:effectLst/>
          </p:spPr>
        </p:cxnSp>
        <p:cxnSp>
          <p:nvCxnSpPr>
            <p:cNvPr id="138" name="Straight Connector 137"/>
            <p:cNvCxnSpPr/>
            <p:nvPr/>
          </p:nvCxnSpPr>
          <p:spPr bwMode="auto">
            <a:xfrm rot="5400000">
              <a:off x="3340100" y="5448300"/>
              <a:ext cx="584200" cy="0"/>
            </a:xfrm>
            <a:prstGeom prst="line">
              <a:avLst/>
            </a:prstGeom>
            <a:noFill/>
            <a:ln w="19050" cap="flat" cmpd="sng" algn="ctr">
              <a:solidFill>
                <a:schemeClr val="accent3"/>
              </a:solidFill>
              <a:prstDash val="solid"/>
              <a:round/>
              <a:headEnd type="none" w="med" len="med"/>
              <a:tailEnd type="none" w="med" len="med"/>
            </a:ln>
            <a:effectLst/>
          </p:spPr>
        </p:cxnSp>
        <p:cxnSp>
          <p:nvCxnSpPr>
            <p:cNvPr id="139" name="Straight Connector 138"/>
            <p:cNvCxnSpPr/>
            <p:nvPr/>
          </p:nvCxnSpPr>
          <p:spPr bwMode="auto">
            <a:xfrm rot="5400000">
              <a:off x="3187700" y="5467350"/>
              <a:ext cx="685800" cy="0"/>
            </a:xfrm>
            <a:prstGeom prst="line">
              <a:avLst/>
            </a:prstGeom>
            <a:noFill/>
            <a:ln w="19050" cap="flat" cmpd="sng" algn="ctr">
              <a:solidFill>
                <a:schemeClr val="accent3"/>
              </a:solidFill>
              <a:prstDash val="solid"/>
              <a:round/>
              <a:headEnd type="none" w="med" len="med"/>
              <a:tailEnd type="none" w="med" len="med"/>
            </a:ln>
            <a:effectLst/>
          </p:spPr>
        </p:cxnSp>
        <p:cxnSp>
          <p:nvCxnSpPr>
            <p:cNvPr id="141" name="Straight Connector 140"/>
            <p:cNvCxnSpPr/>
            <p:nvPr/>
          </p:nvCxnSpPr>
          <p:spPr bwMode="auto">
            <a:xfrm rot="5400000">
              <a:off x="3130550" y="5448300"/>
              <a:ext cx="571500" cy="0"/>
            </a:xfrm>
            <a:prstGeom prst="line">
              <a:avLst/>
            </a:prstGeom>
            <a:noFill/>
            <a:ln w="19050" cap="flat" cmpd="sng" algn="ctr">
              <a:solidFill>
                <a:schemeClr val="accent3"/>
              </a:solidFill>
              <a:prstDash val="solid"/>
              <a:round/>
              <a:headEnd type="none" w="med" len="med"/>
              <a:tailEnd type="none" w="med" len="med"/>
            </a:ln>
            <a:effectLst/>
          </p:spPr>
        </p:cxnSp>
        <p:cxnSp>
          <p:nvCxnSpPr>
            <p:cNvPr id="143" name="Straight Connector 142"/>
            <p:cNvCxnSpPr/>
            <p:nvPr/>
          </p:nvCxnSpPr>
          <p:spPr bwMode="auto">
            <a:xfrm rot="5400000">
              <a:off x="2974975" y="5375275"/>
              <a:ext cx="654050" cy="0"/>
            </a:xfrm>
            <a:prstGeom prst="line">
              <a:avLst/>
            </a:prstGeom>
            <a:noFill/>
            <a:ln w="19050" cap="flat" cmpd="sng" algn="ctr">
              <a:solidFill>
                <a:schemeClr val="accent3"/>
              </a:solidFill>
              <a:prstDash val="solid"/>
              <a:round/>
              <a:headEnd type="none" w="med" len="med"/>
              <a:tailEnd type="none" w="med" len="med"/>
            </a:ln>
            <a:effectLst/>
          </p:spPr>
        </p:cxnSp>
        <p:cxnSp>
          <p:nvCxnSpPr>
            <p:cNvPr id="145" name="Straight Connector 144"/>
            <p:cNvCxnSpPr/>
            <p:nvPr/>
          </p:nvCxnSpPr>
          <p:spPr bwMode="auto">
            <a:xfrm rot="5400000">
              <a:off x="2816225" y="5286375"/>
              <a:ext cx="755650" cy="0"/>
            </a:xfrm>
            <a:prstGeom prst="line">
              <a:avLst/>
            </a:prstGeom>
            <a:noFill/>
            <a:ln w="19050" cap="flat" cmpd="sng" algn="ctr">
              <a:solidFill>
                <a:schemeClr val="accent3"/>
              </a:solidFill>
              <a:prstDash val="solid"/>
              <a:round/>
              <a:headEnd type="none" w="med" len="med"/>
              <a:tailEnd type="none" w="med" len="med"/>
            </a:ln>
            <a:effectLst/>
          </p:spPr>
        </p:cxnSp>
        <p:cxnSp>
          <p:nvCxnSpPr>
            <p:cNvPr id="147" name="Straight Connector 146"/>
            <p:cNvCxnSpPr/>
            <p:nvPr/>
          </p:nvCxnSpPr>
          <p:spPr bwMode="auto">
            <a:xfrm rot="5400000">
              <a:off x="2762250" y="5321300"/>
              <a:ext cx="635000" cy="0"/>
            </a:xfrm>
            <a:prstGeom prst="line">
              <a:avLst/>
            </a:prstGeom>
            <a:noFill/>
            <a:ln w="19050" cap="flat" cmpd="sng" algn="ctr">
              <a:solidFill>
                <a:schemeClr val="accent3"/>
              </a:solidFill>
              <a:prstDash val="solid"/>
              <a:round/>
              <a:headEnd type="none" w="med" len="med"/>
              <a:tailEnd type="none" w="med" len="med"/>
            </a:ln>
            <a:effectLst/>
          </p:spPr>
        </p:cxnSp>
        <p:cxnSp>
          <p:nvCxnSpPr>
            <p:cNvPr id="149" name="Straight Connector 148"/>
            <p:cNvCxnSpPr/>
            <p:nvPr/>
          </p:nvCxnSpPr>
          <p:spPr bwMode="auto">
            <a:xfrm rot="5400000">
              <a:off x="2724150" y="5302250"/>
              <a:ext cx="495300" cy="0"/>
            </a:xfrm>
            <a:prstGeom prst="line">
              <a:avLst/>
            </a:prstGeom>
            <a:noFill/>
            <a:ln w="19050" cap="flat" cmpd="sng" algn="ctr">
              <a:solidFill>
                <a:schemeClr val="accent3"/>
              </a:solidFill>
              <a:prstDash val="solid"/>
              <a:round/>
              <a:headEnd type="none" w="med" len="med"/>
              <a:tailEnd type="none" w="med" len="med"/>
            </a:ln>
            <a:effectLst/>
          </p:spPr>
        </p:cxnSp>
        <p:cxnSp>
          <p:nvCxnSpPr>
            <p:cNvPr id="151" name="Straight Connector 150"/>
            <p:cNvCxnSpPr/>
            <p:nvPr/>
          </p:nvCxnSpPr>
          <p:spPr bwMode="auto">
            <a:xfrm rot="5400000">
              <a:off x="2549525" y="5114925"/>
              <a:ext cx="615950" cy="0"/>
            </a:xfrm>
            <a:prstGeom prst="line">
              <a:avLst/>
            </a:prstGeom>
            <a:noFill/>
            <a:ln w="19050" cap="flat" cmpd="sng" algn="ctr">
              <a:solidFill>
                <a:schemeClr val="accent3"/>
              </a:solidFill>
              <a:prstDash val="solid"/>
              <a:round/>
              <a:headEnd type="none" w="med" len="med"/>
              <a:tailEnd type="none" w="med" len="med"/>
            </a:ln>
            <a:effectLst/>
          </p:spPr>
        </p:cxnSp>
        <p:cxnSp>
          <p:nvCxnSpPr>
            <p:cNvPr id="153" name="Straight Connector 152"/>
            <p:cNvCxnSpPr/>
            <p:nvPr/>
          </p:nvCxnSpPr>
          <p:spPr bwMode="auto">
            <a:xfrm rot="5400000">
              <a:off x="2466975" y="4994275"/>
              <a:ext cx="565150" cy="0"/>
            </a:xfrm>
            <a:prstGeom prst="line">
              <a:avLst/>
            </a:prstGeom>
            <a:noFill/>
            <a:ln w="19050" cap="flat" cmpd="sng" algn="ctr">
              <a:solidFill>
                <a:schemeClr val="accent3"/>
              </a:solidFill>
              <a:prstDash val="solid"/>
              <a:round/>
              <a:headEnd type="none" w="med" len="med"/>
              <a:tailEnd type="none" w="med" len="med"/>
            </a:ln>
            <a:effectLst/>
          </p:spPr>
        </p:cxnSp>
        <p:cxnSp>
          <p:nvCxnSpPr>
            <p:cNvPr id="155" name="Straight Connector 154"/>
            <p:cNvCxnSpPr/>
            <p:nvPr/>
          </p:nvCxnSpPr>
          <p:spPr bwMode="auto">
            <a:xfrm rot="5400000">
              <a:off x="2352675" y="4911725"/>
              <a:ext cx="565150" cy="0"/>
            </a:xfrm>
            <a:prstGeom prst="line">
              <a:avLst/>
            </a:prstGeom>
            <a:noFill/>
            <a:ln w="19050" cap="flat" cmpd="sng" algn="ctr">
              <a:solidFill>
                <a:schemeClr val="accent3"/>
              </a:solidFill>
              <a:prstDash val="solid"/>
              <a:round/>
              <a:headEnd type="none" w="med" len="med"/>
              <a:tailEnd type="none" w="med" len="med"/>
            </a:ln>
            <a:effectLst/>
          </p:spPr>
        </p:cxnSp>
        <p:cxnSp>
          <p:nvCxnSpPr>
            <p:cNvPr id="156" name="Straight Connector 155"/>
            <p:cNvCxnSpPr/>
            <p:nvPr/>
          </p:nvCxnSpPr>
          <p:spPr bwMode="auto">
            <a:xfrm rot="5400000">
              <a:off x="2320925" y="4746625"/>
              <a:ext cx="412750" cy="0"/>
            </a:xfrm>
            <a:prstGeom prst="line">
              <a:avLst/>
            </a:prstGeom>
            <a:noFill/>
            <a:ln w="19050" cap="flat" cmpd="sng" algn="ctr">
              <a:solidFill>
                <a:schemeClr val="accent3"/>
              </a:solidFill>
              <a:prstDash val="solid"/>
              <a:round/>
              <a:headEnd type="none" w="med" len="med"/>
              <a:tailEnd type="none" w="med" len="med"/>
            </a:ln>
            <a:effectLst/>
          </p:spPr>
        </p:cxnSp>
        <p:cxnSp>
          <p:nvCxnSpPr>
            <p:cNvPr id="158" name="Straight Connector 157"/>
            <p:cNvCxnSpPr/>
            <p:nvPr/>
          </p:nvCxnSpPr>
          <p:spPr bwMode="auto">
            <a:xfrm rot="5400000">
              <a:off x="2105025" y="4549775"/>
              <a:ext cx="412750" cy="0"/>
            </a:xfrm>
            <a:prstGeom prst="line">
              <a:avLst/>
            </a:prstGeom>
            <a:noFill/>
            <a:ln w="19050" cap="flat" cmpd="sng" algn="ctr">
              <a:solidFill>
                <a:schemeClr val="accent3"/>
              </a:solidFill>
              <a:prstDash val="solid"/>
              <a:round/>
              <a:headEnd type="none" w="med" len="med"/>
              <a:tailEnd type="none" w="med" len="med"/>
            </a:ln>
            <a:effectLst/>
          </p:spPr>
        </p:cxnSp>
        <p:cxnSp>
          <p:nvCxnSpPr>
            <p:cNvPr id="159" name="Straight Connector 158"/>
            <p:cNvCxnSpPr/>
            <p:nvPr/>
          </p:nvCxnSpPr>
          <p:spPr bwMode="auto">
            <a:xfrm rot="5400000">
              <a:off x="1870075" y="3997325"/>
              <a:ext cx="412750" cy="0"/>
            </a:xfrm>
            <a:prstGeom prst="line">
              <a:avLst/>
            </a:prstGeom>
            <a:noFill/>
            <a:ln w="19050" cap="flat" cmpd="sng" algn="ctr">
              <a:solidFill>
                <a:schemeClr val="accent3"/>
              </a:solidFill>
              <a:prstDash val="solid"/>
              <a:round/>
              <a:headEnd type="none" w="med" len="med"/>
              <a:tailEnd type="none" w="med" len="med"/>
            </a:ln>
            <a:effectLst/>
          </p:spPr>
        </p:cxnSp>
        <p:cxnSp>
          <p:nvCxnSpPr>
            <p:cNvPr id="160" name="Straight Connector 159"/>
            <p:cNvCxnSpPr/>
            <p:nvPr/>
          </p:nvCxnSpPr>
          <p:spPr bwMode="auto">
            <a:xfrm rot="5400000">
              <a:off x="1901825" y="4003675"/>
              <a:ext cx="412750" cy="0"/>
            </a:xfrm>
            <a:prstGeom prst="line">
              <a:avLst/>
            </a:prstGeom>
            <a:noFill/>
            <a:ln w="19050" cap="flat" cmpd="sng" algn="ctr">
              <a:solidFill>
                <a:schemeClr val="accent3"/>
              </a:solidFill>
              <a:prstDash val="solid"/>
              <a:round/>
              <a:headEnd type="none" w="med" len="med"/>
              <a:tailEnd type="none" w="med" len="med"/>
            </a:ln>
            <a:effectLst/>
          </p:spPr>
        </p:cxnSp>
      </p:grpSp>
      <p:cxnSp>
        <p:nvCxnSpPr>
          <p:cNvPr id="86026" name="Straight Connector 13"/>
          <p:cNvCxnSpPr>
            <a:cxnSpLocks noChangeShapeType="1"/>
          </p:cNvCxnSpPr>
          <p:nvPr/>
        </p:nvCxnSpPr>
        <p:spPr bwMode="auto">
          <a:xfrm rot="10800000">
            <a:off x="1905000" y="3575050"/>
            <a:ext cx="63500" cy="0"/>
          </a:xfrm>
          <a:prstGeom prst="line">
            <a:avLst/>
          </a:prstGeom>
          <a:noFill/>
          <a:ln w="28575" algn="ctr">
            <a:solidFill>
              <a:schemeClr val="tx1"/>
            </a:solidFill>
            <a:round/>
            <a:headEnd/>
            <a:tailEnd/>
          </a:ln>
        </p:spPr>
      </p:cxnSp>
      <p:cxnSp>
        <p:nvCxnSpPr>
          <p:cNvPr id="86027" name="Straight Connector 14"/>
          <p:cNvCxnSpPr>
            <a:cxnSpLocks noChangeShapeType="1"/>
          </p:cNvCxnSpPr>
          <p:nvPr/>
        </p:nvCxnSpPr>
        <p:spPr bwMode="auto">
          <a:xfrm rot="10800000">
            <a:off x="1905000" y="4035425"/>
            <a:ext cx="63500" cy="0"/>
          </a:xfrm>
          <a:prstGeom prst="line">
            <a:avLst/>
          </a:prstGeom>
          <a:noFill/>
          <a:ln w="28575" algn="ctr">
            <a:solidFill>
              <a:schemeClr val="tx1"/>
            </a:solidFill>
            <a:round/>
            <a:headEnd/>
            <a:tailEnd/>
          </a:ln>
        </p:spPr>
      </p:cxnSp>
      <p:cxnSp>
        <p:nvCxnSpPr>
          <p:cNvPr id="86028" name="Straight Connector 15"/>
          <p:cNvCxnSpPr>
            <a:cxnSpLocks noChangeShapeType="1"/>
          </p:cNvCxnSpPr>
          <p:nvPr/>
        </p:nvCxnSpPr>
        <p:spPr bwMode="auto">
          <a:xfrm rot="10800000">
            <a:off x="1905000" y="4497388"/>
            <a:ext cx="63500" cy="0"/>
          </a:xfrm>
          <a:prstGeom prst="line">
            <a:avLst/>
          </a:prstGeom>
          <a:noFill/>
          <a:ln w="28575" algn="ctr">
            <a:solidFill>
              <a:schemeClr val="tx1"/>
            </a:solidFill>
            <a:round/>
            <a:headEnd/>
            <a:tailEnd/>
          </a:ln>
        </p:spPr>
      </p:cxnSp>
      <p:cxnSp>
        <p:nvCxnSpPr>
          <p:cNvPr id="86029" name="Straight Connector 16"/>
          <p:cNvCxnSpPr>
            <a:cxnSpLocks noChangeShapeType="1"/>
          </p:cNvCxnSpPr>
          <p:nvPr/>
        </p:nvCxnSpPr>
        <p:spPr bwMode="auto">
          <a:xfrm rot="10800000">
            <a:off x="1905000" y="4957763"/>
            <a:ext cx="63500" cy="0"/>
          </a:xfrm>
          <a:prstGeom prst="line">
            <a:avLst/>
          </a:prstGeom>
          <a:noFill/>
          <a:ln w="28575" algn="ctr">
            <a:solidFill>
              <a:schemeClr val="tx1"/>
            </a:solidFill>
            <a:round/>
            <a:headEnd/>
            <a:tailEnd/>
          </a:ln>
        </p:spPr>
      </p:cxnSp>
      <p:cxnSp>
        <p:nvCxnSpPr>
          <p:cNvPr id="86030" name="Straight Connector 17"/>
          <p:cNvCxnSpPr>
            <a:cxnSpLocks noChangeShapeType="1"/>
          </p:cNvCxnSpPr>
          <p:nvPr/>
        </p:nvCxnSpPr>
        <p:spPr bwMode="auto">
          <a:xfrm rot="10800000">
            <a:off x="1905000" y="5419725"/>
            <a:ext cx="63500" cy="0"/>
          </a:xfrm>
          <a:prstGeom prst="line">
            <a:avLst/>
          </a:prstGeom>
          <a:noFill/>
          <a:ln w="28575" algn="ctr">
            <a:solidFill>
              <a:schemeClr val="tx1"/>
            </a:solidFill>
            <a:round/>
            <a:headEnd/>
            <a:tailEnd/>
          </a:ln>
        </p:spPr>
      </p:cxnSp>
      <p:grpSp>
        <p:nvGrpSpPr>
          <p:cNvPr id="4" name="Group 218"/>
          <p:cNvGrpSpPr>
            <a:grpSpLocks/>
          </p:cNvGrpSpPr>
          <p:nvPr/>
        </p:nvGrpSpPr>
        <p:grpSpPr bwMode="auto">
          <a:xfrm>
            <a:off x="2076450" y="3524250"/>
            <a:ext cx="3759200" cy="1739900"/>
            <a:chOff x="2076450" y="3524250"/>
            <a:chExt cx="3759200" cy="1739900"/>
          </a:xfrm>
        </p:grpSpPr>
        <p:cxnSp>
          <p:nvCxnSpPr>
            <p:cNvPr id="86161" name="Straight Connector 68"/>
            <p:cNvCxnSpPr>
              <a:cxnSpLocks noChangeShapeType="1"/>
            </p:cNvCxnSpPr>
            <p:nvPr/>
          </p:nvCxnSpPr>
          <p:spPr bwMode="auto">
            <a:xfrm rot="16200000" flipH="1">
              <a:off x="5578475" y="3997325"/>
              <a:ext cx="514350" cy="0"/>
            </a:xfrm>
            <a:prstGeom prst="line">
              <a:avLst/>
            </a:prstGeom>
            <a:noFill/>
            <a:ln w="19050" algn="ctr">
              <a:solidFill>
                <a:schemeClr val="accent2"/>
              </a:solidFill>
              <a:round/>
              <a:headEnd/>
              <a:tailEnd/>
            </a:ln>
          </p:spPr>
        </p:cxnSp>
        <p:cxnSp>
          <p:nvCxnSpPr>
            <p:cNvPr id="86162" name="Straight Connector 69"/>
            <p:cNvCxnSpPr>
              <a:cxnSpLocks noChangeShapeType="1"/>
            </p:cNvCxnSpPr>
            <p:nvPr/>
          </p:nvCxnSpPr>
          <p:spPr bwMode="auto">
            <a:xfrm rot="5400000">
              <a:off x="4210050" y="4381500"/>
              <a:ext cx="1714500" cy="0"/>
            </a:xfrm>
            <a:prstGeom prst="line">
              <a:avLst/>
            </a:prstGeom>
            <a:noFill/>
            <a:ln w="19050" algn="ctr">
              <a:solidFill>
                <a:schemeClr val="accent2"/>
              </a:solidFill>
              <a:round/>
              <a:headEnd/>
              <a:tailEnd/>
            </a:ln>
          </p:spPr>
        </p:cxnSp>
        <p:cxnSp>
          <p:nvCxnSpPr>
            <p:cNvPr id="86163" name="Straight Connector 71"/>
            <p:cNvCxnSpPr>
              <a:cxnSpLocks noChangeShapeType="1"/>
            </p:cNvCxnSpPr>
            <p:nvPr/>
          </p:nvCxnSpPr>
          <p:spPr bwMode="auto">
            <a:xfrm rot="5400000">
              <a:off x="3832225" y="4613275"/>
              <a:ext cx="908050" cy="0"/>
            </a:xfrm>
            <a:prstGeom prst="line">
              <a:avLst/>
            </a:prstGeom>
            <a:noFill/>
            <a:ln w="19050" algn="ctr">
              <a:solidFill>
                <a:schemeClr val="accent2"/>
              </a:solidFill>
              <a:round/>
              <a:headEnd/>
              <a:tailEnd/>
            </a:ln>
          </p:spPr>
        </p:cxnSp>
        <p:cxnSp>
          <p:nvCxnSpPr>
            <p:cNvPr id="86164" name="Straight Connector 74"/>
            <p:cNvCxnSpPr>
              <a:cxnSpLocks noChangeShapeType="1"/>
            </p:cNvCxnSpPr>
            <p:nvPr/>
          </p:nvCxnSpPr>
          <p:spPr bwMode="auto">
            <a:xfrm rot="5400000">
              <a:off x="3438525" y="4860925"/>
              <a:ext cx="806450" cy="0"/>
            </a:xfrm>
            <a:prstGeom prst="line">
              <a:avLst/>
            </a:prstGeom>
            <a:noFill/>
            <a:ln w="19050" algn="ctr">
              <a:solidFill>
                <a:schemeClr val="accent2"/>
              </a:solidFill>
              <a:round/>
              <a:headEnd/>
              <a:tailEnd/>
            </a:ln>
          </p:spPr>
        </p:cxnSp>
        <p:cxnSp>
          <p:nvCxnSpPr>
            <p:cNvPr id="86165" name="Straight Connector 77"/>
            <p:cNvCxnSpPr>
              <a:cxnSpLocks noChangeShapeType="1"/>
            </p:cNvCxnSpPr>
            <p:nvPr/>
          </p:nvCxnSpPr>
          <p:spPr bwMode="auto">
            <a:xfrm rot="5400000">
              <a:off x="3394075" y="4899025"/>
              <a:ext cx="679450" cy="0"/>
            </a:xfrm>
            <a:prstGeom prst="line">
              <a:avLst/>
            </a:prstGeom>
            <a:noFill/>
            <a:ln w="19050" algn="ctr">
              <a:solidFill>
                <a:schemeClr val="accent2"/>
              </a:solidFill>
              <a:round/>
              <a:headEnd/>
              <a:tailEnd/>
            </a:ln>
          </p:spPr>
        </p:cxnSp>
        <p:cxnSp>
          <p:nvCxnSpPr>
            <p:cNvPr id="86166" name="Straight Connector 80"/>
            <p:cNvCxnSpPr>
              <a:cxnSpLocks noChangeShapeType="1"/>
            </p:cNvCxnSpPr>
            <p:nvPr/>
          </p:nvCxnSpPr>
          <p:spPr bwMode="auto">
            <a:xfrm rot="5400000">
              <a:off x="3257550" y="4838700"/>
              <a:ext cx="723900" cy="0"/>
            </a:xfrm>
            <a:prstGeom prst="line">
              <a:avLst/>
            </a:prstGeom>
            <a:noFill/>
            <a:ln w="19050" algn="ctr">
              <a:solidFill>
                <a:schemeClr val="accent2"/>
              </a:solidFill>
              <a:round/>
              <a:headEnd/>
              <a:tailEnd/>
            </a:ln>
          </p:spPr>
        </p:cxnSp>
        <p:cxnSp>
          <p:nvCxnSpPr>
            <p:cNvPr id="86167" name="Straight Connector 82"/>
            <p:cNvCxnSpPr>
              <a:cxnSpLocks noChangeShapeType="1"/>
            </p:cNvCxnSpPr>
            <p:nvPr/>
          </p:nvCxnSpPr>
          <p:spPr bwMode="auto">
            <a:xfrm rot="5400000">
              <a:off x="3143250" y="4889500"/>
              <a:ext cx="723900" cy="0"/>
            </a:xfrm>
            <a:prstGeom prst="line">
              <a:avLst/>
            </a:prstGeom>
            <a:noFill/>
            <a:ln w="19050" algn="ctr">
              <a:solidFill>
                <a:schemeClr val="accent2"/>
              </a:solidFill>
              <a:round/>
              <a:headEnd/>
              <a:tailEnd/>
            </a:ln>
          </p:spPr>
        </p:cxnSp>
        <p:cxnSp>
          <p:nvCxnSpPr>
            <p:cNvPr id="86168" name="Straight Connector 83"/>
            <p:cNvCxnSpPr>
              <a:cxnSpLocks noChangeShapeType="1"/>
            </p:cNvCxnSpPr>
            <p:nvPr/>
          </p:nvCxnSpPr>
          <p:spPr bwMode="auto">
            <a:xfrm rot="5400000">
              <a:off x="3035300" y="4813300"/>
              <a:ext cx="723900" cy="0"/>
            </a:xfrm>
            <a:prstGeom prst="line">
              <a:avLst/>
            </a:prstGeom>
            <a:noFill/>
            <a:ln w="19050" algn="ctr">
              <a:solidFill>
                <a:schemeClr val="accent2"/>
              </a:solidFill>
              <a:round/>
              <a:headEnd/>
              <a:tailEnd/>
            </a:ln>
          </p:spPr>
        </p:cxnSp>
        <p:cxnSp>
          <p:nvCxnSpPr>
            <p:cNvPr id="86169" name="Straight Connector 84"/>
            <p:cNvCxnSpPr>
              <a:cxnSpLocks noChangeShapeType="1"/>
            </p:cNvCxnSpPr>
            <p:nvPr/>
          </p:nvCxnSpPr>
          <p:spPr bwMode="auto">
            <a:xfrm rot="5400000">
              <a:off x="3009900" y="4991100"/>
              <a:ext cx="546100" cy="0"/>
            </a:xfrm>
            <a:prstGeom prst="line">
              <a:avLst/>
            </a:prstGeom>
            <a:noFill/>
            <a:ln w="19050" algn="ctr">
              <a:solidFill>
                <a:schemeClr val="accent2"/>
              </a:solidFill>
              <a:round/>
              <a:headEnd/>
              <a:tailEnd/>
            </a:ln>
          </p:spPr>
        </p:cxnSp>
        <p:cxnSp>
          <p:nvCxnSpPr>
            <p:cNvPr id="86170" name="Straight Connector 86"/>
            <p:cNvCxnSpPr>
              <a:cxnSpLocks noChangeShapeType="1"/>
            </p:cNvCxnSpPr>
            <p:nvPr/>
          </p:nvCxnSpPr>
          <p:spPr bwMode="auto">
            <a:xfrm rot="5400000">
              <a:off x="2800350" y="4787900"/>
              <a:ext cx="736600" cy="0"/>
            </a:xfrm>
            <a:prstGeom prst="line">
              <a:avLst/>
            </a:prstGeom>
            <a:noFill/>
            <a:ln w="19050" algn="ctr">
              <a:solidFill>
                <a:schemeClr val="accent2"/>
              </a:solidFill>
              <a:round/>
              <a:headEnd/>
              <a:tailEnd/>
            </a:ln>
          </p:spPr>
        </p:cxnSp>
        <p:cxnSp>
          <p:nvCxnSpPr>
            <p:cNvPr id="86171" name="Straight Connector 88"/>
            <p:cNvCxnSpPr>
              <a:cxnSpLocks noChangeShapeType="1"/>
            </p:cNvCxnSpPr>
            <p:nvPr/>
          </p:nvCxnSpPr>
          <p:spPr bwMode="auto">
            <a:xfrm rot="5400000">
              <a:off x="2759075" y="4829175"/>
              <a:ext cx="615950" cy="0"/>
            </a:xfrm>
            <a:prstGeom prst="line">
              <a:avLst/>
            </a:prstGeom>
            <a:noFill/>
            <a:ln w="19050" algn="ctr">
              <a:solidFill>
                <a:schemeClr val="accent2"/>
              </a:solidFill>
              <a:round/>
              <a:headEnd/>
              <a:tailEnd/>
            </a:ln>
          </p:spPr>
        </p:cxnSp>
        <p:cxnSp>
          <p:nvCxnSpPr>
            <p:cNvPr id="86172" name="Straight Connector 91"/>
            <p:cNvCxnSpPr>
              <a:cxnSpLocks noChangeShapeType="1"/>
            </p:cNvCxnSpPr>
            <p:nvPr/>
          </p:nvCxnSpPr>
          <p:spPr bwMode="auto">
            <a:xfrm rot="5400000">
              <a:off x="2644775" y="4695825"/>
              <a:ext cx="615950" cy="0"/>
            </a:xfrm>
            <a:prstGeom prst="line">
              <a:avLst/>
            </a:prstGeom>
            <a:noFill/>
            <a:ln w="19050" algn="ctr">
              <a:solidFill>
                <a:schemeClr val="accent2"/>
              </a:solidFill>
              <a:round/>
              <a:headEnd/>
              <a:tailEnd/>
            </a:ln>
          </p:spPr>
        </p:cxnSp>
        <p:cxnSp>
          <p:nvCxnSpPr>
            <p:cNvPr id="86173" name="Straight Connector 92"/>
            <p:cNvCxnSpPr>
              <a:cxnSpLocks noChangeShapeType="1"/>
            </p:cNvCxnSpPr>
            <p:nvPr/>
          </p:nvCxnSpPr>
          <p:spPr bwMode="auto">
            <a:xfrm rot="5400000">
              <a:off x="2574925" y="4651375"/>
              <a:ext cx="539750" cy="0"/>
            </a:xfrm>
            <a:prstGeom prst="line">
              <a:avLst/>
            </a:prstGeom>
            <a:noFill/>
            <a:ln w="19050" algn="ctr">
              <a:solidFill>
                <a:schemeClr val="accent2"/>
              </a:solidFill>
              <a:round/>
              <a:headEnd/>
              <a:tailEnd/>
            </a:ln>
          </p:spPr>
        </p:cxnSp>
        <p:cxnSp>
          <p:nvCxnSpPr>
            <p:cNvPr id="86174" name="Straight Connector 94"/>
            <p:cNvCxnSpPr>
              <a:cxnSpLocks noChangeShapeType="1"/>
            </p:cNvCxnSpPr>
            <p:nvPr/>
          </p:nvCxnSpPr>
          <p:spPr bwMode="auto">
            <a:xfrm rot="5400000">
              <a:off x="2527300" y="4540250"/>
              <a:ext cx="406400" cy="0"/>
            </a:xfrm>
            <a:prstGeom prst="line">
              <a:avLst/>
            </a:prstGeom>
            <a:noFill/>
            <a:ln w="19050" algn="ctr">
              <a:solidFill>
                <a:schemeClr val="accent2"/>
              </a:solidFill>
              <a:round/>
              <a:headEnd/>
              <a:tailEnd/>
            </a:ln>
          </p:spPr>
        </p:cxnSp>
        <p:cxnSp>
          <p:nvCxnSpPr>
            <p:cNvPr id="86175" name="Straight Connector 96"/>
            <p:cNvCxnSpPr>
              <a:cxnSpLocks noChangeShapeType="1"/>
            </p:cNvCxnSpPr>
            <p:nvPr/>
          </p:nvCxnSpPr>
          <p:spPr bwMode="auto">
            <a:xfrm rot="5400000">
              <a:off x="2413000" y="4400550"/>
              <a:ext cx="406400" cy="0"/>
            </a:xfrm>
            <a:prstGeom prst="line">
              <a:avLst/>
            </a:prstGeom>
            <a:noFill/>
            <a:ln w="19050" algn="ctr">
              <a:solidFill>
                <a:schemeClr val="accent2"/>
              </a:solidFill>
              <a:round/>
              <a:headEnd/>
              <a:tailEnd/>
            </a:ln>
          </p:spPr>
        </p:cxnSp>
        <p:cxnSp>
          <p:nvCxnSpPr>
            <p:cNvPr id="86176" name="Straight Connector 97"/>
            <p:cNvCxnSpPr>
              <a:cxnSpLocks noChangeShapeType="1"/>
            </p:cNvCxnSpPr>
            <p:nvPr/>
          </p:nvCxnSpPr>
          <p:spPr bwMode="auto">
            <a:xfrm rot="5400000">
              <a:off x="2282825" y="4359275"/>
              <a:ext cx="450850" cy="0"/>
            </a:xfrm>
            <a:prstGeom prst="line">
              <a:avLst/>
            </a:prstGeom>
            <a:noFill/>
            <a:ln w="19050" algn="ctr">
              <a:solidFill>
                <a:schemeClr val="accent2"/>
              </a:solidFill>
              <a:round/>
              <a:headEnd/>
              <a:tailEnd/>
            </a:ln>
          </p:spPr>
        </p:cxnSp>
        <p:cxnSp>
          <p:nvCxnSpPr>
            <p:cNvPr id="86177" name="Straight Connector 99"/>
            <p:cNvCxnSpPr>
              <a:cxnSpLocks noChangeShapeType="1"/>
            </p:cNvCxnSpPr>
            <p:nvPr/>
          </p:nvCxnSpPr>
          <p:spPr bwMode="auto">
            <a:xfrm rot="5400000">
              <a:off x="2060575" y="4257675"/>
              <a:ext cx="450850" cy="0"/>
            </a:xfrm>
            <a:prstGeom prst="line">
              <a:avLst/>
            </a:prstGeom>
            <a:noFill/>
            <a:ln w="19050" algn="ctr">
              <a:solidFill>
                <a:schemeClr val="accent2"/>
              </a:solidFill>
              <a:round/>
              <a:headEnd/>
              <a:tailEnd/>
            </a:ln>
          </p:spPr>
        </p:cxnSp>
        <p:cxnSp>
          <p:nvCxnSpPr>
            <p:cNvPr id="86178" name="Straight Connector 100"/>
            <p:cNvCxnSpPr>
              <a:cxnSpLocks noChangeShapeType="1"/>
            </p:cNvCxnSpPr>
            <p:nvPr/>
          </p:nvCxnSpPr>
          <p:spPr bwMode="auto">
            <a:xfrm rot="5400000">
              <a:off x="2047875" y="4187825"/>
              <a:ext cx="450850" cy="0"/>
            </a:xfrm>
            <a:prstGeom prst="line">
              <a:avLst/>
            </a:prstGeom>
            <a:noFill/>
            <a:ln w="19050" algn="ctr">
              <a:solidFill>
                <a:schemeClr val="accent2"/>
              </a:solidFill>
              <a:round/>
              <a:headEnd/>
              <a:tailEnd/>
            </a:ln>
          </p:spPr>
        </p:cxnSp>
        <p:cxnSp>
          <p:nvCxnSpPr>
            <p:cNvPr id="86179" name="Straight Connector 101"/>
            <p:cNvCxnSpPr>
              <a:cxnSpLocks noChangeShapeType="1"/>
            </p:cNvCxnSpPr>
            <p:nvPr/>
          </p:nvCxnSpPr>
          <p:spPr bwMode="auto">
            <a:xfrm rot="5400000">
              <a:off x="2022475" y="4206875"/>
              <a:ext cx="450850" cy="0"/>
            </a:xfrm>
            <a:prstGeom prst="line">
              <a:avLst/>
            </a:prstGeom>
            <a:noFill/>
            <a:ln w="19050" algn="ctr">
              <a:solidFill>
                <a:schemeClr val="accent2"/>
              </a:solidFill>
              <a:round/>
              <a:headEnd/>
              <a:tailEnd/>
            </a:ln>
          </p:spPr>
        </p:cxnSp>
        <p:cxnSp>
          <p:nvCxnSpPr>
            <p:cNvPr id="86180" name="Straight Connector 102"/>
            <p:cNvCxnSpPr>
              <a:cxnSpLocks noChangeShapeType="1"/>
            </p:cNvCxnSpPr>
            <p:nvPr/>
          </p:nvCxnSpPr>
          <p:spPr bwMode="auto">
            <a:xfrm rot="5400000">
              <a:off x="1958975" y="4124325"/>
              <a:ext cx="450850" cy="0"/>
            </a:xfrm>
            <a:prstGeom prst="line">
              <a:avLst/>
            </a:prstGeom>
            <a:noFill/>
            <a:ln w="19050" algn="ctr">
              <a:solidFill>
                <a:schemeClr val="accent2"/>
              </a:solidFill>
              <a:round/>
              <a:headEnd/>
              <a:tailEnd/>
            </a:ln>
          </p:spPr>
        </p:cxnSp>
        <p:cxnSp>
          <p:nvCxnSpPr>
            <p:cNvPr id="86181" name="Straight Connector 103"/>
            <p:cNvCxnSpPr>
              <a:cxnSpLocks noChangeShapeType="1"/>
            </p:cNvCxnSpPr>
            <p:nvPr/>
          </p:nvCxnSpPr>
          <p:spPr bwMode="auto">
            <a:xfrm rot="5400000">
              <a:off x="1927225" y="4067175"/>
              <a:ext cx="450850" cy="0"/>
            </a:xfrm>
            <a:prstGeom prst="line">
              <a:avLst/>
            </a:prstGeom>
            <a:noFill/>
            <a:ln w="19050" algn="ctr">
              <a:solidFill>
                <a:schemeClr val="accent2"/>
              </a:solidFill>
              <a:round/>
              <a:headEnd/>
              <a:tailEnd/>
            </a:ln>
          </p:spPr>
        </p:cxnSp>
        <p:cxnSp>
          <p:nvCxnSpPr>
            <p:cNvPr id="86182" name="Straight Connector 104"/>
            <p:cNvCxnSpPr>
              <a:cxnSpLocks noChangeShapeType="1"/>
            </p:cNvCxnSpPr>
            <p:nvPr/>
          </p:nvCxnSpPr>
          <p:spPr bwMode="auto">
            <a:xfrm rot="5400000">
              <a:off x="1851025" y="4010025"/>
              <a:ext cx="450850" cy="0"/>
            </a:xfrm>
            <a:prstGeom prst="line">
              <a:avLst/>
            </a:prstGeom>
            <a:noFill/>
            <a:ln w="19050" algn="ctr">
              <a:solidFill>
                <a:schemeClr val="accent2"/>
              </a:solidFill>
              <a:round/>
              <a:headEnd/>
              <a:tailEnd/>
            </a:ln>
          </p:spPr>
        </p:cxnSp>
        <p:cxnSp>
          <p:nvCxnSpPr>
            <p:cNvPr id="86183" name="Straight Connector 105"/>
            <p:cNvCxnSpPr>
              <a:cxnSpLocks noChangeShapeType="1"/>
            </p:cNvCxnSpPr>
            <p:nvPr/>
          </p:nvCxnSpPr>
          <p:spPr bwMode="auto">
            <a:xfrm rot="5400000">
              <a:off x="1876425" y="4016375"/>
              <a:ext cx="450850" cy="0"/>
            </a:xfrm>
            <a:prstGeom prst="line">
              <a:avLst/>
            </a:prstGeom>
            <a:noFill/>
            <a:ln w="19050" algn="ctr">
              <a:solidFill>
                <a:schemeClr val="accent2"/>
              </a:solidFill>
              <a:round/>
              <a:headEnd/>
              <a:tailEnd/>
            </a:ln>
          </p:spPr>
        </p:cxnSp>
      </p:grpSp>
      <p:sp>
        <p:nvSpPr>
          <p:cNvPr id="86032" name="Freeform 42"/>
          <p:cNvSpPr>
            <a:spLocks/>
          </p:cNvSpPr>
          <p:nvPr/>
        </p:nvSpPr>
        <p:spPr bwMode="auto">
          <a:xfrm>
            <a:off x="2070100" y="3981450"/>
            <a:ext cx="3771900" cy="1016000"/>
          </a:xfrm>
          <a:custGeom>
            <a:avLst/>
            <a:gdLst>
              <a:gd name="T0" fmla="*/ 3771900 w 3771900"/>
              <a:gd name="T1" fmla="*/ 50800 h 1016000"/>
              <a:gd name="T2" fmla="*/ 2978150 w 3771900"/>
              <a:gd name="T3" fmla="*/ 298450 h 1016000"/>
              <a:gd name="T4" fmla="*/ 2203450 w 3771900"/>
              <a:gd name="T5" fmla="*/ 654050 h 1016000"/>
              <a:gd name="T6" fmla="*/ 1771650 w 3771900"/>
              <a:gd name="T7" fmla="*/ 901700 h 1016000"/>
              <a:gd name="T8" fmla="*/ 1657350 w 3771900"/>
              <a:gd name="T9" fmla="*/ 901700 h 1016000"/>
              <a:gd name="T10" fmla="*/ 1549400 w 3771900"/>
              <a:gd name="T11" fmla="*/ 857250 h 1016000"/>
              <a:gd name="T12" fmla="*/ 1435100 w 3771900"/>
              <a:gd name="T13" fmla="*/ 920750 h 1016000"/>
              <a:gd name="T14" fmla="*/ 1327150 w 3771900"/>
              <a:gd name="T15" fmla="*/ 844550 h 1016000"/>
              <a:gd name="T16" fmla="*/ 1219200 w 3771900"/>
              <a:gd name="T17" fmla="*/ 1016000 h 1016000"/>
              <a:gd name="T18" fmla="*/ 1111250 w 3771900"/>
              <a:gd name="T19" fmla="*/ 793750 h 1016000"/>
              <a:gd name="T20" fmla="*/ 996950 w 3771900"/>
              <a:gd name="T21" fmla="*/ 844550 h 1016000"/>
              <a:gd name="T22" fmla="*/ 882650 w 3771900"/>
              <a:gd name="T23" fmla="*/ 704850 h 1016000"/>
              <a:gd name="T24" fmla="*/ 781050 w 3771900"/>
              <a:gd name="T25" fmla="*/ 654050 h 1016000"/>
              <a:gd name="T26" fmla="*/ 666750 w 3771900"/>
              <a:gd name="T27" fmla="*/ 546100 h 1016000"/>
              <a:gd name="T28" fmla="*/ 552450 w 3771900"/>
              <a:gd name="T29" fmla="*/ 406400 h 1016000"/>
              <a:gd name="T30" fmla="*/ 444500 w 3771900"/>
              <a:gd name="T31" fmla="*/ 381000 h 1016000"/>
              <a:gd name="T32" fmla="*/ 234950 w 3771900"/>
              <a:gd name="T33" fmla="*/ 361950 h 1016000"/>
              <a:gd name="T34" fmla="*/ 152400 w 3771900"/>
              <a:gd name="T35" fmla="*/ 279400 h 1016000"/>
              <a:gd name="T36" fmla="*/ 196850 w 3771900"/>
              <a:gd name="T37" fmla="*/ 203200 h 1016000"/>
              <a:gd name="T38" fmla="*/ 133350 w 3771900"/>
              <a:gd name="T39" fmla="*/ 203200 h 1016000"/>
              <a:gd name="T40" fmla="*/ 133350 w 3771900"/>
              <a:gd name="T41" fmla="*/ 158750 h 1016000"/>
              <a:gd name="T42" fmla="*/ 76200 w 3771900"/>
              <a:gd name="T43" fmla="*/ 44450 h 1016000"/>
              <a:gd name="T44" fmla="*/ 38100 w 3771900"/>
              <a:gd name="T45" fmla="*/ 31750 h 1016000"/>
              <a:gd name="T46" fmla="*/ 0 w 3771900"/>
              <a:gd name="T47" fmla="*/ 0 h 1016000"/>
              <a:gd name="T48" fmla="*/ 6350 w 3771900"/>
              <a:gd name="T49" fmla="*/ 0 h 1016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71900"/>
              <a:gd name="T76" fmla="*/ 0 h 1016000"/>
              <a:gd name="T77" fmla="*/ 3771900 w 3771900"/>
              <a:gd name="T78" fmla="*/ 1016000 h 1016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71900" h="1016000">
                <a:moveTo>
                  <a:pt x="3771900" y="50800"/>
                </a:moveTo>
                <a:lnTo>
                  <a:pt x="2978150" y="298450"/>
                </a:lnTo>
                <a:lnTo>
                  <a:pt x="2203450" y="654050"/>
                </a:lnTo>
                <a:lnTo>
                  <a:pt x="1771650" y="901700"/>
                </a:lnTo>
                <a:lnTo>
                  <a:pt x="1657350" y="901700"/>
                </a:lnTo>
                <a:lnTo>
                  <a:pt x="1549400" y="857250"/>
                </a:lnTo>
                <a:lnTo>
                  <a:pt x="1435100" y="920750"/>
                </a:lnTo>
                <a:lnTo>
                  <a:pt x="1327150" y="844550"/>
                </a:lnTo>
                <a:lnTo>
                  <a:pt x="1219200" y="1016000"/>
                </a:lnTo>
                <a:lnTo>
                  <a:pt x="1111250" y="793750"/>
                </a:lnTo>
                <a:lnTo>
                  <a:pt x="996950" y="844550"/>
                </a:lnTo>
                <a:lnTo>
                  <a:pt x="882650" y="704850"/>
                </a:lnTo>
                <a:lnTo>
                  <a:pt x="781050" y="654050"/>
                </a:lnTo>
                <a:lnTo>
                  <a:pt x="666750" y="546100"/>
                </a:lnTo>
                <a:lnTo>
                  <a:pt x="552450" y="406400"/>
                </a:lnTo>
                <a:lnTo>
                  <a:pt x="444500" y="381000"/>
                </a:lnTo>
                <a:lnTo>
                  <a:pt x="234950" y="361950"/>
                </a:lnTo>
                <a:lnTo>
                  <a:pt x="152400" y="279400"/>
                </a:lnTo>
                <a:lnTo>
                  <a:pt x="196850" y="203200"/>
                </a:lnTo>
                <a:lnTo>
                  <a:pt x="133350" y="203200"/>
                </a:lnTo>
                <a:lnTo>
                  <a:pt x="133350" y="158750"/>
                </a:lnTo>
                <a:lnTo>
                  <a:pt x="76200" y="44450"/>
                </a:lnTo>
                <a:lnTo>
                  <a:pt x="38100" y="31750"/>
                </a:lnTo>
                <a:lnTo>
                  <a:pt x="0" y="0"/>
                </a:lnTo>
                <a:lnTo>
                  <a:pt x="6350" y="0"/>
                </a:lnTo>
              </a:path>
            </a:pathLst>
          </a:custGeom>
          <a:noFill/>
          <a:ln w="28575" cap="flat" cmpd="sng" algn="ctr">
            <a:solidFill>
              <a:schemeClr val="accent2"/>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grpSp>
        <p:nvGrpSpPr>
          <p:cNvPr id="5" name="Group 66"/>
          <p:cNvGrpSpPr>
            <a:grpSpLocks/>
          </p:cNvGrpSpPr>
          <p:nvPr/>
        </p:nvGrpSpPr>
        <p:grpSpPr bwMode="auto">
          <a:xfrm>
            <a:off x="2000250" y="3905250"/>
            <a:ext cx="3886200" cy="1136650"/>
            <a:chOff x="2000250" y="3905250"/>
            <a:chExt cx="3886200" cy="1136650"/>
          </a:xfrm>
        </p:grpSpPr>
        <p:sp>
          <p:nvSpPr>
            <p:cNvPr id="86140" name="Oval 45"/>
            <p:cNvSpPr>
              <a:spLocks noChangeArrowheads="1"/>
            </p:cNvSpPr>
            <p:nvPr/>
          </p:nvSpPr>
          <p:spPr bwMode="auto">
            <a:xfrm>
              <a:off x="5772150" y="397510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41" name="Oval 46"/>
            <p:cNvSpPr>
              <a:spLocks noChangeArrowheads="1"/>
            </p:cNvSpPr>
            <p:nvPr/>
          </p:nvSpPr>
          <p:spPr bwMode="auto">
            <a:xfrm>
              <a:off x="4997450" y="422275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42" name="Oval 47"/>
            <p:cNvSpPr>
              <a:spLocks noChangeArrowheads="1"/>
            </p:cNvSpPr>
            <p:nvPr/>
          </p:nvSpPr>
          <p:spPr bwMode="auto">
            <a:xfrm>
              <a:off x="4229100" y="457200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43" name="Oval 48"/>
            <p:cNvSpPr>
              <a:spLocks noChangeArrowheads="1"/>
            </p:cNvSpPr>
            <p:nvPr/>
          </p:nvSpPr>
          <p:spPr bwMode="auto">
            <a:xfrm>
              <a:off x="3797300" y="482600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44" name="Oval 49"/>
            <p:cNvSpPr>
              <a:spLocks noChangeArrowheads="1"/>
            </p:cNvSpPr>
            <p:nvPr/>
          </p:nvSpPr>
          <p:spPr bwMode="auto">
            <a:xfrm>
              <a:off x="3676650" y="483235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45" name="Oval 50"/>
            <p:cNvSpPr>
              <a:spLocks noChangeArrowheads="1"/>
            </p:cNvSpPr>
            <p:nvPr/>
          </p:nvSpPr>
          <p:spPr bwMode="auto">
            <a:xfrm>
              <a:off x="3568700" y="478155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46" name="Oval 51"/>
            <p:cNvSpPr>
              <a:spLocks noChangeArrowheads="1"/>
            </p:cNvSpPr>
            <p:nvPr/>
          </p:nvSpPr>
          <p:spPr bwMode="auto">
            <a:xfrm>
              <a:off x="3346450" y="477520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47" name="Oval 52"/>
            <p:cNvSpPr>
              <a:spLocks noChangeArrowheads="1"/>
            </p:cNvSpPr>
            <p:nvPr/>
          </p:nvSpPr>
          <p:spPr bwMode="auto">
            <a:xfrm>
              <a:off x="3448050" y="485140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48" name="Oval 53"/>
            <p:cNvSpPr>
              <a:spLocks noChangeArrowheads="1"/>
            </p:cNvSpPr>
            <p:nvPr/>
          </p:nvSpPr>
          <p:spPr bwMode="auto">
            <a:xfrm>
              <a:off x="3232150" y="492760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49" name="Oval 54"/>
            <p:cNvSpPr>
              <a:spLocks noChangeArrowheads="1"/>
            </p:cNvSpPr>
            <p:nvPr/>
          </p:nvSpPr>
          <p:spPr bwMode="auto">
            <a:xfrm>
              <a:off x="3124200" y="472440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50" name="Oval 55"/>
            <p:cNvSpPr>
              <a:spLocks noChangeArrowheads="1"/>
            </p:cNvSpPr>
            <p:nvPr/>
          </p:nvSpPr>
          <p:spPr bwMode="auto">
            <a:xfrm>
              <a:off x="3003550" y="476250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51" name="Oval 56"/>
            <p:cNvSpPr>
              <a:spLocks noChangeArrowheads="1"/>
            </p:cNvSpPr>
            <p:nvPr/>
          </p:nvSpPr>
          <p:spPr bwMode="auto">
            <a:xfrm>
              <a:off x="2901950" y="462915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52" name="Oval 57"/>
            <p:cNvSpPr>
              <a:spLocks noChangeArrowheads="1"/>
            </p:cNvSpPr>
            <p:nvPr/>
          </p:nvSpPr>
          <p:spPr bwMode="auto">
            <a:xfrm>
              <a:off x="2787650" y="459105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53" name="Oval 58"/>
            <p:cNvSpPr>
              <a:spLocks noChangeArrowheads="1"/>
            </p:cNvSpPr>
            <p:nvPr/>
          </p:nvSpPr>
          <p:spPr bwMode="auto">
            <a:xfrm>
              <a:off x="2686050" y="447675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54" name="Oval 59"/>
            <p:cNvSpPr>
              <a:spLocks noChangeArrowheads="1"/>
            </p:cNvSpPr>
            <p:nvPr/>
          </p:nvSpPr>
          <p:spPr bwMode="auto">
            <a:xfrm>
              <a:off x="2559050" y="433705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55" name="Oval 60"/>
            <p:cNvSpPr>
              <a:spLocks noChangeArrowheads="1"/>
            </p:cNvSpPr>
            <p:nvPr/>
          </p:nvSpPr>
          <p:spPr bwMode="auto">
            <a:xfrm>
              <a:off x="2463800" y="431165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56" name="Oval 61"/>
            <p:cNvSpPr>
              <a:spLocks noChangeArrowheads="1"/>
            </p:cNvSpPr>
            <p:nvPr/>
          </p:nvSpPr>
          <p:spPr bwMode="auto">
            <a:xfrm>
              <a:off x="2228850" y="426085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57" name="Oval 62"/>
            <p:cNvSpPr>
              <a:spLocks noChangeArrowheads="1"/>
            </p:cNvSpPr>
            <p:nvPr/>
          </p:nvSpPr>
          <p:spPr bwMode="auto">
            <a:xfrm>
              <a:off x="2203450" y="411480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58" name="Oval 63"/>
            <p:cNvSpPr>
              <a:spLocks noChangeArrowheads="1"/>
            </p:cNvSpPr>
            <p:nvPr/>
          </p:nvSpPr>
          <p:spPr bwMode="auto">
            <a:xfrm>
              <a:off x="2089150" y="397510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59" name="Oval 64"/>
            <p:cNvSpPr>
              <a:spLocks noChangeArrowheads="1"/>
            </p:cNvSpPr>
            <p:nvPr/>
          </p:nvSpPr>
          <p:spPr bwMode="auto">
            <a:xfrm>
              <a:off x="2000250" y="390525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60" name="Oval 65"/>
            <p:cNvSpPr>
              <a:spLocks noChangeArrowheads="1"/>
            </p:cNvSpPr>
            <p:nvPr/>
          </p:nvSpPr>
          <p:spPr bwMode="auto">
            <a:xfrm>
              <a:off x="2165350" y="4184650"/>
              <a:ext cx="114300" cy="114300"/>
            </a:xfrm>
            <a:prstGeom prst="ellipse">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grpSp>
      <p:sp>
        <p:nvSpPr>
          <p:cNvPr id="86034" name="Content Placeholder 8"/>
          <p:cNvSpPr>
            <a:spLocks noGrp="1"/>
          </p:cNvSpPr>
          <p:nvPr>
            <p:ph idx="1"/>
          </p:nvPr>
        </p:nvSpPr>
        <p:spPr>
          <a:xfrm>
            <a:off x="1524000" y="1828800"/>
            <a:ext cx="6015038" cy="1257300"/>
          </a:xfrm>
        </p:spPr>
        <p:txBody>
          <a:bodyPr/>
          <a:lstStyle/>
          <a:p>
            <a:r>
              <a:rPr altLang="ja-JP" sz="2400" b="1" smtClean="0"/>
              <a:t>14-day monotherapy in HIV+ patients: </a:t>
            </a:r>
          </a:p>
          <a:p>
            <a:pPr lvl="1"/>
            <a:r>
              <a:rPr altLang="ja-JP" sz="2000" b="1" smtClean="0"/>
              <a:t>Lower TDF plasma concentrations</a:t>
            </a:r>
          </a:p>
          <a:p>
            <a:pPr lvl="1"/>
            <a:r>
              <a:rPr altLang="ja-JP" sz="2000" b="1" smtClean="0"/>
              <a:t>Higher intracellular concentrations </a:t>
            </a:r>
          </a:p>
          <a:p>
            <a:pPr lvl="1"/>
            <a:r>
              <a:rPr altLang="ja-JP" sz="2000" b="1" smtClean="0"/>
              <a:t>Greater VL reduction</a:t>
            </a:r>
          </a:p>
        </p:txBody>
      </p:sp>
      <p:sp>
        <p:nvSpPr>
          <p:cNvPr id="86035" name="Text Box 11"/>
          <p:cNvSpPr txBox="1">
            <a:spLocks noChangeArrowheads="1"/>
          </p:cNvSpPr>
          <p:nvPr/>
        </p:nvSpPr>
        <p:spPr bwMode="auto">
          <a:xfrm>
            <a:off x="284163" y="6386513"/>
            <a:ext cx="8561387" cy="276225"/>
          </a:xfrm>
          <a:prstGeom prst="rect">
            <a:avLst/>
          </a:prstGeom>
          <a:noFill/>
          <a:ln w="9525" algn="ctr">
            <a:noFill/>
            <a:miter lim="800000"/>
            <a:headEnd/>
            <a:tailEnd/>
          </a:ln>
        </p:spPr>
        <p:txBody>
          <a:bodyPr anchor="b">
            <a:spAutoFit/>
          </a:bodyPr>
          <a:lstStyle/>
          <a:p>
            <a:pPr algn="r" fontAlgn="base">
              <a:spcBef>
                <a:spcPct val="35000"/>
              </a:spcBef>
              <a:spcAft>
                <a:spcPct val="25000"/>
              </a:spcAft>
              <a:buClr>
                <a:srgbClr val="800080"/>
              </a:buClr>
              <a:buFont typeface="Arial" pitchFamily="34" charset="0"/>
              <a:buNone/>
            </a:pPr>
            <a:r>
              <a:rPr kumimoji="0" lang="en-US" altLang="ja-JP" sz="1200">
                <a:solidFill>
                  <a:prstClr val="black"/>
                </a:solidFill>
                <a:latin typeface="Arial" pitchFamily="34" charset="0"/>
                <a:cs typeface="Arial" pitchFamily="34" charset="0"/>
              </a:rPr>
              <a:t>Markowitz M, et al. CROI 2011. Abstract 152LB. Graphic used with permission.</a:t>
            </a:r>
          </a:p>
        </p:txBody>
      </p:sp>
      <p:sp>
        <p:nvSpPr>
          <p:cNvPr id="86036" name="TextBox 5"/>
          <p:cNvSpPr txBox="1">
            <a:spLocks noChangeArrowheads="1"/>
          </p:cNvSpPr>
          <p:nvPr/>
        </p:nvSpPr>
        <p:spPr bwMode="auto">
          <a:xfrm>
            <a:off x="6423025" y="3846513"/>
            <a:ext cx="2227263" cy="307975"/>
          </a:xfrm>
          <a:prstGeom prst="rect">
            <a:avLst/>
          </a:prstGeom>
          <a:noFill/>
          <a:ln w="9525">
            <a:noFill/>
            <a:miter lim="800000"/>
            <a:headEnd/>
            <a:tailEnd/>
          </a:ln>
        </p:spPr>
        <p:txBody>
          <a:bodyPr wrap="none">
            <a:spAutoFit/>
          </a:bodyPr>
          <a:lstStyle/>
          <a:p>
            <a:pPr fontAlgn="base">
              <a:spcBef>
                <a:spcPct val="0"/>
              </a:spcBef>
              <a:spcAft>
                <a:spcPct val="0"/>
              </a:spcAft>
            </a:pPr>
            <a:r>
              <a:rPr kumimoji="0" lang="en-US" altLang="ja-JP" sz="1400" b="1">
                <a:solidFill>
                  <a:srgbClr val="C0504D"/>
                </a:solidFill>
                <a:latin typeface="Arial" pitchFamily="34" charset="0"/>
                <a:cs typeface="Arial" pitchFamily="34" charset="0"/>
              </a:rPr>
              <a:t>TDF 300 mg QD (n = 10)</a:t>
            </a:r>
            <a:endParaRPr kumimoji="0" lang="en-US" altLang="ja-JP" sz="1400" b="1">
              <a:solidFill>
                <a:prstClr val="black"/>
              </a:solidFill>
              <a:latin typeface="Arial" pitchFamily="34" charset="0"/>
              <a:cs typeface="Arial" pitchFamily="34" charset="0"/>
            </a:endParaRPr>
          </a:p>
        </p:txBody>
      </p:sp>
      <p:sp>
        <p:nvSpPr>
          <p:cNvPr id="2" name="TextBox 6"/>
          <p:cNvSpPr txBox="1">
            <a:spLocks noChangeArrowheads="1"/>
          </p:cNvSpPr>
          <p:nvPr/>
        </p:nvSpPr>
        <p:spPr bwMode="auto">
          <a:xfrm>
            <a:off x="6423025" y="4154488"/>
            <a:ext cx="2465388" cy="338137"/>
          </a:xfrm>
          <a:prstGeom prst="rect">
            <a:avLst/>
          </a:prstGeom>
          <a:noFill/>
          <a:ln w="9525">
            <a:noFill/>
            <a:miter lim="800000"/>
            <a:headEnd/>
            <a:tailEnd/>
          </a:ln>
        </p:spPr>
        <p:txBody>
          <a:bodyPr wrap="none">
            <a:spAutoFit/>
          </a:bodyPr>
          <a:lstStyle/>
          <a:p>
            <a:pPr fontAlgn="base">
              <a:spcBef>
                <a:spcPct val="0"/>
              </a:spcBef>
              <a:spcAft>
                <a:spcPct val="0"/>
              </a:spcAft>
              <a:defRPr/>
            </a:pPr>
            <a:r>
              <a:rPr kumimoji="0" lang="en-US" sz="1600" b="1" dirty="0">
                <a:solidFill>
                  <a:srgbClr val="9BBB59">
                    <a:lumMod val="50000"/>
                  </a:srgbClr>
                </a:solidFill>
                <a:cs typeface="Arial" charset="0"/>
              </a:rPr>
              <a:t>GS-7340 50 mg QD (n = 10)</a:t>
            </a:r>
          </a:p>
        </p:txBody>
      </p:sp>
      <p:sp>
        <p:nvSpPr>
          <p:cNvPr id="86038" name="TextBox 7"/>
          <p:cNvSpPr txBox="1">
            <a:spLocks noChangeArrowheads="1"/>
          </p:cNvSpPr>
          <p:nvPr/>
        </p:nvSpPr>
        <p:spPr bwMode="auto">
          <a:xfrm>
            <a:off x="6423025" y="4460875"/>
            <a:ext cx="2566988" cy="307975"/>
          </a:xfrm>
          <a:prstGeom prst="rect">
            <a:avLst/>
          </a:prstGeom>
          <a:noFill/>
          <a:ln w="9525">
            <a:noFill/>
            <a:miter lim="800000"/>
            <a:headEnd/>
            <a:tailEnd/>
          </a:ln>
        </p:spPr>
        <p:txBody>
          <a:bodyPr wrap="none">
            <a:spAutoFit/>
          </a:bodyPr>
          <a:lstStyle/>
          <a:p>
            <a:pPr fontAlgn="base">
              <a:spcBef>
                <a:spcPct val="0"/>
              </a:spcBef>
              <a:spcAft>
                <a:spcPct val="0"/>
              </a:spcAft>
            </a:pPr>
            <a:r>
              <a:rPr kumimoji="0" lang="en-US" altLang="ja-JP" sz="1400" b="1">
                <a:solidFill>
                  <a:srgbClr val="4F81BD"/>
                </a:solidFill>
                <a:latin typeface="Arial" pitchFamily="34" charset="0"/>
                <a:cs typeface="Arial" pitchFamily="34" charset="0"/>
              </a:rPr>
              <a:t>GS-7340 150 mg QD (n = 10)</a:t>
            </a:r>
            <a:endParaRPr kumimoji="0" lang="en-US" altLang="ja-JP" sz="1400" b="1">
              <a:solidFill>
                <a:prstClr val="black"/>
              </a:solidFill>
              <a:latin typeface="Arial" pitchFamily="34" charset="0"/>
              <a:cs typeface="Arial" pitchFamily="34" charset="0"/>
            </a:endParaRPr>
          </a:p>
        </p:txBody>
      </p:sp>
      <p:cxnSp>
        <p:nvCxnSpPr>
          <p:cNvPr id="86039" name="Straight Connector 9"/>
          <p:cNvCxnSpPr>
            <a:cxnSpLocks noChangeShapeType="1"/>
          </p:cNvCxnSpPr>
          <p:nvPr/>
        </p:nvCxnSpPr>
        <p:spPr bwMode="auto">
          <a:xfrm rot="5400000">
            <a:off x="812800" y="4721225"/>
            <a:ext cx="2317750" cy="0"/>
          </a:xfrm>
          <a:prstGeom prst="line">
            <a:avLst/>
          </a:prstGeom>
          <a:noFill/>
          <a:ln w="28575" algn="ctr">
            <a:solidFill>
              <a:schemeClr val="tx1"/>
            </a:solidFill>
            <a:round/>
            <a:headEnd/>
            <a:tailEnd/>
          </a:ln>
        </p:spPr>
      </p:cxnSp>
      <p:cxnSp>
        <p:nvCxnSpPr>
          <p:cNvPr id="86040" name="Straight Connector 11"/>
          <p:cNvCxnSpPr>
            <a:cxnSpLocks noChangeShapeType="1"/>
          </p:cNvCxnSpPr>
          <p:nvPr/>
        </p:nvCxnSpPr>
        <p:spPr bwMode="auto">
          <a:xfrm>
            <a:off x="1936750" y="5880100"/>
            <a:ext cx="3930650" cy="0"/>
          </a:xfrm>
          <a:prstGeom prst="line">
            <a:avLst/>
          </a:prstGeom>
          <a:noFill/>
          <a:ln w="28575" algn="ctr">
            <a:solidFill>
              <a:schemeClr val="tx1"/>
            </a:solidFill>
            <a:round/>
            <a:headEnd/>
            <a:tailEnd/>
          </a:ln>
        </p:spPr>
      </p:cxnSp>
      <p:cxnSp>
        <p:nvCxnSpPr>
          <p:cNvPr id="86041" name="Straight Connector 18"/>
          <p:cNvCxnSpPr>
            <a:cxnSpLocks noChangeShapeType="1"/>
          </p:cNvCxnSpPr>
          <p:nvPr/>
        </p:nvCxnSpPr>
        <p:spPr bwMode="auto">
          <a:xfrm rot="10800000">
            <a:off x="1905000" y="5880100"/>
            <a:ext cx="63500" cy="0"/>
          </a:xfrm>
          <a:prstGeom prst="line">
            <a:avLst/>
          </a:prstGeom>
          <a:noFill/>
          <a:ln w="28575" algn="ctr">
            <a:solidFill>
              <a:schemeClr val="tx1"/>
            </a:solidFill>
            <a:round/>
            <a:headEnd/>
            <a:tailEnd/>
          </a:ln>
        </p:spPr>
      </p:cxnSp>
      <p:cxnSp>
        <p:nvCxnSpPr>
          <p:cNvPr id="86042" name="Straight Connector 20"/>
          <p:cNvCxnSpPr>
            <a:cxnSpLocks noChangeShapeType="1"/>
          </p:cNvCxnSpPr>
          <p:nvPr/>
        </p:nvCxnSpPr>
        <p:spPr bwMode="auto">
          <a:xfrm rot="5400000">
            <a:off x="1939925" y="5924550"/>
            <a:ext cx="63500" cy="0"/>
          </a:xfrm>
          <a:prstGeom prst="line">
            <a:avLst/>
          </a:prstGeom>
          <a:noFill/>
          <a:ln w="28575" algn="ctr">
            <a:solidFill>
              <a:schemeClr val="tx1"/>
            </a:solidFill>
            <a:round/>
            <a:headEnd/>
            <a:tailEnd/>
          </a:ln>
        </p:spPr>
      </p:cxnSp>
      <p:cxnSp>
        <p:nvCxnSpPr>
          <p:cNvPr id="86043" name="Straight Connector 21"/>
          <p:cNvCxnSpPr>
            <a:cxnSpLocks noChangeShapeType="1"/>
          </p:cNvCxnSpPr>
          <p:nvPr/>
        </p:nvCxnSpPr>
        <p:spPr bwMode="auto">
          <a:xfrm rot="5400000">
            <a:off x="2732088" y="5924550"/>
            <a:ext cx="63500" cy="0"/>
          </a:xfrm>
          <a:prstGeom prst="line">
            <a:avLst/>
          </a:prstGeom>
          <a:noFill/>
          <a:ln w="28575" algn="ctr">
            <a:solidFill>
              <a:schemeClr val="tx1"/>
            </a:solidFill>
            <a:round/>
            <a:headEnd/>
            <a:tailEnd/>
          </a:ln>
        </p:spPr>
      </p:cxnSp>
      <p:cxnSp>
        <p:nvCxnSpPr>
          <p:cNvPr id="86044" name="Straight Connector 22"/>
          <p:cNvCxnSpPr>
            <a:cxnSpLocks noChangeShapeType="1"/>
          </p:cNvCxnSpPr>
          <p:nvPr/>
        </p:nvCxnSpPr>
        <p:spPr bwMode="auto">
          <a:xfrm rot="5400000">
            <a:off x="3502025" y="5924550"/>
            <a:ext cx="63500" cy="0"/>
          </a:xfrm>
          <a:prstGeom prst="line">
            <a:avLst/>
          </a:prstGeom>
          <a:noFill/>
          <a:ln w="28575" algn="ctr">
            <a:solidFill>
              <a:schemeClr val="tx1"/>
            </a:solidFill>
            <a:round/>
            <a:headEnd/>
            <a:tailEnd/>
          </a:ln>
        </p:spPr>
      </p:cxnSp>
      <p:cxnSp>
        <p:nvCxnSpPr>
          <p:cNvPr id="86045" name="Straight Connector 23"/>
          <p:cNvCxnSpPr>
            <a:cxnSpLocks noChangeShapeType="1"/>
          </p:cNvCxnSpPr>
          <p:nvPr/>
        </p:nvCxnSpPr>
        <p:spPr bwMode="auto">
          <a:xfrm rot="5400000">
            <a:off x="4271963" y="5924550"/>
            <a:ext cx="63500" cy="0"/>
          </a:xfrm>
          <a:prstGeom prst="line">
            <a:avLst/>
          </a:prstGeom>
          <a:noFill/>
          <a:ln w="28575" algn="ctr">
            <a:solidFill>
              <a:schemeClr val="tx1"/>
            </a:solidFill>
            <a:round/>
            <a:headEnd/>
            <a:tailEnd/>
          </a:ln>
        </p:spPr>
      </p:cxnSp>
      <p:cxnSp>
        <p:nvCxnSpPr>
          <p:cNvPr id="86046" name="Straight Connector 24"/>
          <p:cNvCxnSpPr>
            <a:cxnSpLocks noChangeShapeType="1"/>
          </p:cNvCxnSpPr>
          <p:nvPr/>
        </p:nvCxnSpPr>
        <p:spPr bwMode="auto">
          <a:xfrm rot="5400000">
            <a:off x="5043488" y="5924550"/>
            <a:ext cx="63500" cy="0"/>
          </a:xfrm>
          <a:prstGeom prst="line">
            <a:avLst/>
          </a:prstGeom>
          <a:noFill/>
          <a:ln w="28575" algn="ctr">
            <a:solidFill>
              <a:schemeClr val="tx1"/>
            </a:solidFill>
            <a:round/>
            <a:headEnd/>
            <a:tailEnd/>
          </a:ln>
        </p:spPr>
      </p:cxnSp>
      <p:sp>
        <p:nvSpPr>
          <p:cNvPr id="86047" name="TextBox 5"/>
          <p:cNvSpPr txBox="1">
            <a:spLocks noChangeArrowheads="1"/>
          </p:cNvSpPr>
          <p:nvPr/>
        </p:nvSpPr>
        <p:spPr bwMode="auto">
          <a:xfrm rot="-5400000">
            <a:off x="-158749" y="4605337"/>
            <a:ext cx="2794000" cy="52387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Change in VL From Baseline </a:t>
            </a:r>
            <a:br>
              <a:rPr kumimoji="0" lang="en-US" altLang="ja-JP" sz="1400" b="1">
                <a:solidFill>
                  <a:prstClr val="black"/>
                </a:solidFill>
                <a:latin typeface="Arial" pitchFamily="34" charset="0"/>
                <a:cs typeface="Arial" pitchFamily="34" charset="0"/>
              </a:rPr>
            </a:br>
            <a:r>
              <a:rPr kumimoji="0" lang="en-US" altLang="ja-JP" sz="1400" b="1">
                <a:solidFill>
                  <a:prstClr val="black"/>
                </a:solidFill>
                <a:latin typeface="Arial" pitchFamily="34" charset="0"/>
                <a:cs typeface="Arial" pitchFamily="34" charset="0"/>
              </a:rPr>
              <a:t>(log</a:t>
            </a:r>
            <a:r>
              <a:rPr kumimoji="0" lang="en-US" altLang="ja-JP" sz="1400" b="1" baseline="-25000">
                <a:solidFill>
                  <a:prstClr val="black"/>
                </a:solidFill>
                <a:latin typeface="Arial" pitchFamily="34" charset="0"/>
                <a:cs typeface="Arial" pitchFamily="34" charset="0"/>
              </a:rPr>
              <a:t>10</a:t>
            </a:r>
            <a:r>
              <a:rPr kumimoji="0" lang="en-US" altLang="ja-JP" sz="1400" b="1">
                <a:solidFill>
                  <a:prstClr val="black"/>
                </a:solidFill>
                <a:latin typeface="Arial" pitchFamily="34" charset="0"/>
                <a:cs typeface="Arial" pitchFamily="34" charset="0"/>
              </a:rPr>
              <a:t> c/mL)</a:t>
            </a:r>
          </a:p>
        </p:txBody>
      </p:sp>
      <p:sp>
        <p:nvSpPr>
          <p:cNvPr id="86048" name="TextBox 5"/>
          <p:cNvSpPr txBox="1">
            <a:spLocks noChangeArrowheads="1"/>
          </p:cNvSpPr>
          <p:nvPr/>
        </p:nvSpPr>
        <p:spPr bwMode="auto">
          <a:xfrm>
            <a:off x="1938338" y="6107113"/>
            <a:ext cx="4030662" cy="307975"/>
          </a:xfrm>
          <a:prstGeom prst="rect">
            <a:avLst/>
          </a:prstGeom>
          <a:noFill/>
          <a:ln w="9525">
            <a:noFill/>
            <a:miter lim="800000"/>
            <a:headEnd/>
            <a:tailEnd/>
          </a:ln>
        </p:spPr>
        <p:txBody>
          <a:bodyPr>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Day</a:t>
            </a:r>
          </a:p>
        </p:txBody>
      </p:sp>
      <p:sp>
        <p:nvSpPr>
          <p:cNvPr id="86049" name="TextBox 5"/>
          <p:cNvSpPr txBox="1">
            <a:spLocks noChangeArrowheads="1"/>
          </p:cNvSpPr>
          <p:nvPr/>
        </p:nvSpPr>
        <p:spPr bwMode="auto">
          <a:xfrm>
            <a:off x="1836738" y="5922963"/>
            <a:ext cx="284162"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0</a:t>
            </a:r>
          </a:p>
        </p:txBody>
      </p:sp>
      <p:sp>
        <p:nvSpPr>
          <p:cNvPr id="86050" name="TextBox 5"/>
          <p:cNvSpPr txBox="1">
            <a:spLocks noChangeArrowheads="1"/>
          </p:cNvSpPr>
          <p:nvPr/>
        </p:nvSpPr>
        <p:spPr bwMode="auto">
          <a:xfrm>
            <a:off x="2624138" y="5942013"/>
            <a:ext cx="284162"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7</a:t>
            </a:r>
          </a:p>
        </p:txBody>
      </p:sp>
      <p:sp>
        <p:nvSpPr>
          <p:cNvPr id="86051" name="TextBox 5"/>
          <p:cNvSpPr txBox="1">
            <a:spLocks noChangeArrowheads="1"/>
          </p:cNvSpPr>
          <p:nvPr/>
        </p:nvSpPr>
        <p:spPr bwMode="auto">
          <a:xfrm>
            <a:off x="3362325" y="5922963"/>
            <a:ext cx="382588"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14</a:t>
            </a:r>
          </a:p>
        </p:txBody>
      </p:sp>
      <p:sp>
        <p:nvSpPr>
          <p:cNvPr id="86052" name="TextBox 5"/>
          <p:cNvSpPr txBox="1">
            <a:spLocks noChangeArrowheads="1"/>
          </p:cNvSpPr>
          <p:nvPr/>
        </p:nvSpPr>
        <p:spPr bwMode="auto">
          <a:xfrm>
            <a:off x="4127500" y="5895975"/>
            <a:ext cx="384175"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21</a:t>
            </a:r>
          </a:p>
        </p:txBody>
      </p:sp>
      <p:sp>
        <p:nvSpPr>
          <p:cNvPr id="86053" name="TextBox 5"/>
          <p:cNvSpPr txBox="1">
            <a:spLocks noChangeArrowheads="1"/>
          </p:cNvSpPr>
          <p:nvPr/>
        </p:nvSpPr>
        <p:spPr bwMode="auto">
          <a:xfrm>
            <a:off x="4886325" y="5915025"/>
            <a:ext cx="382588"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28</a:t>
            </a:r>
          </a:p>
        </p:txBody>
      </p:sp>
      <p:cxnSp>
        <p:nvCxnSpPr>
          <p:cNvPr id="86054" name="Straight Connector 41"/>
          <p:cNvCxnSpPr>
            <a:cxnSpLocks noChangeShapeType="1"/>
          </p:cNvCxnSpPr>
          <p:nvPr/>
        </p:nvCxnSpPr>
        <p:spPr bwMode="auto">
          <a:xfrm rot="5400000">
            <a:off x="5813425" y="5924550"/>
            <a:ext cx="63500" cy="0"/>
          </a:xfrm>
          <a:prstGeom prst="line">
            <a:avLst/>
          </a:prstGeom>
          <a:noFill/>
          <a:ln w="28575" algn="ctr">
            <a:solidFill>
              <a:schemeClr val="tx1"/>
            </a:solidFill>
            <a:round/>
            <a:headEnd/>
            <a:tailEnd/>
          </a:ln>
        </p:spPr>
      </p:cxnSp>
      <p:sp>
        <p:nvSpPr>
          <p:cNvPr id="86055" name="Freeform 44"/>
          <p:cNvSpPr>
            <a:spLocks/>
          </p:cNvSpPr>
          <p:nvPr/>
        </p:nvSpPr>
        <p:spPr bwMode="auto">
          <a:xfrm>
            <a:off x="2012950" y="4032250"/>
            <a:ext cx="3886200" cy="1581150"/>
          </a:xfrm>
          <a:custGeom>
            <a:avLst/>
            <a:gdLst>
              <a:gd name="T0" fmla="*/ 3886200 w 3886200"/>
              <a:gd name="T1" fmla="*/ 222250 h 1581150"/>
              <a:gd name="T2" fmla="*/ 3067050 w 3886200"/>
              <a:gd name="T3" fmla="*/ 527050 h 1581150"/>
              <a:gd name="T4" fmla="*/ 2298700 w 3886200"/>
              <a:gd name="T5" fmla="*/ 1212850 h 1581150"/>
              <a:gd name="T6" fmla="*/ 1847850 w 3886200"/>
              <a:gd name="T7" fmla="*/ 1574800 h 1581150"/>
              <a:gd name="T8" fmla="*/ 1758950 w 3886200"/>
              <a:gd name="T9" fmla="*/ 1574800 h 1581150"/>
              <a:gd name="T10" fmla="*/ 1644650 w 3886200"/>
              <a:gd name="T11" fmla="*/ 1555750 h 1581150"/>
              <a:gd name="T12" fmla="*/ 1530350 w 3886200"/>
              <a:gd name="T13" fmla="*/ 1581150 h 1581150"/>
              <a:gd name="T14" fmla="*/ 1416050 w 3886200"/>
              <a:gd name="T15" fmla="*/ 1479550 h 1581150"/>
              <a:gd name="T16" fmla="*/ 1314450 w 3886200"/>
              <a:gd name="T17" fmla="*/ 1384300 h 1581150"/>
              <a:gd name="T18" fmla="*/ 1212850 w 3886200"/>
              <a:gd name="T19" fmla="*/ 1409700 h 1581150"/>
              <a:gd name="T20" fmla="*/ 1098550 w 3886200"/>
              <a:gd name="T21" fmla="*/ 1365250 h 1581150"/>
              <a:gd name="T22" fmla="*/ 984250 w 3886200"/>
              <a:gd name="T23" fmla="*/ 1200150 h 1581150"/>
              <a:gd name="T24" fmla="*/ 869950 w 3886200"/>
              <a:gd name="T25" fmla="*/ 1136650 h 1581150"/>
              <a:gd name="T26" fmla="*/ 762000 w 3886200"/>
              <a:gd name="T27" fmla="*/ 1073150 h 1581150"/>
              <a:gd name="T28" fmla="*/ 654050 w 3886200"/>
              <a:gd name="T29" fmla="*/ 927100 h 1581150"/>
              <a:gd name="T30" fmla="*/ 539750 w 3886200"/>
              <a:gd name="T31" fmla="*/ 806450 h 1581150"/>
              <a:gd name="T32" fmla="*/ 323850 w 3886200"/>
              <a:gd name="T33" fmla="*/ 742950 h 1581150"/>
              <a:gd name="T34" fmla="*/ 273050 w 3886200"/>
              <a:gd name="T35" fmla="*/ 609600 h 1581150"/>
              <a:gd name="T36" fmla="*/ 266700 w 3886200"/>
              <a:gd name="T37" fmla="*/ 552450 h 1581150"/>
              <a:gd name="T38" fmla="*/ 241300 w 3886200"/>
              <a:gd name="T39" fmla="*/ 488950 h 1581150"/>
              <a:gd name="T40" fmla="*/ 209550 w 3886200"/>
              <a:gd name="T41" fmla="*/ 349250 h 1581150"/>
              <a:gd name="T42" fmla="*/ 107950 w 3886200"/>
              <a:gd name="T43" fmla="*/ 184150 h 1581150"/>
              <a:gd name="T44" fmla="*/ 69850 w 3886200"/>
              <a:gd name="T45" fmla="*/ 76200 h 1581150"/>
              <a:gd name="T46" fmla="*/ 31750 w 3886200"/>
              <a:gd name="T47" fmla="*/ 6350 h 1581150"/>
              <a:gd name="T48" fmla="*/ 0 w 3886200"/>
              <a:gd name="T49" fmla="*/ 0 h 1581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86200"/>
              <a:gd name="T76" fmla="*/ 0 h 1581150"/>
              <a:gd name="T77" fmla="*/ 3886200 w 3886200"/>
              <a:gd name="T78" fmla="*/ 1581150 h 15811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86200" h="1581150">
                <a:moveTo>
                  <a:pt x="3886200" y="222250"/>
                </a:moveTo>
                <a:lnTo>
                  <a:pt x="3067050" y="527050"/>
                </a:lnTo>
                <a:lnTo>
                  <a:pt x="2298700" y="1212850"/>
                </a:lnTo>
                <a:lnTo>
                  <a:pt x="1847850" y="1574800"/>
                </a:lnTo>
                <a:lnTo>
                  <a:pt x="1758950" y="1574800"/>
                </a:lnTo>
                <a:lnTo>
                  <a:pt x="1644650" y="1555750"/>
                </a:lnTo>
                <a:lnTo>
                  <a:pt x="1530350" y="1581150"/>
                </a:lnTo>
                <a:lnTo>
                  <a:pt x="1416050" y="1479550"/>
                </a:lnTo>
                <a:lnTo>
                  <a:pt x="1314450" y="1384300"/>
                </a:lnTo>
                <a:lnTo>
                  <a:pt x="1212850" y="1409700"/>
                </a:lnTo>
                <a:lnTo>
                  <a:pt x="1098550" y="1365250"/>
                </a:lnTo>
                <a:lnTo>
                  <a:pt x="984250" y="1200150"/>
                </a:lnTo>
                <a:lnTo>
                  <a:pt x="869950" y="1136650"/>
                </a:lnTo>
                <a:lnTo>
                  <a:pt x="762000" y="1073150"/>
                </a:lnTo>
                <a:lnTo>
                  <a:pt x="654050" y="927100"/>
                </a:lnTo>
                <a:lnTo>
                  <a:pt x="539750" y="806450"/>
                </a:lnTo>
                <a:lnTo>
                  <a:pt x="323850" y="742950"/>
                </a:lnTo>
                <a:lnTo>
                  <a:pt x="273050" y="609600"/>
                </a:lnTo>
                <a:lnTo>
                  <a:pt x="266700" y="552450"/>
                </a:lnTo>
                <a:lnTo>
                  <a:pt x="241300" y="488950"/>
                </a:lnTo>
                <a:lnTo>
                  <a:pt x="209550" y="349250"/>
                </a:lnTo>
                <a:lnTo>
                  <a:pt x="107950" y="184150"/>
                </a:lnTo>
                <a:lnTo>
                  <a:pt x="69850" y="76200"/>
                </a:lnTo>
                <a:lnTo>
                  <a:pt x="31750" y="6350"/>
                </a:lnTo>
                <a:lnTo>
                  <a:pt x="0" y="0"/>
                </a:lnTo>
              </a:path>
            </a:pathLst>
          </a:custGeom>
          <a:noFill/>
          <a:ln w="28575" cap="flat" cmpd="sng" algn="ctr">
            <a:solidFill>
              <a:schemeClr val="accent1"/>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grpSp>
        <p:nvGrpSpPr>
          <p:cNvPr id="6" name="Group 188"/>
          <p:cNvGrpSpPr>
            <a:grpSpLocks/>
          </p:cNvGrpSpPr>
          <p:nvPr/>
        </p:nvGrpSpPr>
        <p:grpSpPr bwMode="auto">
          <a:xfrm>
            <a:off x="1911350" y="3968750"/>
            <a:ext cx="4014788" cy="1697038"/>
            <a:chOff x="1911350" y="3968750"/>
            <a:chExt cx="4014978" cy="1697228"/>
          </a:xfrm>
        </p:grpSpPr>
        <p:sp>
          <p:nvSpPr>
            <p:cNvPr id="86114" name="Rectangle 161"/>
            <p:cNvSpPr>
              <a:spLocks noChangeArrowheads="1"/>
            </p:cNvSpPr>
            <p:nvPr/>
          </p:nvSpPr>
          <p:spPr bwMode="auto">
            <a:xfrm>
              <a:off x="5816600" y="420370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15" name="Rectangle 162"/>
            <p:cNvSpPr>
              <a:spLocks noChangeArrowheads="1"/>
            </p:cNvSpPr>
            <p:nvPr/>
          </p:nvSpPr>
          <p:spPr bwMode="auto">
            <a:xfrm>
              <a:off x="5035550" y="45021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16" name="Rectangle 163"/>
            <p:cNvSpPr>
              <a:spLocks noChangeArrowheads="1"/>
            </p:cNvSpPr>
            <p:nvPr/>
          </p:nvSpPr>
          <p:spPr bwMode="auto">
            <a:xfrm>
              <a:off x="4260850" y="51879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17" name="Rectangle 164"/>
            <p:cNvSpPr>
              <a:spLocks noChangeArrowheads="1"/>
            </p:cNvSpPr>
            <p:nvPr/>
          </p:nvSpPr>
          <p:spPr bwMode="auto">
            <a:xfrm>
              <a:off x="3822700" y="553720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18" name="Rectangle 165"/>
            <p:cNvSpPr>
              <a:spLocks noChangeArrowheads="1"/>
            </p:cNvSpPr>
            <p:nvPr/>
          </p:nvSpPr>
          <p:spPr bwMode="auto">
            <a:xfrm>
              <a:off x="3708400" y="553720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19" name="Rectangle 166"/>
            <p:cNvSpPr>
              <a:spLocks noChangeArrowheads="1"/>
            </p:cNvSpPr>
            <p:nvPr/>
          </p:nvSpPr>
          <p:spPr bwMode="auto">
            <a:xfrm>
              <a:off x="3594100" y="55308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20" name="Rectangle 167"/>
            <p:cNvSpPr>
              <a:spLocks noChangeArrowheads="1"/>
            </p:cNvSpPr>
            <p:nvPr/>
          </p:nvSpPr>
          <p:spPr bwMode="auto">
            <a:xfrm>
              <a:off x="3473450" y="55562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21" name="Rectangle 168"/>
            <p:cNvSpPr>
              <a:spLocks noChangeArrowheads="1"/>
            </p:cNvSpPr>
            <p:nvPr/>
          </p:nvSpPr>
          <p:spPr bwMode="auto">
            <a:xfrm>
              <a:off x="3378201" y="547370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22" name="Rectangle 169"/>
            <p:cNvSpPr>
              <a:spLocks noChangeArrowheads="1"/>
            </p:cNvSpPr>
            <p:nvPr/>
          </p:nvSpPr>
          <p:spPr bwMode="auto">
            <a:xfrm>
              <a:off x="3276600" y="537210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23" name="Rectangle 170"/>
            <p:cNvSpPr>
              <a:spLocks noChangeArrowheads="1"/>
            </p:cNvSpPr>
            <p:nvPr/>
          </p:nvSpPr>
          <p:spPr bwMode="auto">
            <a:xfrm>
              <a:off x="3162300" y="539750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24" name="Rectangle 171"/>
            <p:cNvSpPr>
              <a:spLocks noChangeArrowheads="1"/>
            </p:cNvSpPr>
            <p:nvPr/>
          </p:nvSpPr>
          <p:spPr bwMode="auto">
            <a:xfrm>
              <a:off x="3041650" y="533400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25" name="Rectangle 172"/>
            <p:cNvSpPr>
              <a:spLocks noChangeArrowheads="1"/>
            </p:cNvSpPr>
            <p:nvPr/>
          </p:nvSpPr>
          <p:spPr bwMode="auto">
            <a:xfrm>
              <a:off x="2933700" y="51879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26" name="Rectangle 173"/>
            <p:cNvSpPr>
              <a:spLocks noChangeArrowheads="1"/>
            </p:cNvSpPr>
            <p:nvPr/>
          </p:nvSpPr>
          <p:spPr bwMode="auto">
            <a:xfrm>
              <a:off x="2825750" y="51117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27" name="Rectangle 174"/>
            <p:cNvSpPr>
              <a:spLocks noChangeArrowheads="1"/>
            </p:cNvSpPr>
            <p:nvPr/>
          </p:nvSpPr>
          <p:spPr bwMode="auto">
            <a:xfrm>
              <a:off x="2711450" y="50482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28" name="Rectangle 175"/>
            <p:cNvSpPr>
              <a:spLocks noChangeArrowheads="1"/>
            </p:cNvSpPr>
            <p:nvPr/>
          </p:nvSpPr>
          <p:spPr bwMode="auto">
            <a:xfrm>
              <a:off x="2597150" y="490220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29" name="Rectangle 176"/>
            <p:cNvSpPr>
              <a:spLocks noChangeArrowheads="1"/>
            </p:cNvSpPr>
            <p:nvPr/>
          </p:nvSpPr>
          <p:spPr bwMode="auto">
            <a:xfrm>
              <a:off x="2482850" y="47815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30" name="Rectangle 177"/>
            <p:cNvSpPr>
              <a:spLocks noChangeArrowheads="1"/>
            </p:cNvSpPr>
            <p:nvPr/>
          </p:nvSpPr>
          <p:spPr bwMode="auto">
            <a:xfrm>
              <a:off x="2286000" y="47180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31" name="Rectangle 178"/>
            <p:cNvSpPr>
              <a:spLocks noChangeArrowheads="1"/>
            </p:cNvSpPr>
            <p:nvPr/>
          </p:nvSpPr>
          <p:spPr bwMode="auto">
            <a:xfrm>
              <a:off x="1911350" y="39687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32" name="Rectangle 179"/>
            <p:cNvSpPr>
              <a:spLocks noChangeArrowheads="1"/>
            </p:cNvSpPr>
            <p:nvPr/>
          </p:nvSpPr>
          <p:spPr bwMode="auto">
            <a:xfrm>
              <a:off x="1993900" y="40068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33" name="Rectangle 180"/>
            <p:cNvSpPr>
              <a:spLocks noChangeArrowheads="1"/>
            </p:cNvSpPr>
            <p:nvPr/>
          </p:nvSpPr>
          <p:spPr bwMode="auto">
            <a:xfrm>
              <a:off x="2038350" y="40830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34" name="Rectangle 181"/>
            <p:cNvSpPr>
              <a:spLocks noChangeArrowheads="1"/>
            </p:cNvSpPr>
            <p:nvPr/>
          </p:nvSpPr>
          <p:spPr bwMode="auto">
            <a:xfrm>
              <a:off x="2222500" y="45656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35" name="Rectangle 182"/>
            <p:cNvSpPr>
              <a:spLocks noChangeArrowheads="1"/>
            </p:cNvSpPr>
            <p:nvPr/>
          </p:nvSpPr>
          <p:spPr bwMode="auto">
            <a:xfrm>
              <a:off x="2190750" y="448310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36" name="Rectangle 183"/>
            <p:cNvSpPr>
              <a:spLocks noChangeArrowheads="1"/>
            </p:cNvSpPr>
            <p:nvPr/>
          </p:nvSpPr>
          <p:spPr bwMode="auto">
            <a:xfrm>
              <a:off x="2152650" y="433070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37" name="Rectangle 184"/>
            <p:cNvSpPr>
              <a:spLocks noChangeArrowheads="1"/>
            </p:cNvSpPr>
            <p:nvPr/>
          </p:nvSpPr>
          <p:spPr bwMode="auto">
            <a:xfrm>
              <a:off x="2108200" y="42608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38" name="Rectangle 185"/>
            <p:cNvSpPr>
              <a:spLocks noChangeArrowheads="1"/>
            </p:cNvSpPr>
            <p:nvPr/>
          </p:nvSpPr>
          <p:spPr bwMode="auto">
            <a:xfrm>
              <a:off x="2057400" y="414655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sp>
          <p:nvSpPr>
            <p:cNvPr id="86139" name="Rectangle 186"/>
            <p:cNvSpPr>
              <a:spLocks noChangeArrowheads="1"/>
            </p:cNvSpPr>
            <p:nvPr/>
          </p:nvSpPr>
          <p:spPr bwMode="auto">
            <a:xfrm>
              <a:off x="2089150" y="4216400"/>
              <a:ext cx="109728" cy="109728"/>
            </a:xfrm>
            <a:prstGeom prst="rect">
              <a:avLst/>
            </a:prstGeom>
            <a:solidFill>
              <a:schemeClr val="accent1"/>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b="1">
                <a:solidFill>
                  <a:prstClr val="black"/>
                </a:solidFill>
                <a:cs typeface="Arial" pitchFamily="34" charset="0"/>
              </a:endParaRPr>
            </a:p>
          </p:txBody>
        </p:sp>
      </p:grpSp>
      <p:grpSp>
        <p:nvGrpSpPr>
          <p:cNvPr id="7" name="Group 217"/>
          <p:cNvGrpSpPr>
            <a:grpSpLocks/>
          </p:cNvGrpSpPr>
          <p:nvPr/>
        </p:nvGrpSpPr>
        <p:grpSpPr bwMode="auto">
          <a:xfrm>
            <a:off x="2190750" y="4044950"/>
            <a:ext cx="3683000" cy="1765300"/>
            <a:chOff x="2190750" y="4044950"/>
            <a:chExt cx="3683000" cy="1765300"/>
          </a:xfrm>
        </p:grpSpPr>
        <p:cxnSp>
          <p:nvCxnSpPr>
            <p:cNvPr id="86094" name="Straight Connector 190"/>
            <p:cNvCxnSpPr>
              <a:cxnSpLocks noChangeShapeType="1"/>
            </p:cNvCxnSpPr>
            <p:nvPr/>
          </p:nvCxnSpPr>
          <p:spPr bwMode="auto">
            <a:xfrm rot="5400000">
              <a:off x="5651500" y="4267200"/>
              <a:ext cx="444500" cy="0"/>
            </a:xfrm>
            <a:prstGeom prst="line">
              <a:avLst/>
            </a:prstGeom>
            <a:noFill/>
            <a:ln w="12700" algn="ctr">
              <a:solidFill>
                <a:schemeClr val="accent1"/>
              </a:solidFill>
              <a:round/>
              <a:headEnd/>
              <a:tailEnd/>
            </a:ln>
          </p:spPr>
        </p:cxnSp>
        <p:cxnSp>
          <p:nvCxnSpPr>
            <p:cNvPr id="86095" name="Straight Connector 191"/>
            <p:cNvCxnSpPr>
              <a:cxnSpLocks noChangeShapeType="1"/>
            </p:cNvCxnSpPr>
            <p:nvPr/>
          </p:nvCxnSpPr>
          <p:spPr bwMode="auto">
            <a:xfrm rot="5400000">
              <a:off x="4810125" y="4556125"/>
              <a:ext cx="577850" cy="0"/>
            </a:xfrm>
            <a:prstGeom prst="line">
              <a:avLst/>
            </a:prstGeom>
            <a:noFill/>
            <a:ln w="12700" algn="ctr">
              <a:solidFill>
                <a:schemeClr val="accent1"/>
              </a:solidFill>
              <a:round/>
              <a:headEnd/>
              <a:tailEnd/>
            </a:ln>
          </p:spPr>
        </p:cxnSp>
        <p:cxnSp>
          <p:nvCxnSpPr>
            <p:cNvPr id="86096" name="Straight Connector 193"/>
            <p:cNvCxnSpPr>
              <a:cxnSpLocks noChangeShapeType="1"/>
            </p:cNvCxnSpPr>
            <p:nvPr/>
          </p:nvCxnSpPr>
          <p:spPr bwMode="auto">
            <a:xfrm rot="5400000">
              <a:off x="4035425" y="5216525"/>
              <a:ext cx="577850" cy="0"/>
            </a:xfrm>
            <a:prstGeom prst="line">
              <a:avLst/>
            </a:prstGeom>
            <a:noFill/>
            <a:ln w="12700" algn="ctr">
              <a:solidFill>
                <a:schemeClr val="accent1"/>
              </a:solidFill>
              <a:round/>
              <a:headEnd/>
              <a:tailEnd/>
            </a:ln>
          </p:spPr>
        </p:cxnSp>
        <p:cxnSp>
          <p:nvCxnSpPr>
            <p:cNvPr id="86097" name="Straight Connector 194"/>
            <p:cNvCxnSpPr>
              <a:cxnSpLocks noChangeShapeType="1"/>
            </p:cNvCxnSpPr>
            <p:nvPr/>
          </p:nvCxnSpPr>
          <p:spPr bwMode="auto">
            <a:xfrm rot="5400000">
              <a:off x="3670300" y="5600700"/>
              <a:ext cx="419100" cy="0"/>
            </a:xfrm>
            <a:prstGeom prst="line">
              <a:avLst/>
            </a:prstGeom>
            <a:noFill/>
            <a:ln w="12700" algn="ctr">
              <a:solidFill>
                <a:schemeClr val="accent1"/>
              </a:solidFill>
              <a:round/>
              <a:headEnd/>
              <a:tailEnd/>
            </a:ln>
          </p:spPr>
        </p:cxnSp>
        <p:cxnSp>
          <p:nvCxnSpPr>
            <p:cNvPr id="86098" name="Straight Connector 196"/>
            <p:cNvCxnSpPr>
              <a:cxnSpLocks noChangeShapeType="1"/>
            </p:cNvCxnSpPr>
            <p:nvPr/>
          </p:nvCxnSpPr>
          <p:spPr bwMode="auto">
            <a:xfrm rot="5400000">
              <a:off x="3562350" y="5575300"/>
              <a:ext cx="419100" cy="0"/>
            </a:xfrm>
            <a:prstGeom prst="line">
              <a:avLst/>
            </a:prstGeom>
            <a:noFill/>
            <a:ln w="12700" algn="ctr">
              <a:solidFill>
                <a:schemeClr val="accent1"/>
              </a:solidFill>
              <a:round/>
              <a:headEnd/>
              <a:tailEnd/>
            </a:ln>
          </p:spPr>
        </p:cxnSp>
        <p:cxnSp>
          <p:nvCxnSpPr>
            <p:cNvPr id="86099" name="Straight Connector 197"/>
            <p:cNvCxnSpPr>
              <a:cxnSpLocks noChangeShapeType="1"/>
            </p:cNvCxnSpPr>
            <p:nvPr/>
          </p:nvCxnSpPr>
          <p:spPr bwMode="auto">
            <a:xfrm rot="5400000">
              <a:off x="3448050" y="5556250"/>
              <a:ext cx="419100" cy="0"/>
            </a:xfrm>
            <a:prstGeom prst="line">
              <a:avLst/>
            </a:prstGeom>
            <a:noFill/>
            <a:ln w="12700" algn="ctr">
              <a:solidFill>
                <a:schemeClr val="accent1"/>
              </a:solidFill>
              <a:round/>
              <a:headEnd/>
              <a:tailEnd/>
            </a:ln>
          </p:spPr>
        </p:cxnSp>
        <p:cxnSp>
          <p:nvCxnSpPr>
            <p:cNvPr id="86100" name="Straight Connector 198"/>
            <p:cNvCxnSpPr>
              <a:cxnSpLocks noChangeShapeType="1"/>
            </p:cNvCxnSpPr>
            <p:nvPr/>
          </p:nvCxnSpPr>
          <p:spPr bwMode="auto">
            <a:xfrm rot="5400000">
              <a:off x="3340100" y="5581650"/>
              <a:ext cx="419100" cy="0"/>
            </a:xfrm>
            <a:prstGeom prst="line">
              <a:avLst/>
            </a:prstGeom>
            <a:noFill/>
            <a:ln w="12700" algn="ctr">
              <a:solidFill>
                <a:schemeClr val="accent1"/>
              </a:solidFill>
              <a:round/>
              <a:headEnd/>
              <a:tailEnd/>
            </a:ln>
          </p:spPr>
        </p:cxnSp>
        <p:cxnSp>
          <p:nvCxnSpPr>
            <p:cNvPr id="86101" name="Straight Connector 199"/>
            <p:cNvCxnSpPr>
              <a:cxnSpLocks noChangeShapeType="1"/>
            </p:cNvCxnSpPr>
            <p:nvPr/>
          </p:nvCxnSpPr>
          <p:spPr bwMode="auto">
            <a:xfrm rot="5400000">
              <a:off x="3219450" y="5524500"/>
              <a:ext cx="419100" cy="0"/>
            </a:xfrm>
            <a:prstGeom prst="line">
              <a:avLst/>
            </a:prstGeom>
            <a:noFill/>
            <a:ln w="12700" algn="ctr">
              <a:solidFill>
                <a:schemeClr val="accent1"/>
              </a:solidFill>
              <a:round/>
              <a:headEnd/>
              <a:tailEnd/>
            </a:ln>
          </p:spPr>
        </p:cxnSp>
        <p:cxnSp>
          <p:nvCxnSpPr>
            <p:cNvPr id="86102" name="Straight Connector 200"/>
            <p:cNvCxnSpPr>
              <a:cxnSpLocks noChangeShapeType="1"/>
            </p:cNvCxnSpPr>
            <p:nvPr/>
          </p:nvCxnSpPr>
          <p:spPr bwMode="auto">
            <a:xfrm rot="5400000">
              <a:off x="3111500" y="5422900"/>
              <a:ext cx="419100" cy="0"/>
            </a:xfrm>
            <a:prstGeom prst="line">
              <a:avLst/>
            </a:prstGeom>
            <a:noFill/>
            <a:ln w="12700" algn="ctr">
              <a:solidFill>
                <a:schemeClr val="accent1"/>
              </a:solidFill>
              <a:round/>
              <a:headEnd/>
              <a:tailEnd/>
            </a:ln>
          </p:spPr>
        </p:cxnSp>
        <p:cxnSp>
          <p:nvCxnSpPr>
            <p:cNvPr id="86103" name="Straight Connector 201"/>
            <p:cNvCxnSpPr>
              <a:cxnSpLocks noChangeShapeType="1"/>
            </p:cNvCxnSpPr>
            <p:nvPr/>
          </p:nvCxnSpPr>
          <p:spPr bwMode="auto">
            <a:xfrm rot="5400000">
              <a:off x="3063875" y="5445125"/>
              <a:ext cx="298450" cy="0"/>
            </a:xfrm>
            <a:prstGeom prst="line">
              <a:avLst/>
            </a:prstGeom>
            <a:noFill/>
            <a:ln w="12700" algn="ctr">
              <a:solidFill>
                <a:schemeClr val="accent1"/>
              </a:solidFill>
              <a:round/>
              <a:headEnd/>
              <a:tailEnd/>
            </a:ln>
          </p:spPr>
        </p:cxnSp>
        <p:cxnSp>
          <p:nvCxnSpPr>
            <p:cNvPr id="86104" name="Straight Connector 203"/>
            <p:cNvCxnSpPr>
              <a:cxnSpLocks noChangeShapeType="1"/>
            </p:cNvCxnSpPr>
            <p:nvPr/>
          </p:nvCxnSpPr>
          <p:spPr bwMode="auto">
            <a:xfrm rot="5400000">
              <a:off x="2955925" y="5387975"/>
              <a:ext cx="298450" cy="0"/>
            </a:xfrm>
            <a:prstGeom prst="line">
              <a:avLst/>
            </a:prstGeom>
            <a:noFill/>
            <a:ln w="12700" algn="ctr">
              <a:solidFill>
                <a:schemeClr val="accent1"/>
              </a:solidFill>
              <a:round/>
              <a:headEnd/>
              <a:tailEnd/>
            </a:ln>
          </p:spPr>
        </p:cxnSp>
        <p:cxnSp>
          <p:nvCxnSpPr>
            <p:cNvPr id="86105" name="Straight Connector 204"/>
            <p:cNvCxnSpPr>
              <a:cxnSpLocks noChangeShapeType="1"/>
            </p:cNvCxnSpPr>
            <p:nvPr/>
          </p:nvCxnSpPr>
          <p:spPr bwMode="auto">
            <a:xfrm rot="5400000">
              <a:off x="2803525" y="5235575"/>
              <a:ext cx="374650" cy="0"/>
            </a:xfrm>
            <a:prstGeom prst="line">
              <a:avLst/>
            </a:prstGeom>
            <a:noFill/>
            <a:ln w="12700" algn="ctr">
              <a:solidFill>
                <a:schemeClr val="accent1"/>
              </a:solidFill>
              <a:round/>
              <a:headEnd/>
              <a:tailEnd/>
            </a:ln>
          </p:spPr>
        </p:cxnSp>
        <p:cxnSp>
          <p:nvCxnSpPr>
            <p:cNvPr id="86106" name="Straight Connector 206"/>
            <p:cNvCxnSpPr>
              <a:cxnSpLocks noChangeShapeType="1"/>
            </p:cNvCxnSpPr>
            <p:nvPr/>
          </p:nvCxnSpPr>
          <p:spPr bwMode="auto">
            <a:xfrm rot="5400000">
              <a:off x="2701925" y="5165725"/>
              <a:ext cx="374650" cy="0"/>
            </a:xfrm>
            <a:prstGeom prst="line">
              <a:avLst/>
            </a:prstGeom>
            <a:noFill/>
            <a:ln w="12700" algn="ctr">
              <a:solidFill>
                <a:schemeClr val="accent1"/>
              </a:solidFill>
              <a:round/>
              <a:headEnd/>
              <a:tailEnd/>
            </a:ln>
          </p:spPr>
        </p:cxnSp>
        <p:cxnSp>
          <p:nvCxnSpPr>
            <p:cNvPr id="86107" name="Straight Connector 207"/>
            <p:cNvCxnSpPr>
              <a:cxnSpLocks noChangeShapeType="1"/>
            </p:cNvCxnSpPr>
            <p:nvPr/>
          </p:nvCxnSpPr>
          <p:spPr bwMode="auto">
            <a:xfrm rot="5400000">
              <a:off x="2533650" y="5105400"/>
              <a:ext cx="469900" cy="0"/>
            </a:xfrm>
            <a:prstGeom prst="line">
              <a:avLst/>
            </a:prstGeom>
            <a:noFill/>
            <a:ln w="12700" algn="ctr">
              <a:solidFill>
                <a:schemeClr val="accent1"/>
              </a:solidFill>
              <a:round/>
              <a:headEnd/>
              <a:tailEnd/>
            </a:ln>
          </p:spPr>
        </p:cxnSp>
        <p:cxnSp>
          <p:nvCxnSpPr>
            <p:cNvPr id="86108" name="Straight Connector 209"/>
            <p:cNvCxnSpPr>
              <a:cxnSpLocks noChangeShapeType="1"/>
            </p:cNvCxnSpPr>
            <p:nvPr/>
          </p:nvCxnSpPr>
          <p:spPr bwMode="auto">
            <a:xfrm rot="5400000">
              <a:off x="2409825" y="4816475"/>
              <a:ext cx="273050" cy="0"/>
            </a:xfrm>
            <a:prstGeom prst="line">
              <a:avLst/>
            </a:prstGeom>
            <a:noFill/>
            <a:ln w="12700" algn="ctr">
              <a:solidFill>
                <a:schemeClr val="accent1"/>
              </a:solidFill>
              <a:round/>
              <a:headEnd/>
              <a:tailEnd/>
            </a:ln>
          </p:spPr>
        </p:cxnSp>
        <p:cxnSp>
          <p:nvCxnSpPr>
            <p:cNvPr id="86109" name="Straight Connector 211"/>
            <p:cNvCxnSpPr>
              <a:cxnSpLocks noChangeShapeType="1"/>
            </p:cNvCxnSpPr>
            <p:nvPr/>
          </p:nvCxnSpPr>
          <p:spPr bwMode="auto">
            <a:xfrm rot="5400000">
              <a:off x="2476500" y="4965700"/>
              <a:ext cx="355600" cy="0"/>
            </a:xfrm>
            <a:prstGeom prst="line">
              <a:avLst/>
            </a:prstGeom>
            <a:noFill/>
            <a:ln w="12700" algn="ctr">
              <a:solidFill>
                <a:schemeClr val="accent1"/>
              </a:solidFill>
              <a:round/>
              <a:headEnd/>
              <a:tailEnd/>
            </a:ln>
          </p:spPr>
        </p:cxnSp>
        <p:cxnSp>
          <p:nvCxnSpPr>
            <p:cNvPr id="86110" name="Straight Connector 213"/>
            <p:cNvCxnSpPr>
              <a:cxnSpLocks noChangeShapeType="1"/>
            </p:cNvCxnSpPr>
            <p:nvPr/>
          </p:nvCxnSpPr>
          <p:spPr bwMode="auto">
            <a:xfrm rot="5400000">
              <a:off x="2152650" y="4718050"/>
              <a:ext cx="355600" cy="0"/>
            </a:xfrm>
            <a:prstGeom prst="line">
              <a:avLst/>
            </a:prstGeom>
            <a:noFill/>
            <a:ln w="12700" algn="ctr">
              <a:solidFill>
                <a:schemeClr val="accent1"/>
              </a:solidFill>
              <a:round/>
              <a:headEnd/>
              <a:tailEnd/>
            </a:ln>
          </p:spPr>
        </p:cxnSp>
        <p:cxnSp>
          <p:nvCxnSpPr>
            <p:cNvPr id="86111" name="Straight Connector 214"/>
            <p:cNvCxnSpPr>
              <a:cxnSpLocks noChangeShapeType="1"/>
            </p:cNvCxnSpPr>
            <p:nvPr/>
          </p:nvCxnSpPr>
          <p:spPr bwMode="auto">
            <a:xfrm rot="5400000">
              <a:off x="2012950" y="4381500"/>
              <a:ext cx="355600" cy="0"/>
            </a:xfrm>
            <a:prstGeom prst="line">
              <a:avLst/>
            </a:prstGeom>
            <a:noFill/>
            <a:ln w="12700" algn="ctr">
              <a:solidFill>
                <a:schemeClr val="accent1"/>
              </a:solidFill>
              <a:round/>
              <a:headEnd/>
              <a:tailEnd/>
            </a:ln>
          </p:spPr>
        </p:cxnSp>
        <p:cxnSp>
          <p:nvCxnSpPr>
            <p:cNvPr id="86112" name="Straight Connector 215"/>
            <p:cNvCxnSpPr>
              <a:cxnSpLocks noChangeShapeType="1"/>
            </p:cNvCxnSpPr>
            <p:nvPr/>
          </p:nvCxnSpPr>
          <p:spPr bwMode="auto">
            <a:xfrm rot="5400000">
              <a:off x="2044700" y="4413250"/>
              <a:ext cx="355600" cy="0"/>
            </a:xfrm>
            <a:prstGeom prst="line">
              <a:avLst/>
            </a:prstGeom>
            <a:noFill/>
            <a:ln w="12700" algn="ctr">
              <a:solidFill>
                <a:schemeClr val="accent1"/>
              </a:solidFill>
              <a:round/>
              <a:headEnd/>
              <a:tailEnd/>
            </a:ln>
          </p:spPr>
        </p:cxnSp>
        <p:cxnSp>
          <p:nvCxnSpPr>
            <p:cNvPr id="86113" name="Straight Connector 216"/>
            <p:cNvCxnSpPr>
              <a:cxnSpLocks noChangeShapeType="1"/>
            </p:cNvCxnSpPr>
            <p:nvPr/>
          </p:nvCxnSpPr>
          <p:spPr bwMode="auto">
            <a:xfrm rot="5400000">
              <a:off x="2120900" y="4635500"/>
              <a:ext cx="355600" cy="0"/>
            </a:xfrm>
            <a:prstGeom prst="line">
              <a:avLst/>
            </a:prstGeom>
            <a:noFill/>
            <a:ln w="12700" algn="ctr">
              <a:solidFill>
                <a:schemeClr val="accent1"/>
              </a:solidFill>
              <a:round/>
              <a:headEnd/>
              <a:tailEnd/>
            </a:ln>
          </p:spPr>
        </p:cxnSp>
      </p:grpSp>
      <p:sp>
        <p:nvSpPr>
          <p:cNvPr id="44" name="Freeform 43"/>
          <p:cNvSpPr/>
          <p:nvPr/>
        </p:nvSpPr>
        <p:spPr bwMode="auto">
          <a:xfrm>
            <a:off x="2063750" y="3943350"/>
            <a:ext cx="3810000" cy="1530350"/>
          </a:xfrm>
          <a:custGeom>
            <a:avLst/>
            <a:gdLst>
              <a:gd name="connsiteX0" fmla="*/ 3810000 w 3810000"/>
              <a:gd name="connsiteY0" fmla="*/ 323850 h 1530350"/>
              <a:gd name="connsiteX1" fmla="*/ 3035300 w 3810000"/>
              <a:gd name="connsiteY1" fmla="*/ 609600 h 1530350"/>
              <a:gd name="connsiteX2" fmla="*/ 2247900 w 3810000"/>
              <a:gd name="connsiteY2" fmla="*/ 1339850 h 1530350"/>
              <a:gd name="connsiteX3" fmla="*/ 1790700 w 3810000"/>
              <a:gd name="connsiteY3" fmla="*/ 1377950 h 1530350"/>
              <a:gd name="connsiteX4" fmla="*/ 1682750 w 3810000"/>
              <a:gd name="connsiteY4" fmla="*/ 1447800 h 1530350"/>
              <a:gd name="connsiteX5" fmla="*/ 1574800 w 3810000"/>
              <a:gd name="connsiteY5" fmla="*/ 1498600 h 1530350"/>
              <a:gd name="connsiteX6" fmla="*/ 1466850 w 3810000"/>
              <a:gd name="connsiteY6" fmla="*/ 1530350 h 1530350"/>
              <a:gd name="connsiteX7" fmla="*/ 1346200 w 3810000"/>
              <a:gd name="connsiteY7" fmla="*/ 1511300 h 1530350"/>
              <a:gd name="connsiteX8" fmla="*/ 1244600 w 3810000"/>
              <a:gd name="connsiteY8" fmla="*/ 1435100 h 1530350"/>
              <a:gd name="connsiteX9" fmla="*/ 1123950 w 3810000"/>
              <a:gd name="connsiteY9" fmla="*/ 1339850 h 1530350"/>
              <a:gd name="connsiteX10" fmla="*/ 1022350 w 3810000"/>
              <a:gd name="connsiteY10" fmla="*/ 1339850 h 1530350"/>
              <a:gd name="connsiteX11" fmla="*/ 901700 w 3810000"/>
              <a:gd name="connsiteY11" fmla="*/ 1339850 h 1530350"/>
              <a:gd name="connsiteX12" fmla="*/ 806450 w 3810000"/>
              <a:gd name="connsiteY12" fmla="*/ 1168400 h 1530350"/>
              <a:gd name="connsiteX13" fmla="*/ 685800 w 3810000"/>
              <a:gd name="connsiteY13" fmla="*/ 1041400 h 1530350"/>
              <a:gd name="connsiteX14" fmla="*/ 577850 w 3810000"/>
              <a:gd name="connsiteY14" fmla="*/ 984250 h 1530350"/>
              <a:gd name="connsiteX15" fmla="*/ 463550 w 3810000"/>
              <a:gd name="connsiteY15" fmla="*/ 762000 h 1530350"/>
              <a:gd name="connsiteX16" fmla="*/ 247650 w 3810000"/>
              <a:gd name="connsiteY16" fmla="*/ 622300 h 1530350"/>
              <a:gd name="connsiteX17" fmla="*/ 228600 w 3810000"/>
              <a:gd name="connsiteY17" fmla="*/ 571500 h 1530350"/>
              <a:gd name="connsiteX18" fmla="*/ 215900 w 3810000"/>
              <a:gd name="connsiteY18" fmla="*/ 381000 h 1530350"/>
              <a:gd name="connsiteX19" fmla="*/ 146050 w 3810000"/>
              <a:gd name="connsiteY19" fmla="*/ 266700 h 1530350"/>
              <a:gd name="connsiteX20" fmla="*/ 82550 w 3810000"/>
              <a:gd name="connsiteY20" fmla="*/ 165100 h 1530350"/>
              <a:gd name="connsiteX21" fmla="*/ 50800 w 3810000"/>
              <a:gd name="connsiteY21" fmla="*/ 107950 h 1530350"/>
              <a:gd name="connsiteX22" fmla="*/ 50800 w 3810000"/>
              <a:gd name="connsiteY22" fmla="*/ 6350 h 1530350"/>
              <a:gd name="connsiteX23" fmla="*/ 0 w 3810000"/>
              <a:gd name="connsiteY23" fmla="*/ 0 h 153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0000" h="1530350">
                <a:moveTo>
                  <a:pt x="3810000" y="323850"/>
                </a:moveTo>
                <a:lnTo>
                  <a:pt x="3035300" y="609600"/>
                </a:lnTo>
                <a:lnTo>
                  <a:pt x="2247900" y="1339850"/>
                </a:lnTo>
                <a:lnTo>
                  <a:pt x="1790700" y="1377950"/>
                </a:lnTo>
                <a:lnTo>
                  <a:pt x="1682750" y="1447800"/>
                </a:lnTo>
                <a:lnTo>
                  <a:pt x="1574800" y="1498600"/>
                </a:lnTo>
                <a:lnTo>
                  <a:pt x="1466850" y="1530350"/>
                </a:lnTo>
                <a:lnTo>
                  <a:pt x="1346200" y="1511300"/>
                </a:lnTo>
                <a:lnTo>
                  <a:pt x="1244600" y="1435100"/>
                </a:lnTo>
                <a:lnTo>
                  <a:pt x="1123950" y="1339850"/>
                </a:lnTo>
                <a:lnTo>
                  <a:pt x="1022350" y="1339850"/>
                </a:lnTo>
                <a:lnTo>
                  <a:pt x="901700" y="1339850"/>
                </a:lnTo>
                <a:lnTo>
                  <a:pt x="806450" y="1168400"/>
                </a:lnTo>
                <a:lnTo>
                  <a:pt x="685800" y="1041400"/>
                </a:lnTo>
                <a:lnTo>
                  <a:pt x="577850" y="984250"/>
                </a:lnTo>
                <a:lnTo>
                  <a:pt x="463550" y="762000"/>
                </a:lnTo>
                <a:lnTo>
                  <a:pt x="247650" y="622300"/>
                </a:lnTo>
                <a:lnTo>
                  <a:pt x="228600" y="571500"/>
                </a:lnTo>
                <a:lnTo>
                  <a:pt x="215900" y="381000"/>
                </a:lnTo>
                <a:lnTo>
                  <a:pt x="146050" y="266700"/>
                </a:lnTo>
                <a:lnTo>
                  <a:pt x="82550" y="165100"/>
                </a:lnTo>
                <a:lnTo>
                  <a:pt x="50800" y="107950"/>
                </a:lnTo>
                <a:lnTo>
                  <a:pt x="50800" y="6350"/>
                </a:lnTo>
                <a:lnTo>
                  <a:pt x="0" y="0"/>
                </a:lnTo>
              </a:path>
            </a:pathLst>
          </a:custGeom>
          <a:noFill/>
          <a:ln w="28575" cap="flat" cmpd="sng" algn="ctr">
            <a:solidFill>
              <a:schemeClr val="accent3">
                <a:lumMod val="50000"/>
              </a:schemeClr>
            </a:solidFill>
            <a:prstDash val="solid"/>
            <a:round/>
            <a:headEnd type="none" w="med" len="med"/>
            <a:tailEnd type="none" w="med" len="med"/>
          </a:ln>
          <a:effectLst/>
        </p:spPr>
        <p:txBody>
          <a:bodyPr anchor="ctr"/>
          <a:lstStyle/>
          <a:p>
            <a:pPr algn="ctr" fontAlgn="base">
              <a:spcBef>
                <a:spcPct val="0"/>
              </a:spcBef>
              <a:spcAft>
                <a:spcPct val="0"/>
              </a:spcAft>
              <a:defRPr/>
            </a:pPr>
            <a:endParaRPr kumimoji="0" lang="en-US" b="1" dirty="0">
              <a:solidFill>
                <a:prstClr val="black"/>
              </a:solidFill>
              <a:cs typeface="Arial" charset="0"/>
            </a:endParaRPr>
          </a:p>
        </p:txBody>
      </p:sp>
      <p:grpSp>
        <p:nvGrpSpPr>
          <p:cNvPr id="8" name="Group 129"/>
          <p:cNvGrpSpPr>
            <a:grpSpLocks/>
          </p:cNvGrpSpPr>
          <p:nvPr/>
        </p:nvGrpSpPr>
        <p:grpSpPr bwMode="auto">
          <a:xfrm>
            <a:off x="2000250" y="3886200"/>
            <a:ext cx="2368550" cy="1644650"/>
            <a:chOff x="2000250" y="3886200"/>
            <a:chExt cx="2368550" cy="1644650"/>
          </a:xfrm>
        </p:grpSpPr>
        <p:sp>
          <p:nvSpPr>
            <p:cNvPr id="108" name="Oval 107"/>
            <p:cNvSpPr/>
            <p:nvPr/>
          </p:nvSpPr>
          <p:spPr bwMode="auto">
            <a:xfrm>
              <a:off x="4254500" y="521335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09" name="Oval 108"/>
            <p:cNvSpPr/>
            <p:nvPr/>
          </p:nvSpPr>
          <p:spPr bwMode="auto">
            <a:xfrm>
              <a:off x="3803650" y="525780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10" name="Oval 109"/>
            <p:cNvSpPr/>
            <p:nvPr/>
          </p:nvSpPr>
          <p:spPr bwMode="auto">
            <a:xfrm>
              <a:off x="3695700" y="533400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11" name="Oval 110"/>
            <p:cNvSpPr/>
            <p:nvPr/>
          </p:nvSpPr>
          <p:spPr bwMode="auto">
            <a:xfrm>
              <a:off x="3581400" y="537845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12" name="Oval 111"/>
            <p:cNvSpPr/>
            <p:nvPr/>
          </p:nvSpPr>
          <p:spPr bwMode="auto">
            <a:xfrm>
              <a:off x="3473450" y="541655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13" name="Oval 112"/>
            <p:cNvSpPr/>
            <p:nvPr/>
          </p:nvSpPr>
          <p:spPr bwMode="auto">
            <a:xfrm>
              <a:off x="3359150" y="539115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14" name="Oval 113"/>
            <p:cNvSpPr/>
            <p:nvPr/>
          </p:nvSpPr>
          <p:spPr bwMode="auto">
            <a:xfrm>
              <a:off x="3251200" y="533400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15" name="Oval 114"/>
            <p:cNvSpPr/>
            <p:nvPr/>
          </p:nvSpPr>
          <p:spPr bwMode="auto">
            <a:xfrm>
              <a:off x="3130550" y="523875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16" name="Oval 115"/>
            <p:cNvSpPr/>
            <p:nvPr/>
          </p:nvSpPr>
          <p:spPr bwMode="auto">
            <a:xfrm>
              <a:off x="3009900" y="522605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17" name="Oval 116"/>
            <p:cNvSpPr/>
            <p:nvPr/>
          </p:nvSpPr>
          <p:spPr bwMode="auto">
            <a:xfrm>
              <a:off x="2914650" y="521970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18" name="Oval 117"/>
            <p:cNvSpPr/>
            <p:nvPr/>
          </p:nvSpPr>
          <p:spPr bwMode="auto">
            <a:xfrm>
              <a:off x="2813050" y="507365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19" name="Oval 118"/>
            <p:cNvSpPr/>
            <p:nvPr/>
          </p:nvSpPr>
          <p:spPr bwMode="auto">
            <a:xfrm>
              <a:off x="2686050" y="494665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20" name="Oval 119"/>
            <p:cNvSpPr/>
            <p:nvPr/>
          </p:nvSpPr>
          <p:spPr bwMode="auto">
            <a:xfrm>
              <a:off x="2597150" y="487045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21" name="Oval 120"/>
            <p:cNvSpPr/>
            <p:nvPr/>
          </p:nvSpPr>
          <p:spPr bwMode="auto">
            <a:xfrm>
              <a:off x="2470150" y="464820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22" name="Oval 121"/>
            <p:cNvSpPr/>
            <p:nvPr/>
          </p:nvSpPr>
          <p:spPr bwMode="auto">
            <a:xfrm>
              <a:off x="2266950" y="453390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23" name="Oval 122"/>
            <p:cNvSpPr/>
            <p:nvPr/>
          </p:nvSpPr>
          <p:spPr bwMode="auto">
            <a:xfrm>
              <a:off x="2228850" y="446405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24" name="Oval 123"/>
            <p:cNvSpPr/>
            <p:nvPr/>
          </p:nvSpPr>
          <p:spPr bwMode="auto">
            <a:xfrm>
              <a:off x="2216150" y="427355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25" name="Oval 124"/>
            <p:cNvSpPr/>
            <p:nvPr/>
          </p:nvSpPr>
          <p:spPr bwMode="auto">
            <a:xfrm>
              <a:off x="2146300" y="414020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26" name="Oval 125"/>
            <p:cNvSpPr/>
            <p:nvPr/>
          </p:nvSpPr>
          <p:spPr bwMode="auto">
            <a:xfrm>
              <a:off x="2089150" y="406400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27" name="Oval 126"/>
            <p:cNvSpPr/>
            <p:nvPr/>
          </p:nvSpPr>
          <p:spPr bwMode="auto">
            <a:xfrm>
              <a:off x="2000250" y="388620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28" name="Oval 127"/>
            <p:cNvSpPr/>
            <p:nvPr/>
          </p:nvSpPr>
          <p:spPr bwMode="auto">
            <a:xfrm>
              <a:off x="2044700" y="388620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sp>
          <p:nvSpPr>
            <p:cNvPr id="129" name="Oval 128"/>
            <p:cNvSpPr/>
            <p:nvPr/>
          </p:nvSpPr>
          <p:spPr bwMode="auto">
            <a:xfrm>
              <a:off x="2038350" y="4013200"/>
              <a:ext cx="114300" cy="114300"/>
            </a:xfrm>
            <a:prstGeom prst="ellipse">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b="1">
                <a:solidFill>
                  <a:prstClr val="black"/>
                </a:solidFill>
                <a:cs typeface="Arial" charset="0"/>
              </a:endParaRPr>
            </a:p>
          </p:txBody>
        </p:sp>
      </p:grpSp>
      <p:sp>
        <p:nvSpPr>
          <p:cNvPr id="86060" name="TextBox 5"/>
          <p:cNvSpPr txBox="1">
            <a:spLocks noChangeArrowheads="1"/>
          </p:cNvSpPr>
          <p:nvPr/>
        </p:nvSpPr>
        <p:spPr bwMode="auto">
          <a:xfrm>
            <a:off x="5665788" y="5910263"/>
            <a:ext cx="384175"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35</a:t>
            </a:r>
          </a:p>
        </p:txBody>
      </p:sp>
      <p:grpSp>
        <p:nvGrpSpPr>
          <p:cNvPr id="9" name="Group 174"/>
          <p:cNvGrpSpPr>
            <a:grpSpLocks/>
          </p:cNvGrpSpPr>
          <p:nvPr/>
        </p:nvGrpSpPr>
        <p:grpSpPr bwMode="auto">
          <a:xfrm>
            <a:off x="152400" y="76200"/>
            <a:ext cx="8839200" cy="1524000"/>
            <a:chOff x="152400" y="76200"/>
            <a:chExt cx="8839200" cy="1524000"/>
          </a:xfrm>
        </p:grpSpPr>
        <p:sp>
          <p:nvSpPr>
            <p:cNvPr id="86062" name="TextBox 3"/>
            <p:cNvSpPr txBox="1">
              <a:spLocks noChangeArrowheads="1"/>
            </p:cNvSpPr>
            <p:nvPr/>
          </p:nvSpPr>
          <p:spPr bwMode="auto">
            <a:xfrm>
              <a:off x="2092396" y="1060052"/>
              <a:ext cx="4958409" cy="54014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New Drugs: GS-7340 TDF Prodrug</a:t>
              </a:r>
            </a:p>
          </p:txBody>
        </p:sp>
        <p:grpSp>
          <p:nvGrpSpPr>
            <p:cNvPr id="10" name="Group 176"/>
            <p:cNvGrpSpPr>
              <a:grpSpLocks/>
            </p:cNvGrpSpPr>
            <p:nvPr/>
          </p:nvGrpSpPr>
          <p:grpSpPr bwMode="auto">
            <a:xfrm>
              <a:off x="152400" y="76200"/>
              <a:ext cx="8839200" cy="1143000"/>
              <a:chOff x="152400" y="76200"/>
              <a:chExt cx="8839200" cy="1143000"/>
            </a:xfrm>
          </p:grpSpPr>
          <p:grpSp>
            <p:nvGrpSpPr>
              <p:cNvPr id="11" name="Group 38"/>
              <p:cNvGrpSpPr>
                <a:grpSpLocks/>
              </p:cNvGrpSpPr>
              <p:nvPr/>
            </p:nvGrpSpPr>
            <p:grpSpPr bwMode="auto">
              <a:xfrm>
                <a:off x="152400" y="762000"/>
                <a:ext cx="8839200" cy="457200"/>
                <a:chOff x="152400" y="3276600"/>
                <a:chExt cx="8839200" cy="457200"/>
              </a:xfrm>
            </p:grpSpPr>
            <p:sp>
              <p:nvSpPr>
                <p:cNvPr id="86066"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6067"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6068"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6069"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6070"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6071"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86065"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514600" y="1600200"/>
            <a:ext cx="4076700" cy="5062538"/>
            <a:chOff x="6123454" y="7162800"/>
            <a:chExt cx="1860931" cy="5060994"/>
          </a:xfrm>
        </p:grpSpPr>
        <p:sp>
          <p:nvSpPr>
            <p:cNvPr id="10255" name="TextBox 3"/>
            <p:cNvSpPr txBox="1">
              <a:spLocks noChangeArrowheads="1"/>
            </p:cNvSpPr>
            <p:nvPr/>
          </p:nvSpPr>
          <p:spPr bwMode="auto">
            <a:xfrm>
              <a:off x="6123454" y="7162800"/>
              <a:ext cx="1860931" cy="707612"/>
            </a:xfrm>
            <a:prstGeom prst="rect">
              <a:avLst/>
            </a:prstGeom>
            <a:solidFill>
              <a:schemeClr val="bg1"/>
            </a:solidFill>
            <a:ln w="9525">
              <a:noFill/>
              <a:miter lim="800000"/>
              <a:headEnd/>
              <a:tailEnd/>
            </a:ln>
          </p:spPr>
          <p:txBody>
            <a:bodyPr wrap="none">
              <a:spAutoFit/>
            </a:bodyPr>
            <a:lstStyle/>
            <a:p>
              <a:pPr algn="ctr" fontAlgn="base">
                <a:spcBef>
                  <a:spcPct val="0"/>
                </a:spcBef>
                <a:spcAft>
                  <a:spcPct val="0"/>
                </a:spcAft>
              </a:pPr>
              <a:r>
                <a:rPr kumimoji="0" lang="en-US" altLang="ja-JP" sz="2000" b="1">
                  <a:solidFill>
                    <a:prstClr val="black"/>
                  </a:solidFill>
                  <a:latin typeface="Arial Narrow" pitchFamily="34" charset="0"/>
                  <a:cs typeface="Arial" pitchFamily="34" charset="0"/>
                </a:rPr>
                <a:t>TDF-FTC-EVR/Cobi  -vs-  TDF-FTC-EFV</a:t>
              </a:r>
              <a:br>
                <a:rPr kumimoji="0" lang="en-US" altLang="ja-JP" sz="2000" b="1">
                  <a:solidFill>
                    <a:prstClr val="black"/>
                  </a:solidFill>
                  <a:latin typeface="Arial Narrow" pitchFamily="34" charset="0"/>
                  <a:cs typeface="Arial" pitchFamily="34" charset="0"/>
                </a:rPr>
              </a:br>
              <a:r>
                <a:rPr kumimoji="0" lang="en-US" altLang="ja-JP" sz="2000" b="1">
                  <a:solidFill>
                    <a:prstClr val="black"/>
                  </a:solidFill>
                  <a:latin typeface="Arial Narrow" pitchFamily="34" charset="0"/>
                  <a:cs typeface="Arial" pitchFamily="34" charset="0"/>
                </a:rPr>
                <a:t>Week 48 results in Tx-Naïve Patients </a:t>
              </a:r>
              <a:endParaRPr kumimoji="0" lang="en-US" altLang="ja-JP" b="1">
                <a:solidFill>
                  <a:prstClr val="black"/>
                </a:solidFill>
                <a:latin typeface="Arial Narrow" pitchFamily="34" charset="0"/>
                <a:cs typeface="Arial" pitchFamily="34" charset="0"/>
              </a:endParaRPr>
            </a:p>
          </p:txBody>
        </p:sp>
        <p:sp>
          <p:nvSpPr>
            <p:cNvPr id="10256" name="TextBox 5"/>
            <p:cNvSpPr txBox="1">
              <a:spLocks noChangeArrowheads="1"/>
            </p:cNvSpPr>
            <p:nvPr/>
          </p:nvSpPr>
          <p:spPr bwMode="auto">
            <a:xfrm>
              <a:off x="6710693" y="11885371"/>
              <a:ext cx="1120422" cy="338423"/>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600">
                  <a:solidFill>
                    <a:prstClr val="black"/>
                  </a:solidFill>
                  <a:cs typeface="Arial" pitchFamily="34" charset="0"/>
                </a:rPr>
                <a:t>Cohen AIDS 2011; 25:F7-12</a:t>
              </a:r>
            </a:p>
          </p:txBody>
        </p:sp>
      </p:grpSp>
      <p:graphicFrame>
        <p:nvGraphicFramePr>
          <p:cNvPr id="10242" name="Chart 1"/>
          <p:cNvGraphicFramePr>
            <a:graphicFrameLocks/>
          </p:cNvGraphicFramePr>
          <p:nvPr/>
        </p:nvGraphicFramePr>
        <p:xfrm>
          <a:off x="1168400" y="2463800"/>
          <a:ext cx="6959600" cy="3894138"/>
        </p:xfrm>
        <a:graphic>
          <a:graphicData uri="http://schemas.openxmlformats.org/presentationml/2006/ole">
            <p:oleObj spid="_x0000_s4098" r:id="rId3" imgW="6956139" imgH="3895682" progId="Excel.Chart.8">
              <p:embed/>
            </p:oleObj>
          </a:graphicData>
        </a:graphic>
      </p:graphicFrame>
      <p:grpSp>
        <p:nvGrpSpPr>
          <p:cNvPr id="3" name="Group 7"/>
          <p:cNvGrpSpPr>
            <a:grpSpLocks/>
          </p:cNvGrpSpPr>
          <p:nvPr/>
        </p:nvGrpSpPr>
        <p:grpSpPr bwMode="auto">
          <a:xfrm>
            <a:off x="152400" y="76200"/>
            <a:ext cx="8839200" cy="1524000"/>
            <a:chOff x="152400" y="76200"/>
            <a:chExt cx="8839200" cy="1524000"/>
          </a:xfrm>
        </p:grpSpPr>
        <p:sp>
          <p:nvSpPr>
            <p:cNvPr id="10245" name="TextBox 3"/>
            <p:cNvSpPr txBox="1">
              <a:spLocks noChangeArrowheads="1"/>
            </p:cNvSpPr>
            <p:nvPr/>
          </p:nvSpPr>
          <p:spPr bwMode="auto">
            <a:xfrm>
              <a:off x="235312" y="1060052"/>
              <a:ext cx="8672567" cy="54014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New Combinations: 3</a:t>
              </a:r>
              <a:r>
                <a:rPr kumimoji="0" lang="en-US" altLang="ja-JP" sz="2800" b="1" baseline="30000">
                  <a:solidFill>
                    <a:srgbClr val="FF0000"/>
                  </a:solidFill>
                  <a:latin typeface="Arial Narrow" pitchFamily="34" charset="0"/>
                  <a:cs typeface="Arial" pitchFamily="34" charset="0"/>
                </a:rPr>
                <a:t>rd</a:t>
              </a:r>
              <a:r>
                <a:rPr kumimoji="0" lang="en-US" altLang="ja-JP" sz="2800" b="1">
                  <a:solidFill>
                    <a:srgbClr val="FF0000"/>
                  </a:solidFill>
                  <a:latin typeface="Arial Narrow" pitchFamily="34" charset="0"/>
                  <a:cs typeface="Arial" pitchFamily="34" charset="0"/>
                </a:rPr>
                <a:t> STR: The “Quad”: TDF-FTC-EVR-Cobi</a:t>
              </a:r>
            </a:p>
          </p:txBody>
        </p:sp>
        <p:grpSp>
          <p:nvGrpSpPr>
            <p:cNvPr id="4" name="Group 9"/>
            <p:cNvGrpSpPr>
              <a:grpSpLocks/>
            </p:cNvGrpSpPr>
            <p:nvPr/>
          </p:nvGrpSpPr>
          <p:grpSpPr bwMode="auto">
            <a:xfrm>
              <a:off x="152400" y="76200"/>
              <a:ext cx="8839200" cy="1143000"/>
              <a:chOff x="152400" y="76200"/>
              <a:chExt cx="8839200" cy="1143000"/>
            </a:xfrm>
          </p:grpSpPr>
          <p:grpSp>
            <p:nvGrpSpPr>
              <p:cNvPr id="5" name="Group 38"/>
              <p:cNvGrpSpPr>
                <a:grpSpLocks/>
              </p:cNvGrpSpPr>
              <p:nvPr/>
            </p:nvGrpSpPr>
            <p:grpSpPr bwMode="auto">
              <a:xfrm>
                <a:off x="152400" y="762000"/>
                <a:ext cx="8839200" cy="457200"/>
                <a:chOff x="152400" y="3276600"/>
                <a:chExt cx="8839200" cy="457200"/>
              </a:xfrm>
            </p:grpSpPr>
            <p:sp>
              <p:nvSpPr>
                <p:cNvPr id="10249"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250"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251"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252"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253"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10254"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10248"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2400" y="76200"/>
            <a:ext cx="8839200" cy="1566863"/>
            <a:chOff x="152400" y="76200"/>
            <a:chExt cx="8839200" cy="1567410"/>
          </a:xfrm>
        </p:grpSpPr>
        <p:sp>
          <p:nvSpPr>
            <p:cNvPr id="87044" name="TextBox 3"/>
            <p:cNvSpPr txBox="1">
              <a:spLocks noChangeArrowheads="1"/>
            </p:cNvSpPr>
            <p:nvPr/>
          </p:nvSpPr>
          <p:spPr bwMode="auto">
            <a:xfrm>
              <a:off x="1218646" y="1060052"/>
              <a:ext cx="6705939" cy="58355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THE FUTURE OF ANTIRETROVIRAL THERAPY</a:t>
              </a:r>
            </a:p>
          </p:txBody>
        </p:sp>
        <p:grpSp>
          <p:nvGrpSpPr>
            <p:cNvPr id="3" name="Group 5"/>
            <p:cNvGrpSpPr>
              <a:grpSpLocks/>
            </p:cNvGrpSpPr>
            <p:nvPr/>
          </p:nvGrpSpPr>
          <p:grpSpPr bwMode="auto">
            <a:xfrm>
              <a:off x="152400" y="76200"/>
              <a:ext cx="8839200" cy="1143000"/>
              <a:chOff x="152400" y="76200"/>
              <a:chExt cx="8839200" cy="1143000"/>
            </a:xfrm>
          </p:grpSpPr>
          <p:grpSp>
            <p:nvGrpSpPr>
              <p:cNvPr id="4" name="Group 38"/>
              <p:cNvGrpSpPr>
                <a:grpSpLocks/>
              </p:cNvGrpSpPr>
              <p:nvPr/>
            </p:nvGrpSpPr>
            <p:grpSpPr bwMode="auto">
              <a:xfrm>
                <a:off x="152400" y="762000"/>
                <a:ext cx="8839200" cy="457200"/>
                <a:chOff x="152400" y="3276600"/>
                <a:chExt cx="8839200" cy="457200"/>
              </a:xfrm>
            </p:grpSpPr>
            <p:sp>
              <p:nvSpPr>
                <p:cNvPr id="87048"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7049"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7050"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7051"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7052"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7053"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87047"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
        <p:nvSpPr>
          <p:cNvPr id="87043" name="Content Placeholder 16"/>
          <p:cNvSpPr>
            <a:spLocks noGrp="1"/>
          </p:cNvSpPr>
          <p:nvPr>
            <p:ph idx="1"/>
          </p:nvPr>
        </p:nvSpPr>
        <p:spPr/>
        <p:txBody>
          <a:bodyPr/>
          <a:lstStyle/>
          <a:p>
            <a:pPr>
              <a:spcAft>
                <a:spcPts val="200"/>
              </a:spcAft>
              <a:tabLst>
                <a:tab pos="2743200" algn="l"/>
              </a:tabLst>
            </a:pPr>
            <a:r>
              <a:rPr altLang="ja-JP" sz="2600" smtClean="0"/>
              <a:t>New drugs</a:t>
            </a:r>
          </a:p>
          <a:p>
            <a:pPr>
              <a:spcAft>
                <a:spcPts val="200"/>
              </a:spcAft>
              <a:tabLst>
                <a:tab pos="2743200" algn="l"/>
              </a:tabLst>
            </a:pPr>
            <a:r>
              <a:rPr altLang="ja-JP" sz="2600" smtClean="0"/>
              <a:t>New combinations</a:t>
            </a:r>
          </a:p>
          <a:p>
            <a:pPr>
              <a:spcAft>
                <a:spcPts val="200"/>
              </a:spcAft>
              <a:tabLst>
                <a:tab pos="2743200" algn="l"/>
              </a:tabLst>
            </a:pPr>
            <a:r>
              <a:rPr altLang="ja-JP" sz="2800" b="1" smtClean="0"/>
              <a:t>New strategies</a:t>
            </a:r>
          </a:p>
          <a:p>
            <a:pPr lvl="1">
              <a:spcAft>
                <a:spcPts val="200"/>
              </a:spcAft>
              <a:tabLst>
                <a:tab pos="2743200" algn="l"/>
              </a:tabLst>
            </a:pPr>
            <a:r>
              <a:rPr altLang="ja-JP" sz="2400" smtClean="0"/>
              <a:t>NRTI-sparing regimens</a:t>
            </a:r>
          </a:p>
          <a:p>
            <a:pPr lvl="1">
              <a:spcAft>
                <a:spcPts val="200"/>
              </a:spcAft>
              <a:tabLst>
                <a:tab pos="2743200" algn="l"/>
              </a:tabLst>
            </a:pPr>
            <a:r>
              <a:rPr altLang="ja-JP" sz="2400" smtClean="0"/>
              <a:t>2-drug potent regimens: INSTI-PI/r</a:t>
            </a:r>
          </a:p>
          <a:p>
            <a:pPr>
              <a:spcAft>
                <a:spcPts val="200"/>
              </a:spcAft>
              <a:tabLst>
                <a:tab pos="2743200" algn="l"/>
              </a:tabLst>
            </a:pPr>
            <a:r>
              <a:rPr altLang="ja-JP" sz="2800" b="1" smtClean="0"/>
              <a:t>New classes</a:t>
            </a:r>
          </a:p>
          <a:p>
            <a:pPr lvl="1">
              <a:spcAft>
                <a:spcPts val="200"/>
              </a:spcAft>
              <a:tabLst>
                <a:tab pos="2743200" algn="l"/>
              </a:tabLst>
            </a:pPr>
            <a:r>
              <a:rPr altLang="ja-JP" sz="2400" smtClean="0"/>
              <a:t>Mono-clonal antibody</a:t>
            </a:r>
          </a:p>
          <a:p>
            <a:pPr lvl="1">
              <a:spcAft>
                <a:spcPts val="200"/>
              </a:spcAft>
              <a:tabLst>
                <a:tab pos="2743200" algn="l"/>
              </a:tabLst>
            </a:pPr>
            <a:r>
              <a:rPr altLang="ja-JP" sz="2400" smtClean="0"/>
              <a:t>Zinc fingers</a:t>
            </a:r>
          </a:p>
          <a:p>
            <a:pPr>
              <a:spcAft>
                <a:spcPts val="200"/>
              </a:spcAft>
              <a:tabLst>
                <a:tab pos="2743200" algn="l"/>
              </a:tabLst>
            </a:pPr>
            <a:r>
              <a:rPr altLang="ja-JP" sz="2800" b="1" smtClean="0"/>
              <a:t>Future needs</a:t>
            </a:r>
          </a:p>
          <a:p>
            <a:pPr lvl="1">
              <a:spcAft>
                <a:spcPts val="200"/>
              </a:spcAft>
              <a:tabLst>
                <a:tab pos="2743200" algn="l"/>
              </a:tabLst>
            </a:pPr>
            <a:r>
              <a:rPr altLang="ja-JP" sz="2400" smtClean="0"/>
              <a:t>HIV Vaccine</a:t>
            </a:r>
          </a:p>
          <a:p>
            <a:pPr lvl="1">
              <a:spcAft>
                <a:spcPts val="200"/>
              </a:spcAft>
              <a:tabLst>
                <a:tab pos="2743200" algn="l"/>
              </a:tabLst>
            </a:pPr>
            <a:r>
              <a:rPr altLang="ja-JP" sz="2400" smtClean="0"/>
              <a:t>“Functional” cure</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066" name="Straight Connector 8"/>
          <p:cNvCxnSpPr>
            <a:cxnSpLocks noChangeShapeType="1"/>
          </p:cNvCxnSpPr>
          <p:nvPr/>
        </p:nvCxnSpPr>
        <p:spPr bwMode="auto">
          <a:xfrm rot="5400000">
            <a:off x="1285875" y="4354513"/>
            <a:ext cx="1797050" cy="0"/>
          </a:xfrm>
          <a:prstGeom prst="line">
            <a:avLst/>
          </a:prstGeom>
          <a:noFill/>
          <a:ln w="28575" algn="ctr">
            <a:solidFill>
              <a:schemeClr val="tx1"/>
            </a:solidFill>
            <a:round/>
            <a:headEnd/>
            <a:tailEnd/>
          </a:ln>
        </p:spPr>
      </p:cxnSp>
      <p:sp>
        <p:nvSpPr>
          <p:cNvPr id="88067" name="Rectangle 2"/>
          <p:cNvSpPr>
            <a:spLocks noGrp="1" noChangeArrowheads="1"/>
          </p:cNvSpPr>
          <p:nvPr>
            <p:ph type="title" idx="4294967295"/>
          </p:nvPr>
        </p:nvSpPr>
        <p:spPr>
          <a:xfrm>
            <a:off x="471488" y="1752600"/>
            <a:ext cx="8229600" cy="762000"/>
          </a:xfrm>
        </p:spPr>
        <p:txBody>
          <a:bodyPr/>
          <a:lstStyle/>
          <a:p>
            <a:pPr eaLnBrk="1" hangingPunct="1"/>
            <a:r>
              <a:rPr lang="en-US" altLang="ja-JP" sz="2800" smtClean="0"/>
              <a:t>MVC vs TDF/FTC With ATV/RTV in ART-Naive Patients</a:t>
            </a:r>
          </a:p>
        </p:txBody>
      </p:sp>
      <p:sp>
        <p:nvSpPr>
          <p:cNvPr id="31748" name="Text Box 11"/>
          <p:cNvSpPr txBox="1">
            <a:spLocks noChangeArrowheads="1"/>
          </p:cNvSpPr>
          <p:nvPr/>
        </p:nvSpPr>
        <p:spPr bwMode="auto">
          <a:xfrm>
            <a:off x="2163763" y="5788025"/>
            <a:ext cx="4846637" cy="307975"/>
          </a:xfrm>
          <a:prstGeom prst="rect">
            <a:avLst/>
          </a:prstGeom>
          <a:noFill/>
          <a:ln>
            <a:noFill/>
          </a:ln>
          <a:extLst>
            <a:ext uri="{909E8E84-426E-40DD-AFC4-6F175D3DCCD1}"/>
            <a:ext uri="{91240B29-F687-4F45-9708-019B960494DF}"/>
          </a:extLst>
        </p:spPr>
        <p:txBody>
          <a:bodyPr anchor="b">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defRPr/>
            </a:pPr>
            <a:r>
              <a:rPr kumimoji="0" lang="en-US" sz="1400" b="0" dirty="0">
                <a:solidFill>
                  <a:srgbClr val="9BBB59">
                    <a:lumMod val="50000"/>
                  </a:srgbClr>
                </a:solidFill>
                <a:cs typeface="Arial" charset="0"/>
              </a:rPr>
              <a:t>Portsmouth S, et al. IAS 2011. Abstract TUAB0103. </a:t>
            </a:r>
          </a:p>
        </p:txBody>
      </p:sp>
      <p:cxnSp>
        <p:nvCxnSpPr>
          <p:cNvPr id="88069" name="Straight Connector 9"/>
          <p:cNvCxnSpPr>
            <a:cxnSpLocks noChangeShapeType="1"/>
          </p:cNvCxnSpPr>
          <p:nvPr/>
        </p:nvCxnSpPr>
        <p:spPr bwMode="auto">
          <a:xfrm flipV="1">
            <a:off x="2165350" y="5238750"/>
            <a:ext cx="4222750" cy="0"/>
          </a:xfrm>
          <a:prstGeom prst="line">
            <a:avLst/>
          </a:prstGeom>
          <a:noFill/>
          <a:ln w="28575" algn="ctr">
            <a:solidFill>
              <a:schemeClr val="tx1"/>
            </a:solidFill>
            <a:round/>
            <a:headEnd/>
            <a:tailEnd/>
          </a:ln>
        </p:spPr>
      </p:cxnSp>
      <p:sp>
        <p:nvSpPr>
          <p:cNvPr id="88070" name="Rectangle 136"/>
          <p:cNvSpPr>
            <a:spLocks noChangeArrowheads="1"/>
          </p:cNvSpPr>
          <p:nvPr/>
        </p:nvSpPr>
        <p:spPr bwMode="auto">
          <a:xfrm>
            <a:off x="2274888" y="5173663"/>
            <a:ext cx="134937" cy="134937"/>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071" name="Rectangle 137"/>
          <p:cNvSpPr>
            <a:spLocks noChangeArrowheads="1"/>
          </p:cNvSpPr>
          <p:nvPr/>
        </p:nvSpPr>
        <p:spPr bwMode="auto">
          <a:xfrm>
            <a:off x="2470150" y="5016500"/>
            <a:ext cx="136525" cy="134938"/>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072" name="Rectangle 138"/>
          <p:cNvSpPr>
            <a:spLocks noChangeArrowheads="1"/>
          </p:cNvSpPr>
          <p:nvPr/>
        </p:nvSpPr>
        <p:spPr bwMode="auto">
          <a:xfrm>
            <a:off x="2817813" y="4318000"/>
            <a:ext cx="134937" cy="134938"/>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073" name="Rectangle 139"/>
          <p:cNvSpPr>
            <a:spLocks noChangeArrowheads="1"/>
          </p:cNvSpPr>
          <p:nvPr/>
        </p:nvSpPr>
        <p:spPr bwMode="auto">
          <a:xfrm>
            <a:off x="3165475" y="4098925"/>
            <a:ext cx="134938" cy="136525"/>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074" name="Rectangle 140"/>
          <p:cNvSpPr>
            <a:spLocks noChangeArrowheads="1"/>
          </p:cNvSpPr>
          <p:nvPr/>
        </p:nvSpPr>
        <p:spPr bwMode="auto">
          <a:xfrm>
            <a:off x="3506788" y="3892550"/>
            <a:ext cx="134937" cy="136525"/>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075" name="Rectangle 141"/>
          <p:cNvSpPr>
            <a:spLocks noChangeArrowheads="1"/>
          </p:cNvSpPr>
          <p:nvPr/>
        </p:nvSpPr>
        <p:spPr bwMode="auto">
          <a:xfrm>
            <a:off x="3870325" y="3903663"/>
            <a:ext cx="134938" cy="136525"/>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076" name="Rectangle 142"/>
          <p:cNvSpPr>
            <a:spLocks noChangeArrowheads="1"/>
          </p:cNvSpPr>
          <p:nvPr/>
        </p:nvSpPr>
        <p:spPr bwMode="auto">
          <a:xfrm>
            <a:off x="4216400" y="3719513"/>
            <a:ext cx="136525" cy="134937"/>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077" name="Rectangle 143"/>
          <p:cNvSpPr>
            <a:spLocks noChangeArrowheads="1"/>
          </p:cNvSpPr>
          <p:nvPr/>
        </p:nvSpPr>
        <p:spPr bwMode="auto">
          <a:xfrm>
            <a:off x="4900613" y="3741738"/>
            <a:ext cx="134937" cy="134937"/>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078" name="Rectangle 144"/>
          <p:cNvSpPr>
            <a:spLocks noChangeArrowheads="1"/>
          </p:cNvSpPr>
          <p:nvPr/>
        </p:nvSpPr>
        <p:spPr bwMode="auto">
          <a:xfrm>
            <a:off x="5616575" y="3725863"/>
            <a:ext cx="134938" cy="134937"/>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079" name="Rectangle 145"/>
          <p:cNvSpPr>
            <a:spLocks noChangeArrowheads="1"/>
          </p:cNvSpPr>
          <p:nvPr/>
        </p:nvSpPr>
        <p:spPr bwMode="auto">
          <a:xfrm>
            <a:off x="6316663" y="3841750"/>
            <a:ext cx="134937" cy="136525"/>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080" name="Freeform 147"/>
          <p:cNvSpPr>
            <a:spLocks/>
          </p:cNvSpPr>
          <p:nvPr/>
        </p:nvSpPr>
        <p:spPr bwMode="auto">
          <a:xfrm>
            <a:off x="2338388" y="3775075"/>
            <a:ext cx="4000500" cy="1465263"/>
          </a:xfrm>
          <a:custGeom>
            <a:avLst/>
            <a:gdLst>
              <a:gd name="T0" fmla="*/ 0 w 3236614"/>
              <a:gd name="T1" fmla="*/ 1029802024 h 1186004"/>
              <a:gd name="T2" fmla="*/ 123574815 w 3236614"/>
              <a:gd name="T3" fmla="*/ 919746078 h 1186004"/>
              <a:gd name="T4" fmla="*/ 374708207 w 3236614"/>
              <a:gd name="T5" fmla="*/ 452011313 h 1186004"/>
              <a:gd name="T6" fmla="*/ 645774008 w 3236614"/>
              <a:gd name="T7" fmla="*/ 251554923 h 1186004"/>
              <a:gd name="T8" fmla="*/ 872991506 w 3236614"/>
              <a:gd name="T9" fmla="*/ 113985979 h 1186004"/>
              <a:gd name="T10" fmla="*/ 1120139792 w 3236614"/>
              <a:gd name="T11" fmla="*/ 133638713 h 1186004"/>
              <a:gd name="T12" fmla="*/ 1395194061 w 3236614"/>
              <a:gd name="T13" fmla="*/ 0 h 1186004"/>
              <a:gd name="T14" fmla="*/ 1857599347 w 3236614"/>
              <a:gd name="T15" fmla="*/ 23582777 h 1186004"/>
              <a:gd name="T16" fmla="*/ 2147483647 w 3236614"/>
              <a:gd name="T17" fmla="*/ 7860716 h 1186004"/>
              <a:gd name="T18" fmla="*/ 2147483647 w 3236614"/>
              <a:gd name="T19" fmla="*/ 94333482 h 11860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36614"/>
              <a:gd name="T31" fmla="*/ 0 h 1186004"/>
              <a:gd name="T32" fmla="*/ 3236614 w 3236614"/>
              <a:gd name="T33" fmla="*/ 1186004 h 11860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36614" h="1186004">
                <a:moveTo>
                  <a:pt x="0" y="1186004"/>
                </a:moveTo>
                <a:lnTo>
                  <a:pt x="140329" y="1059255"/>
                </a:lnTo>
                <a:lnTo>
                  <a:pt x="425513" y="520574"/>
                </a:lnTo>
                <a:lnTo>
                  <a:pt x="733331" y="289711"/>
                </a:lnTo>
                <a:lnTo>
                  <a:pt x="991355" y="131275"/>
                </a:lnTo>
                <a:lnTo>
                  <a:pt x="1272012" y="153909"/>
                </a:lnTo>
                <a:lnTo>
                  <a:pt x="1584357" y="0"/>
                </a:lnTo>
                <a:lnTo>
                  <a:pt x="2109458" y="27160"/>
                </a:lnTo>
                <a:lnTo>
                  <a:pt x="2679826" y="9053"/>
                </a:lnTo>
                <a:lnTo>
                  <a:pt x="3236614" y="108642"/>
                </a:lnTo>
              </a:path>
            </a:pathLst>
          </a:custGeom>
          <a:noFill/>
          <a:ln w="28575" cap="flat" cmpd="sng" algn="ctr">
            <a:solidFill>
              <a:schemeClr val="accent2"/>
            </a:solidFill>
            <a:prstDash val="solid"/>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cxnSp>
        <p:nvCxnSpPr>
          <p:cNvPr id="88081" name="Straight Connector 10"/>
          <p:cNvCxnSpPr>
            <a:cxnSpLocks noChangeShapeType="1"/>
          </p:cNvCxnSpPr>
          <p:nvPr/>
        </p:nvCxnSpPr>
        <p:spPr bwMode="auto">
          <a:xfrm flipV="1">
            <a:off x="2111375" y="3470275"/>
            <a:ext cx="63500" cy="0"/>
          </a:xfrm>
          <a:prstGeom prst="line">
            <a:avLst/>
          </a:prstGeom>
          <a:noFill/>
          <a:ln w="28575" algn="ctr">
            <a:solidFill>
              <a:schemeClr val="tx1"/>
            </a:solidFill>
            <a:round/>
            <a:headEnd/>
            <a:tailEnd/>
          </a:ln>
        </p:spPr>
      </p:cxnSp>
      <p:cxnSp>
        <p:nvCxnSpPr>
          <p:cNvPr id="88082" name="Straight Connector 12"/>
          <p:cNvCxnSpPr>
            <a:cxnSpLocks noChangeShapeType="1"/>
          </p:cNvCxnSpPr>
          <p:nvPr/>
        </p:nvCxnSpPr>
        <p:spPr bwMode="auto">
          <a:xfrm flipV="1">
            <a:off x="2111375" y="3814763"/>
            <a:ext cx="63500" cy="0"/>
          </a:xfrm>
          <a:prstGeom prst="line">
            <a:avLst/>
          </a:prstGeom>
          <a:noFill/>
          <a:ln w="28575" algn="ctr">
            <a:solidFill>
              <a:schemeClr val="tx1"/>
            </a:solidFill>
            <a:round/>
            <a:headEnd/>
            <a:tailEnd/>
          </a:ln>
        </p:spPr>
      </p:cxnSp>
      <p:cxnSp>
        <p:nvCxnSpPr>
          <p:cNvPr id="88083" name="Straight Connector 14"/>
          <p:cNvCxnSpPr>
            <a:cxnSpLocks noChangeShapeType="1"/>
          </p:cNvCxnSpPr>
          <p:nvPr/>
        </p:nvCxnSpPr>
        <p:spPr bwMode="auto">
          <a:xfrm flipV="1">
            <a:off x="2111375" y="4168775"/>
            <a:ext cx="63500" cy="0"/>
          </a:xfrm>
          <a:prstGeom prst="line">
            <a:avLst/>
          </a:prstGeom>
          <a:noFill/>
          <a:ln w="28575" algn="ctr">
            <a:solidFill>
              <a:schemeClr val="tx1"/>
            </a:solidFill>
            <a:round/>
            <a:headEnd/>
            <a:tailEnd/>
          </a:ln>
        </p:spPr>
      </p:cxnSp>
      <p:cxnSp>
        <p:nvCxnSpPr>
          <p:cNvPr id="88084" name="Straight Connector 16"/>
          <p:cNvCxnSpPr>
            <a:cxnSpLocks noChangeShapeType="1"/>
          </p:cNvCxnSpPr>
          <p:nvPr/>
        </p:nvCxnSpPr>
        <p:spPr bwMode="auto">
          <a:xfrm flipV="1">
            <a:off x="2111375" y="4532313"/>
            <a:ext cx="63500" cy="0"/>
          </a:xfrm>
          <a:prstGeom prst="line">
            <a:avLst/>
          </a:prstGeom>
          <a:noFill/>
          <a:ln w="28575" algn="ctr">
            <a:solidFill>
              <a:schemeClr val="tx1"/>
            </a:solidFill>
            <a:round/>
            <a:headEnd/>
            <a:tailEnd/>
          </a:ln>
        </p:spPr>
      </p:cxnSp>
      <p:cxnSp>
        <p:nvCxnSpPr>
          <p:cNvPr id="88085" name="Straight Connector 18"/>
          <p:cNvCxnSpPr>
            <a:cxnSpLocks noChangeShapeType="1"/>
          </p:cNvCxnSpPr>
          <p:nvPr/>
        </p:nvCxnSpPr>
        <p:spPr bwMode="auto">
          <a:xfrm flipV="1">
            <a:off x="2111375" y="4878388"/>
            <a:ext cx="63500" cy="0"/>
          </a:xfrm>
          <a:prstGeom prst="line">
            <a:avLst/>
          </a:prstGeom>
          <a:noFill/>
          <a:ln w="28575" algn="ctr">
            <a:solidFill>
              <a:schemeClr val="tx1"/>
            </a:solidFill>
            <a:round/>
            <a:headEnd/>
            <a:tailEnd/>
          </a:ln>
        </p:spPr>
      </p:cxnSp>
      <p:cxnSp>
        <p:nvCxnSpPr>
          <p:cNvPr id="88086" name="Straight Connector 20"/>
          <p:cNvCxnSpPr>
            <a:cxnSpLocks noChangeShapeType="1"/>
          </p:cNvCxnSpPr>
          <p:nvPr/>
        </p:nvCxnSpPr>
        <p:spPr bwMode="auto">
          <a:xfrm flipV="1">
            <a:off x="2111375" y="5235575"/>
            <a:ext cx="63500" cy="0"/>
          </a:xfrm>
          <a:prstGeom prst="line">
            <a:avLst/>
          </a:prstGeom>
          <a:noFill/>
          <a:ln w="28575" algn="ctr">
            <a:solidFill>
              <a:schemeClr val="tx1"/>
            </a:solidFill>
            <a:round/>
            <a:headEnd/>
            <a:tailEnd/>
          </a:ln>
        </p:spPr>
      </p:cxnSp>
      <p:cxnSp>
        <p:nvCxnSpPr>
          <p:cNvPr id="88087" name="Straight Connector 24"/>
          <p:cNvCxnSpPr>
            <a:cxnSpLocks noChangeShapeType="1"/>
          </p:cNvCxnSpPr>
          <p:nvPr/>
        </p:nvCxnSpPr>
        <p:spPr bwMode="auto">
          <a:xfrm rot="16200000" flipV="1">
            <a:off x="2151856" y="5276057"/>
            <a:ext cx="65087" cy="0"/>
          </a:xfrm>
          <a:prstGeom prst="line">
            <a:avLst/>
          </a:prstGeom>
          <a:noFill/>
          <a:ln w="28575" algn="ctr">
            <a:solidFill>
              <a:schemeClr val="tx1"/>
            </a:solidFill>
            <a:round/>
            <a:headEnd/>
            <a:tailEnd/>
          </a:ln>
        </p:spPr>
      </p:cxnSp>
      <p:cxnSp>
        <p:nvCxnSpPr>
          <p:cNvPr id="88088" name="Straight Connector 26"/>
          <p:cNvCxnSpPr>
            <a:cxnSpLocks noChangeShapeType="1"/>
          </p:cNvCxnSpPr>
          <p:nvPr/>
        </p:nvCxnSpPr>
        <p:spPr bwMode="auto">
          <a:xfrm rot="16200000" flipV="1">
            <a:off x="2501106" y="5276057"/>
            <a:ext cx="65087" cy="0"/>
          </a:xfrm>
          <a:prstGeom prst="line">
            <a:avLst/>
          </a:prstGeom>
          <a:noFill/>
          <a:ln w="28575" algn="ctr">
            <a:solidFill>
              <a:schemeClr val="tx1"/>
            </a:solidFill>
            <a:round/>
            <a:headEnd/>
            <a:tailEnd/>
          </a:ln>
        </p:spPr>
      </p:cxnSp>
      <p:cxnSp>
        <p:nvCxnSpPr>
          <p:cNvPr id="88089" name="Straight Connector 28"/>
          <p:cNvCxnSpPr>
            <a:cxnSpLocks noChangeShapeType="1"/>
          </p:cNvCxnSpPr>
          <p:nvPr/>
        </p:nvCxnSpPr>
        <p:spPr bwMode="auto">
          <a:xfrm rot="16200000" flipV="1">
            <a:off x="2855119" y="5276057"/>
            <a:ext cx="65087" cy="0"/>
          </a:xfrm>
          <a:prstGeom prst="line">
            <a:avLst/>
          </a:prstGeom>
          <a:noFill/>
          <a:ln w="28575" algn="ctr">
            <a:solidFill>
              <a:schemeClr val="tx1"/>
            </a:solidFill>
            <a:round/>
            <a:headEnd/>
            <a:tailEnd/>
          </a:ln>
        </p:spPr>
      </p:cxnSp>
      <p:cxnSp>
        <p:nvCxnSpPr>
          <p:cNvPr id="88090" name="Straight Connector 30"/>
          <p:cNvCxnSpPr>
            <a:cxnSpLocks noChangeShapeType="1"/>
          </p:cNvCxnSpPr>
          <p:nvPr/>
        </p:nvCxnSpPr>
        <p:spPr bwMode="auto">
          <a:xfrm rot="16200000" flipV="1">
            <a:off x="3196431" y="5276057"/>
            <a:ext cx="65087" cy="0"/>
          </a:xfrm>
          <a:prstGeom prst="line">
            <a:avLst/>
          </a:prstGeom>
          <a:noFill/>
          <a:ln w="28575" algn="ctr">
            <a:solidFill>
              <a:schemeClr val="tx1"/>
            </a:solidFill>
            <a:round/>
            <a:headEnd/>
            <a:tailEnd/>
          </a:ln>
        </p:spPr>
      </p:cxnSp>
      <p:cxnSp>
        <p:nvCxnSpPr>
          <p:cNvPr id="88091" name="Straight Connector 31"/>
          <p:cNvCxnSpPr>
            <a:cxnSpLocks noChangeShapeType="1"/>
          </p:cNvCxnSpPr>
          <p:nvPr/>
        </p:nvCxnSpPr>
        <p:spPr bwMode="auto">
          <a:xfrm rot="16200000" flipV="1">
            <a:off x="3537744" y="5276057"/>
            <a:ext cx="65087" cy="0"/>
          </a:xfrm>
          <a:prstGeom prst="line">
            <a:avLst/>
          </a:prstGeom>
          <a:noFill/>
          <a:ln w="28575" algn="ctr">
            <a:solidFill>
              <a:schemeClr val="tx1"/>
            </a:solidFill>
            <a:round/>
            <a:headEnd/>
            <a:tailEnd/>
          </a:ln>
        </p:spPr>
      </p:cxnSp>
      <p:cxnSp>
        <p:nvCxnSpPr>
          <p:cNvPr id="88092" name="Straight Connector 32"/>
          <p:cNvCxnSpPr>
            <a:cxnSpLocks noChangeShapeType="1"/>
          </p:cNvCxnSpPr>
          <p:nvPr/>
        </p:nvCxnSpPr>
        <p:spPr bwMode="auto">
          <a:xfrm rot="16200000" flipV="1">
            <a:off x="3891756" y="5276057"/>
            <a:ext cx="65087" cy="0"/>
          </a:xfrm>
          <a:prstGeom prst="line">
            <a:avLst/>
          </a:prstGeom>
          <a:noFill/>
          <a:ln w="28575" algn="ctr">
            <a:solidFill>
              <a:schemeClr val="tx1"/>
            </a:solidFill>
            <a:round/>
            <a:headEnd/>
            <a:tailEnd/>
          </a:ln>
        </p:spPr>
      </p:cxnSp>
      <p:cxnSp>
        <p:nvCxnSpPr>
          <p:cNvPr id="88093" name="Straight Connector 33"/>
          <p:cNvCxnSpPr>
            <a:cxnSpLocks noChangeShapeType="1"/>
          </p:cNvCxnSpPr>
          <p:nvPr/>
        </p:nvCxnSpPr>
        <p:spPr bwMode="auto">
          <a:xfrm rot="16200000" flipV="1">
            <a:off x="4583906" y="5276057"/>
            <a:ext cx="65087" cy="0"/>
          </a:xfrm>
          <a:prstGeom prst="line">
            <a:avLst/>
          </a:prstGeom>
          <a:noFill/>
          <a:ln w="28575" algn="ctr">
            <a:solidFill>
              <a:schemeClr val="tx1"/>
            </a:solidFill>
            <a:round/>
            <a:headEnd/>
            <a:tailEnd/>
          </a:ln>
        </p:spPr>
      </p:cxnSp>
      <p:sp>
        <p:nvSpPr>
          <p:cNvPr id="88094" name="TextBox 35"/>
          <p:cNvSpPr txBox="1">
            <a:spLocks noChangeArrowheads="1"/>
          </p:cNvSpPr>
          <p:nvPr/>
        </p:nvSpPr>
        <p:spPr bwMode="auto">
          <a:xfrm>
            <a:off x="1854200" y="5068888"/>
            <a:ext cx="284163"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0</a:t>
            </a:r>
          </a:p>
        </p:txBody>
      </p:sp>
      <p:sp>
        <p:nvSpPr>
          <p:cNvPr id="88095" name="TextBox 36"/>
          <p:cNvSpPr txBox="1">
            <a:spLocks noChangeArrowheads="1"/>
          </p:cNvSpPr>
          <p:nvPr/>
        </p:nvSpPr>
        <p:spPr bwMode="auto">
          <a:xfrm rot="-5400000">
            <a:off x="859631" y="4206082"/>
            <a:ext cx="1209675" cy="306388"/>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Patients (%)</a:t>
            </a:r>
          </a:p>
        </p:txBody>
      </p:sp>
      <p:sp>
        <p:nvSpPr>
          <p:cNvPr id="88096" name="TextBox 38"/>
          <p:cNvSpPr txBox="1">
            <a:spLocks noChangeArrowheads="1"/>
          </p:cNvSpPr>
          <p:nvPr/>
        </p:nvSpPr>
        <p:spPr bwMode="auto">
          <a:xfrm>
            <a:off x="1754188" y="4711700"/>
            <a:ext cx="384175"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20</a:t>
            </a:r>
          </a:p>
        </p:txBody>
      </p:sp>
      <p:sp>
        <p:nvSpPr>
          <p:cNvPr id="88097" name="TextBox 40"/>
          <p:cNvSpPr txBox="1">
            <a:spLocks noChangeArrowheads="1"/>
          </p:cNvSpPr>
          <p:nvPr/>
        </p:nvSpPr>
        <p:spPr bwMode="auto">
          <a:xfrm>
            <a:off x="1754188" y="4359275"/>
            <a:ext cx="384175"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40</a:t>
            </a:r>
          </a:p>
        </p:txBody>
      </p:sp>
      <p:sp>
        <p:nvSpPr>
          <p:cNvPr id="88098" name="TextBox 42"/>
          <p:cNvSpPr txBox="1">
            <a:spLocks noChangeArrowheads="1"/>
          </p:cNvSpPr>
          <p:nvPr/>
        </p:nvSpPr>
        <p:spPr bwMode="auto">
          <a:xfrm>
            <a:off x="1754188" y="4000500"/>
            <a:ext cx="384175"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60</a:t>
            </a:r>
          </a:p>
        </p:txBody>
      </p:sp>
      <p:sp>
        <p:nvSpPr>
          <p:cNvPr id="88099" name="TextBox 44"/>
          <p:cNvSpPr txBox="1">
            <a:spLocks noChangeArrowheads="1"/>
          </p:cNvSpPr>
          <p:nvPr/>
        </p:nvSpPr>
        <p:spPr bwMode="auto">
          <a:xfrm>
            <a:off x="1754188" y="3648075"/>
            <a:ext cx="384175"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80</a:t>
            </a:r>
          </a:p>
        </p:txBody>
      </p:sp>
      <p:sp>
        <p:nvSpPr>
          <p:cNvPr id="88100" name="TextBox 46"/>
          <p:cNvSpPr txBox="1">
            <a:spLocks noChangeArrowheads="1"/>
          </p:cNvSpPr>
          <p:nvPr/>
        </p:nvSpPr>
        <p:spPr bwMode="auto">
          <a:xfrm>
            <a:off x="1655763" y="3295650"/>
            <a:ext cx="482600" cy="307975"/>
          </a:xfrm>
          <a:prstGeom prst="rect">
            <a:avLst/>
          </a:prstGeom>
          <a:noFill/>
          <a:ln w="9525">
            <a:noFill/>
            <a:miter lim="800000"/>
            <a:headEnd/>
            <a:tailEnd/>
          </a:ln>
        </p:spPr>
        <p:txBody>
          <a:bodyPr wrap="none">
            <a:spAutoFit/>
          </a:bodyPr>
          <a:lstStyle/>
          <a:p>
            <a:pPr algn="r" fontAlgn="base">
              <a:spcBef>
                <a:spcPct val="0"/>
              </a:spcBef>
              <a:spcAft>
                <a:spcPct val="0"/>
              </a:spcAft>
            </a:pPr>
            <a:r>
              <a:rPr kumimoji="0" lang="en-US" altLang="ja-JP" sz="1400">
                <a:solidFill>
                  <a:prstClr val="black"/>
                </a:solidFill>
                <a:latin typeface="Arial" pitchFamily="34" charset="0"/>
                <a:cs typeface="Arial" pitchFamily="34" charset="0"/>
              </a:rPr>
              <a:t>100</a:t>
            </a:r>
          </a:p>
        </p:txBody>
      </p:sp>
      <p:cxnSp>
        <p:nvCxnSpPr>
          <p:cNvPr id="88101" name="Straight Connector 53"/>
          <p:cNvCxnSpPr>
            <a:cxnSpLocks noChangeShapeType="1"/>
          </p:cNvCxnSpPr>
          <p:nvPr/>
        </p:nvCxnSpPr>
        <p:spPr bwMode="auto">
          <a:xfrm rot="16200000" flipV="1">
            <a:off x="4242594" y="5276057"/>
            <a:ext cx="65087" cy="0"/>
          </a:xfrm>
          <a:prstGeom prst="line">
            <a:avLst/>
          </a:prstGeom>
          <a:noFill/>
          <a:ln w="28575" algn="ctr">
            <a:solidFill>
              <a:schemeClr val="tx1"/>
            </a:solidFill>
            <a:round/>
            <a:headEnd/>
            <a:tailEnd/>
          </a:ln>
        </p:spPr>
      </p:cxnSp>
      <p:cxnSp>
        <p:nvCxnSpPr>
          <p:cNvPr id="88102" name="Straight Connector 54"/>
          <p:cNvCxnSpPr>
            <a:cxnSpLocks noChangeShapeType="1"/>
          </p:cNvCxnSpPr>
          <p:nvPr/>
        </p:nvCxnSpPr>
        <p:spPr bwMode="auto">
          <a:xfrm rot="16200000" flipV="1">
            <a:off x="4958556" y="5276057"/>
            <a:ext cx="65087" cy="0"/>
          </a:xfrm>
          <a:prstGeom prst="line">
            <a:avLst/>
          </a:prstGeom>
          <a:noFill/>
          <a:ln w="28575" algn="ctr">
            <a:solidFill>
              <a:schemeClr val="tx1"/>
            </a:solidFill>
            <a:round/>
            <a:headEnd/>
            <a:tailEnd/>
          </a:ln>
        </p:spPr>
      </p:cxnSp>
      <p:cxnSp>
        <p:nvCxnSpPr>
          <p:cNvPr id="88103" name="Straight Connector 55"/>
          <p:cNvCxnSpPr>
            <a:cxnSpLocks noChangeShapeType="1"/>
          </p:cNvCxnSpPr>
          <p:nvPr/>
        </p:nvCxnSpPr>
        <p:spPr bwMode="auto">
          <a:xfrm rot="16200000" flipV="1">
            <a:off x="5290344" y="5276057"/>
            <a:ext cx="65087" cy="0"/>
          </a:xfrm>
          <a:prstGeom prst="line">
            <a:avLst/>
          </a:prstGeom>
          <a:noFill/>
          <a:ln w="28575" algn="ctr">
            <a:solidFill>
              <a:schemeClr val="tx1"/>
            </a:solidFill>
            <a:round/>
            <a:headEnd/>
            <a:tailEnd/>
          </a:ln>
        </p:spPr>
      </p:cxnSp>
      <p:cxnSp>
        <p:nvCxnSpPr>
          <p:cNvPr id="88104" name="Straight Connector 56"/>
          <p:cNvCxnSpPr>
            <a:cxnSpLocks noChangeShapeType="1"/>
          </p:cNvCxnSpPr>
          <p:nvPr/>
        </p:nvCxnSpPr>
        <p:spPr bwMode="auto">
          <a:xfrm rot="16200000" flipV="1">
            <a:off x="5652294" y="5276057"/>
            <a:ext cx="65087" cy="0"/>
          </a:xfrm>
          <a:prstGeom prst="line">
            <a:avLst/>
          </a:prstGeom>
          <a:noFill/>
          <a:ln w="28575" algn="ctr">
            <a:solidFill>
              <a:schemeClr val="tx1"/>
            </a:solidFill>
            <a:round/>
            <a:headEnd/>
            <a:tailEnd/>
          </a:ln>
        </p:spPr>
      </p:cxnSp>
      <p:cxnSp>
        <p:nvCxnSpPr>
          <p:cNvPr id="88105" name="Straight Connector 58"/>
          <p:cNvCxnSpPr>
            <a:cxnSpLocks noChangeShapeType="1"/>
          </p:cNvCxnSpPr>
          <p:nvPr/>
        </p:nvCxnSpPr>
        <p:spPr bwMode="auto">
          <a:xfrm rot="16200000" flipV="1">
            <a:off x="5982494" y="5276057"/>
            <a:ext cx="65087" cy="0"/>
          </a:xfrm>
          <a:prstGeom prst="line">
            <a:avLst/>
          </a:prstGeom>
          <a:noFill/>
          <a:ln w="28575" algn="ctr">
            <a:solidFill>
              <a:schemeClr val="tx1"/>
            </a:solidFill>
            <a:round/>
            <a:headEnd/>
            <a:tailEnd/>
          </a:ln>
        </p:spPr>
      </p:cxnSp>
      <p:cxnSp>
        <p:nvCxnSpPr>
          <p:cNvPr id="88106" name="Straight Connector 59"/>
          <p:cNvCxnSpPr>
            <a:cxnSpLocks noChangeShapeType="1"/>
          </p:cNvCxnSpPr>
          <p:nvPr/>
        </p:nvCxnSpPr>
        <p:spPr bwMode="auto">
          <a:xfrm rot="16200000" flipV="1">
            <a:off x="6344444" y="5276057"/>
            <a:ext cx="65087" cy="0"/>
          </a:xfrm>
          <a:prstGeom prst="line">
            <a:avLst/>
          </a:prstGeom>
          <a:noFill/>
          <a:ln w="28575" algn="ctr">
            <a:solidFill>
              <a:schemeClr val="tx1"/>
            </a:solidFill>
            <a:round/>
            <a:headEnd/>
            <a:tailEnd/>
          </a:ln>
        </p:spPr>
      </p:cxnSp>
      <p:sp>
        <p:nvSpPr>
          <p:cNvPr id="88107" name="TextBox 60"/>
          <p:cNvSpPr txBox="1">
            <a:spLocks noChangeArrowheads="1"/>
          </p:cNvSpPr>
          <p:nvPr/>
        </p:nvSpPr>
        <p:spPr bwMode="auto">
          <a:xfrm>
            <a:off x="2054225" y="5300663"/>
            <a:ext cx="284163"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0</a:t>
            </a:r>
          </a:p>
        </p:txBody>
      </p:sp>
      <p:sp>
        <p:nvSpPr>
          <p:cNvPr id="88108" name="TextBox 61"/>
          <p:cNvSpPr txBox="1">
            <a:spLocks noChangeArrowheads="1"/>
          </p:cNvSpPr>
          <p:nvPr/>
        </p:nvSpPr>
        <p:spPr bwMode="auto">
          <a:xfrm>
            <a:off x="4067175" y="5549900"/>
            <a:ext cx="454025"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b="1">
                <a:solidFill>
                  <a:prstClr val="black"/>
                </a:solidFill>
                <a:latin typeface="Arial" pitchFamily="34" charset="0"/>
                <a:cs typeface="Arial" pitchFamily="34" charset="0"/>
              </a:rPr>
              <a:t>Wk</a:t>
            </a:r>
          </a:p>
        </p:txBody>
      </p:sp>
      <p:sp>
        <p:nvSpPr>
          <p:cNvPr id="88109" name="TextBox 62"/>
          <p:cNvSpPr txBox="1">
            <a:spLocks noChangeArrowheads="1"/>
          </p:cNvSpPr>
          <p:nvPr/>
        </p:nvSpPr>
        <p:spPr bwMode="auto">
          <a:xfrm>
            <a:off x="2382838" y="5300663"/>
            <a:ext cx="284162"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4</a:t>
            </a:r>
          </a:p>
        </p:txBody>
      </p:sp>
      <p:sp>
        <p:nvSpPr>
          <p:cNvPr id="88110" name="TextBox 63"/>
          <p:cNvSpPr txBox="1">
            <a:spLocks noChangeArrowheads="1"/>
          </p:cNvSpPr>
          <p:nvPr/>
        </p:nvSpPr>
        <p:spPr bwMode="auto">
          <a:xfrm>
            <a:off x="2736850" y="5300663"/>
            <a:ext cx="284163"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8</a:t>
            </a:r>
          </a:p>
        </p:txBody>
      </p:sp>
      <p:sp>
        <p:nvSpPr>
          <p:cNvPr id="88111" name="TextBox 64"/>
          <p:cNvSpPr txBox="1">
            <a:spLocks noChangeArrowheads="1"/>
          </p:cNvSpPr>
          <p:nvPr/>
        </p:nvSpPr>
        <p:spPr bwMode="auto">
          <a:xfrm>
            <a:off x="3028950" y="5300663"/>
            <a:ext cx="384175"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12</a:t>
            </a:r>
          </a:p>
        </p:txBody>
      </p:sp>
      <p:sp>
        <p:nvSpPr>
          <p:cNvPr id="88112" name="TextBox 65"/>
          <p:cNvSpPr txBox="1">
            <a:spLocks noChangeArrowheads="1"/>
          </p:cNvSpPr>
          <p:nvPr/>
        </p:nvSpPr>
        <p:spPr bwMode="auto">
          <a:xfrm>
            <a:off x="3382963" y="5300663"/>
            <a:ext cx="382587"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16</a:t>
            </a:r>
          </a:p>
        </p:txBody>
      </p:sp>
      <p:sp>
        <p:nvSpPr>
          <p:cNvPr id="88113" name="TextBox 66"/>
          <p:cNvSpPr txBox="1">
            <a:spLocks noChangeArrowheads="1"/>
          </p:cNvSpPr>
          <p:nvPr/>
        </p:nvSpPr>
        <p:spPr bwMode="auto">
          <a:xfrm>
            <a:off x="3736975" y="5300663"/>
            <a:ext cx="382588"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20</a:t>
            </a:r>
          </a:p>
        </p:txBody>
      </p:sp>
      <p:sp>
        <p:nvSpPr>
          <p:cNvPr id="88114" name="TextBox 67"/>
          <p:cNvSpPr txBox="1">
            <a:spLocks noChangeArrowheads="1"/>
          </p:cNvSpPr>
          <p:nvPr/>
        </p:nvSpPr>
        <p:spPr bwMode="auto">
          <a:xfrm>
            <a:off x="4089400" y="5300663"/>
            <a:ext cx="382588"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24</a:t>
            </a:r>
          </a:p>
        </p:txBody>
      </p:sp>
      <p:sp>
        <p:nvSpPr>
          <p:cNvPr id="88115" name="TextBox 68"/>
          <p:cNvSpPr txBox="1">
            <a:spLocks noChangeArrowheads="1"/>
          </p:cNvSpPr>
          <p:nvPr/>
        </p:nvSpPr>
        <p:spPr bwMode="auto">
          <a:xfrm>
            <a:off x="4429125" y="5300663"/>
            <a:ext cx="382588"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28</a:t>
            </a:r>
          </a:p>
        </p:txBody>
      </p:sp>
      <p:sp>
        <p:nvSpPr>
          <p:cNvPr id="88116" name="TextBox 69"/>
          <p:cNvSpPr txBox="1">
            <a:spLocks noChangeArrowheads="1"/>
          </p:cNvSpPr>
          <p:nvPr/>
        </p:nvSpPr>
        <p:spPr bwMode="auto">
          <a:xfrm>
            <a:off x="4810125" y="5300663"/>
            <a:ext cx="382588"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32</a:t>
            </a:r>
          </a:p>
        </p:txBody>
      </p:sp>
      <p:sp>
        <p:nvSpPr>
          <p:cNvPr id="88117" name="TextBox 70"/>
          <p:cNvSpPr txBox="1">
            <a:spLocks noChangeArrowheads="1"/>
          </p:cNvSpPr>
          <p:nvPr/>
        </p:nvSpPr>
        <p:spPr bwMode="auto">
          <a:xfrm>
            <a:off x="5141913" y="5300663"/>
            <a:ext cx="384175"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36</a:t>
            </a:r>
          </a:p>
        </p:txBody>
      </p:sp>
      <p:sp>
        <p:nvSpPr>
          <p:cNvPr id="88118" name="TextBox 71"/>
          <p:cNvSpPr txBox="1">
            <a:spLocks noChangeArrowheads="1"/>
          </p:cNvSpPr>
          <p:nvPr/>
        </p:nvSpPr>
        <p:spPr bwMode="auto">
          <a:xfrm>
            <a:off x="5502275" y="5300663"/>
            <a:ext cx="382588"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40</a:t>
            </a:r>
          </a:p>
        </p:txBody>
      </p:sp>
      <p:sp>
        <p:nvSpPr>
          <p:cNvPr id="88119" name="TextBox 72"/>
          <p:cNvSpPr txBox="1">
            <a:spLocks noChangeArrowheads="1"/>
          </p:cNvSpPr>
          <p:nvPr/>
        </p:nvSpPr>
        <p:spPr bwMode="auto">
          <a:xfrm>
            <a:off x="5826125" y="5300663"/>
            <a:ext cx="384175"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44</a:t>
            </a:r>
          </a:p>
        </p:txBody>
      </p:sp>
      <p:sp>
        <p:nvSpPr>
          <p:cNvPr id="88120" name="TextBox 73"/>
          <p:cNvSpPr txBox="1">
            <a:spLocks noChangeArrowheads="1"/>
          </p:cNvSpPr>
          <p:nvPr/>
        </p:nvSpPr>
        <p:spPr bwMode="auto">
          <a:xfrm>
            <a:off x="6180138" y="5300663"/>
            <a:ext cx="384175"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48</a:t>
            </a:r>
          </a:p>
        </p:txBody>
      </p:sp>
      <p:sp>
        <p:nvSpPr>
          <p:cNvPr id="21576" name="TextBox 75"/>
          <p:cNvSpPr txBox="1">
            <a:spLocks noChangeArrowheads="1"/>
          </p:cNvSpPr>
          <p:nvPr/>
        </p:nvSpPr>
        <p:spPr bwMode="auto">
          <a:xfrm>
            <a:off x="6408738" y="3729038"/>
            <a:ext cx="531812" cy="307975"/>
          </a:xfrm>
          <a:prstGeom prst="rect">
            <a:avLst/>
          </a:prstGeom>
          <a:noFill/>
          <a:ln w="9525">
            <a:noFill/>
            <a:miter lim="800000"/>
            <a:headEnd/>
            <a:tailEnd/>
          </a:ln>
        </p:spPr>
        <p:txBody>
          <a:bodyPr wrap="none">
            <a:spAutoFit/>
          </a:bodyPr>
          <a:lstStyle/>
          <a:p>
            <a:pPr fontAlgn="base">
              <a:spcBef>
                <a:spcPct val="0"/>
              </a:spcBef>
              <a:spcAft>
                <a:spcPct val="0"/>
              </a:spcAft>
              <a:defRPr/>
            </a:pPr>
            <a:r>
              <a:rPr kumimoji="0" lang="en-US" sz="1400" dirty="0">
                <a:solidFill>
                  <a:srgbClr val="9BBB59"/>
                </a:solidFill>
                <a:latin typeface="Arial" pitchFamily="34" charset="0"/>
                <a:cs typeface="Arial" charset="0"/>
              </a:rPr>
              <a:t>83.6</a:t>
            </a:r>
          </a:p>
        </p:txBody>
      </p:sp>
      <p:sp>
        <p:nvSpPr>
          <p:cNvPr id="88122" name="TextBox 76"/>
          <p:cNvSpPr txBox="1">
            <a:spLocks noChangeArrowheads="1"/>
          </p:cNvSpPr>
          <p:nvPr/>
        </p:nvSpPr>
        <p:spPr bwMode="auto">
          <a:xfrm>
            <a:off x="6413500" y="3867150"/>
            <a:ext cx="531813" cy="307975"/>
          </a:xfrm>
          <a:prstGeom prst="rect">
            <a:avLst/>
          </a:prstGeom>
          <a:noFill/>
          <a:ln w="9525">
            <a:noFill/>
            <a:miter lim="800000"/>
            <a:headEnd/>
            <a:tailEnd/>
          </a:ln>
        </p:spPr>
        <p:txBody>
          <a:bodyPr wrap="none">
            <a:spAutoFit/>
          </a:bodyPr>
          <a:lstStyle/>
          <a:p>
            <a:pPr fontAlgn="base">
              <a:spcBef>
                <a:spcPct val="0"/>
              </a:spcBef>
              <a:spcAft>
                <a:spcPct val="0"/>
              </a:spcAft>
            </a:pPr>
            <a:r>
              <a:rPr kumimoji="0" lang="en-US" altLang="ja-JP" sz="1400" b="1">
                <a:solidFill>
                  <a:srgbClr val="C0504D"/>
                </a:solidFill>
                <a:latin typeface="Arial" pitchFamily="34" charset="0"/>
                <a:cs typeface="Arial" pitchFamily="34" charset="0"/>
              </a:rPr>
              <a:t>74.6</a:t>
            </a:r>
          </a:p>
        </p:txBody>
      </p:sp>
      <p:sp>
        <p:nvSpPr>
          <p:cNvPr id="88123" name="TextBox 6"/>
          <p:cNvSpPr txBox="1">
            <a:spLocks noChangeArrowheads="1"/>
          </p:cNvSpPr>
          <p:nvPr/>
        </p:nvSpPr>
        <p:spPr bwMode="auto">
          <a:xfrm>
            <a:off x="3967163" y="4151313"/>
            <a:ext cx="2320925"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HIV-1 RNA &lt; 50 copies/mL</a:t>
            </a:r>
          </a:p>
        </p:txBody>
      </p:sp>
      <p:cxnSp>
        <p:nvCxnSpPr>
          <p:cNvPr id="88124" name="Straight Connector 184"/>
          <p:cNvCxnSpPr>
            <a:cxnSpLocks noChangeShapeType="1"/>
          </p:cNvCxnSpPr>
          <p:nvPr/>
        </p:nvCxnSpPr>
        <p:spPr bwMode="auto">
          <a:xfrm>
            <a:off x="3657600" y="4271963"/>
            <a:ext cx="338138" cy="0"/>
          </a:xfrm>
          <a:prstGeom prst="line">
            <a:avLst/>
          </a:prstGeom>
          <a:noFill/>
          <a:ln w="28575" algn="ctr">
            <a:solidFill>
              <a:schemeClr val="accent2"/>
            </a:solidFill>
            <a:round/>
            <a:headEnd/>
            <a:tailEnd/>
          </a:ln>
        </p:spPr>
      </p:cxnSp>
      <p:cxnSp>
        <p:nvCxnSpPr>
          <p:cNvPr id="190" name="Straight Connector 189"/>
          <p:cNvCxnSpPr/>
          <p:nvPr/>
        </p:nvCxnSpPr>
        <p:spPr bwMode="auto">
          <a:xfrm>
            <a:off x="3659188" y="4348163"/>
            <a:ext cx="338137" cy="0"/>
          </a:xfrm>
          <a:prstGeom prst="line">
            <a:avLst/>
          </a:prstGeom>
          <a:noFill/>
          <a:ln w="28575" cap="flat" cmpd="sng" algn="ctr">
            <a:solidFill>
              <a:schemeClr val="accent3"/>
            </a:solidFill>
            <a:prstDash val="solid"/>
            <a:round/>
            <a:headEnd type="none" w="med" len="med"/>
            <a:tailEnd type="none" w="med" len="med"/>
          </a:ln>
          <a:effectLst/>
        </p:spPr>
      </p:cxnSp>
      <p:sp>
        <p:nvSpPr>
          <p:cNvPr id="88126" name="TextBox 23"/>
          <p:cNvSpPr txBox="1">
            <a:spLocks noChangeArrowheads="1"/>
          </p:cNvSpPr>
          <p:nvPr/>
        </p:nvSpPr>
        <p:spPr bwMode="auto">
          <a:xfrm>
            <a:off x="5781675" y="4530725"/>
            <a:ext cx="2535238" cy="609600"/>
          </a:xfrm>
          <a:prstGeom prst="rect">
            <a:avLst/>
          </a:prstGeom>
          <a:noFill/>
          <a:ln w="9525">
            <a:noFill/>
            <a:miter lim="800000"/>
            <a:headEnd/>
            <a:tailEnd/>
          </a:ln>
        </p:spPr>
        <p:txBody>
          <a:bodyPr wrap="none">
            <a:spAutoFit/>
          </a:bodyPr>
          <a:lstStyle/>
          <a:p>
            <a:pPr fontAlgn="base">
              <a:lnSpc>
                <a:spcPct val="120000"/>
              </a:lnSpc>
              <a:spcBef>
                <a:spcPct val="0"/>
              </a:spcBef>
              <a:spcAft>
                <a:spcPct val="0"/>
              </a:spcAft>
            </a:pPr>
            <a:r>
              <a:rPr kumimoji="0" lang="en-US" altLang="ja-JP" sz="1400">
                <a:solidFill>
                  <a:prstClr val="black"/>
                </a:solidFill>
                <a:latin typeface="Arial" pitchFamily="34" charset="0"/>
                <a:cs typeface="Arial" pitchFamily="34" charset="0"/>
              </a:rPr>
              <a:t>MVC + ATV/RTV (n = 59)</a:t>
            </a:r>
            <a:br>
              <a:rPr kumimoji="0" lang="en-US" altLang="ja-JP" sz="1400">
                <a:solidFill>
                  <a:prstClr val="black"/>
                </a:solidFill>
                <a:latin typeface="Arial" pitchFamily="34" charset="0"/>
                <a:cs typeface="Arial" pitchFamily="34" charset="0"/>
              </a:rPr>
            </a:br>
            <a:r>
              <a:rPr kumimoji="0" lang="en-US" altLang="ja-JP" sz="1400">
                <a:solidFill>
                  <a:prstClr val="black"/>
                </a:solidFill>
                <a:latin typeface="Arial" pitchFamily="34" charset="0"/>
                <a:cs typeface="Arial" pitchFamily="34" charset="0"/>
              </a:rPr>
              <a:t>TDF/FTC + ATV/RTV (n = 61)</a:t>
            </a:r>
          </a:p>
        </p:txBody>
      </p:sp>
      <p:sp>
        <p:nvSpPr>
          <p:cNvPr id="88127" name="Rectangle 50"/>
          <p:cNvSpPr>
            <a:spLocks noChangeArrowheads="1"/>
          </p:cNvSpPr>
          <p:nvPr/>
        </p:nvSpPr>
        <p:spPr bwMode="auto">
          <a:xfrm>
            <a:off x="5676900" y="4635500"/>
            <a:ext cx="146050" cy="146050"/>
          </a:xfrm>
          <a:prstGeom prst="rect">
            <a:avLst/>
          </a:prstGeom>
          <a:solidFill>
            <a:schemeClr val="accent2"/>
          </a:solidFill>
          <a:ln w="9525" algn="ctr">
            <a:noFill/>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114" name="Rectangle 50"/>
          <p:cNvSpPr>
            <a:spLocks noChangeArrowheads="1"/>
          </p:cNvSpPr>
          <p:nvPr/>
        </p:nvSpPr>
        <p:spPr bwMode="auto">
          <a:xfrm>
            <a:off x="5676900" y="4884738"/>
            <a:ext cx="146050" cy="146050"/>
          </a:xfrm>
          <a:prstGeom prst="rect">
            <a:avLst/>
          </a:prstGeom>
          <a:solidFill>
            <a:schemeClr val="accent3"/>
          </a:solidFill>
          <a:ln w="9525" algn="ctr">
            <a:noFill/>
            <a:round/>
            <a:headEnd/>
            <a:tailEnd/>
          </a:ln>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grpSp>
        <p:nvGrpSpPr>
          <p:cNvPr id="2" name="Group 115"/>
          <p:cNvGrpSpPr>
            <a:grpSpLocks/>
          </p:cNvGrpSpPr>
          <p:nvPr/>
        </p:nvGrpSpPr>
        <p:grpSpPr bwMode="auto">
          <a:xfrm>
            <a:off x="2090738" y="3011488"/>
            <a:ext cx="4841875" cy="2266950"/>
            <a:chOff x="2547938" y="1914525"/>
            <a:chExt cx="4841875" cy="2266950"/>
          </a:xfrm>
        </p:grpSpPr>
        <p:sp>
          <p:nvSpPr>
            <p:cNvPr id="88155" name="TextBox 6"/>
            <p:cNvSpPr txBox="1">
              <a:spLocks noChangeArrowheads="1"/>
            </p:cNvSpPr>
            <p:nvPr/>
          </p:nvSpPr>
          <p:spPr bwMode="auto">
            <a:xfrm>
              <a:off x="4397375" y="1914525"/>
              <a:ext cx="2420938" cy="307975"/>
            </a:xfrm>
            <a:prstGeom prst="rect">
              <a:avLst/>
            </a:prstGeom>
            <a:noFill/>
            <a:ln w="9525">
              <a:noFill/>
              <a:miter lim="800000"/>
              <a:headEnd/>
              <a:tailEnd/>
            </a:ln>
          </p:spPr>
          <p:txBody>
            <a:bodyPr wrap="none">
              <a:spAutoFit/>
            </a:bodyPr>
            <a:lstStyle/>
            <a:p>
              <a:pPr algn="ctr" fontAlgn="base">
                <a:spcBef>
                  <a:spcPct val="0"/>
                </a:spcBef>
                <a:spcAft>
                  <a:spcPct val="0"/>
                </a:spcAft>
              </a:pPr>
              <a:r>
                <a:rPr kumimoji="0" lang="en-US" altLang="ja-JP" sz="1400">
                  <a:solidFill>
                    <a:prstClr val="black"/>
                  </a:solidFill>
                  <a:latin typeface="Arial" pitchFamily="34" charset="0"/>
                  <a:cs typeface="Arial" pitchFamily="34" charset="0"/>
                </a:rPr>
                <a:t>HIV-1 RNA &lt; 400 copies/mL</a:t>
              </a:r>
            </a:p>
          </p:txBody>
        </p:sp>
        <p:cxnSp>
          <p:nvCxnSpPr>
            <p:cNvPr id="88156" name="Straight Connector 185"/>
            <p:cNvCxnSpPr>
              <a:cxnSpLocks noChangeShapeType="1"/>
            </p:cNvCxnSpPr>
            <p:nvPr/>
          </p:nvCxnSpPr>
          <p:spPr bwMode="auto">
            <a:xfrm>
              <a:off x="4097338" y="2032000"/>
              <a:ext cx="339725" cy="0"/>
            </a:xfrm>
            <a:prstGeom prst="line">
              <a:avLst/>
            </a:prstGeom>
            <a:noFill/>
            <a:ln w="28575" algn="ctr">
              <a:solidFill>
                <a:schemeClr val="accent2"/>
              </a:solidFill>
              <a:prstDash val="sysDash"/>
              <a:round/>
              <a:headEnd/>
              <a:tailEnd/>
            </a:ln>
          </p:spPr>
        </p:cxnSp>
        <p:cxnSp>
          <p:nvCxnSpPr>
            <p:cNvPr id="189" name="Straight Connector 188"/>
            <p:cNvCxnSpPr/>
            <p:nvPr/>
          </p:nvCxnSpPr>
          <p:spPr bwMode="auto">
            <a:xfrm>
              <a:off x="4106863" y="2117725"/>
              <a:ext cx="339725" cy="0"/>
            </a:xfrm>
            <a:prstGeom prst="line">
              <a:avLst/>
            </a:prstGeom>
            <a:noFill/>
            <a:ln w="28575" cap="flat" cmpd="sng" algn="ctr">
              <a:solidFill>
                <a:schemeClr val="accent3"/>
              </a:solidFill>
              <a:prstDash val="sysDash"/>
              <a:round/>
              <a:headEnd type="none" w="med" len="med"/>
              <a:tailEnd type="none" w="med" len="med"/>
            </a:ln>
            <a:effectLst/>
          </p:spPr>
        </p:cxnSp>
        <p:grpSp>
          <p:nvGrpSpPr>
            <p:cNvPr id="3" name="Group 114"/>
            <p:cNvGrpSpPr>
              <a:grpSpLocks/>
            </p:cNvGrpSpPr>
            <p:nvPr/>
          </p:nvGrpSpPr>
          <p:grpSpPr bwMode="auto">
            <a:xfrm>
              <a:off x="2547938" y="2206625"/>
              <a:ext cx="4841875" cy="1974850"/>
              <a:chOff x="2547938" y="2206625"/>
              <a:chExt cx="4841875" cy="1974850"/>
            </a:xfrm>
          </p:grpSpPr>
          <p:grpSp>
            <p:nvGrpSpPr>
              <p:cNvPr id="4" name="Group 175"/>
              <p:cNvGrpSpPr>
                <a:grpSpLocks/>
              </p:cNvGrpSpPr>
              <p:nvPr/>
            </p:nvGrpSpPr>
            <p:grpSpPr bwMode="auto">
              <a:xfrm>
                <a:off x="2571750" y="2389188"/>
                <a:ext cx="4310063" cy="1771650"/>
                <a:chOff x="5340057" y="2923678"/>
                <a:chExt cx="3486391" cy="1433745"/>
              </a:xfrm>
            </p:grpSpPr>
            <p:grpSp>
              <p:nvGrpSpPr>
                <p:cNvPr id="5" name="Group 173"/>
                <p:cNvGrpSpPr>
                  <a:grpSpLocks/>
                </p:cNvGrpSpPr>
                <p:nvPr/>
              </p:nvGrpSpPr>
              <p:grpSpPr bwMode="auto">
                <a:xfrm>
                  <a:off x="5340057" y="2923678"/>
                  <a:ext cx="3486391" cy="1433745"/>
                  <a:chOff x="5340057" y="2923678"/>
                  <a:chExt cx="3486391" cy="1433745"/>
                </a:xfrm>
              </p:grpSpPr>
              <p:sp>
                <p:nvSpPr>
                  <p:cNvPr id="163" name="Rectangle 162"/>
                  <p:cNvSpPr/>
                  <p:nvPr/>
                </p:nvSpPr>
                <p:spPr bwMode="auto">
                  <a:xfrm>
                    <a:off x="5340057" y="4248222"/>
                    <a:ext cx="109151" cy="109201"/>
                  </a:xfrm>
                  <a:prstGeom prst="rect">
                    <a:avLst/>
                  </a:prstGeom>
                  <a:solidFill>
                    <a:schemeClr val="accent3"/>
                  </a:solidFill>
                  <a:ln w="9525" cap="flat" cmpd="sng" algn="ctr">
                    <a:noFill/>
                    <a:prstDash val="sysDash"/>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64" name="Rectangle 163"/>
                  <p:cNvSpPr/>
                  <p:nvPr/>
                </p:nvSpPr>
                <p:spPr bwMode="auto">
                  <a:xfrm>
                    <a:off x="5472322" y="3767737"/>
                    <a:ext cx="110434" cy="110486"/>
                  </a:xfrm>
                  <a:prstGeom prst="rect">
                    <a:avLst/>
                  </a:prstGeom>
                  <a:solidFill>
                    <a:schemeClr val="accent3"/>
                  </a:solidFill>
                  <a:ln w="9525" cap="flat" cmpd="sng" algn="ctr">
                    <a:noFill/>
                    <a:prstDash val="sysDash"/>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65" name="Rectangle 164"/>
                  <p:cNvSpPr/>
                  <p:nvPr/>
                </p:nvSpPr>
                <p:spPr bwMode="auto">
                  <a:xfrm>
                    <a:off x="5608439" y="3515932"/>
                    <a:ext cx="110434" cy="109201"/>
                  </a:xfrm>
                  <a:prstGeom prst="rect">
                    <a:avLst/>
                  </a:prstGeom>
                  <a:solidFill>
                    <a:schemeClr val="accent3"/>
                  </a:solidFill>
                  <a:ln w="9525" cap="flat" cmpd="sng" algn="ctr">
                    <a:noFill/>
                    <a:prstDash val="sysDash"/>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66" name="Rectangle 165"/>
                  <p:cNvSpPr/>
                  <p:nvPr/>
                </p:nvSpPr>
                <p:spPr bwMode="auto">
                  <a:xfrm>
                    <a:off x="5902502" y="3160065"/>
                    <a:ext cx="110434" cy="109201"/>
                  </a:xfrm>
                  <a:prstGeom prst="rect">
                    <a:avLst/>
                  </a:prstGeom>
                  <a:solidFill>
                    <a:schemeClr val="accent3"/>
                  </a:solidFill>
                  <a:ln w="9525" cap="flat" cmpd="sng" algn="ctr">
                    <a:noFill/>
                    <a:prstDash val="sysDash"/>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67" name="Rectangle 166"/>
                  <p:cNvSpPr/>
                  <p:nvPr/>
                </p:nvSpPr>
                <p:spPr bwMode="auto">
                  <a:xfrm>
                    <a:off x="6179873" y="3005899"/>
                    <a:ext cx="109151" cy="110486"/>
                  </a:xfrm>
                  <a:prstGeom prst="rect">
                    <a:avLst/>
                  </a:prstGeom>
                  <a:solidFill>
                    <a:schemeClr val="accent3"/>
                  </a:solidFill>
                  <a:ln w="9525" cap="flat" cmpd="sng" algn="ctr">
                    <a:noFill/>
                    <a:prstDash val="sysDash"/>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68" name="Rectangle 167"/>
                  <p:cNvSpPr/>
                  <p:nvPr/>
                </p:nvSpPr>
                <p:spPr bwMode="auto">
                  <a:xfrm>
                    <a:off x="6453391" y="2951941"/>
                    <a:ext cx="109150" cy="110486"/>
                  </a:xfrm>
                  <a:prstGeom prst="rect">
                    <a:avLst/>
                  </a:prstGeom>
                  <a:solidFill>
                    <a:schemeClr val="accent3"/>
                  </a:solidFill>
                  <a:ln w="9525" cap="flat" cmpd="sng" algn="ctr">
                    <a:noFill/>
                    <a:prstDash val="sysDash"/>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69" name="Rectangle 168"/>
                  <p:cNvSpPr/>
                  <p:nvPr/>
                </p:nvSpPr>
                <p:spPr bwMode="auto">
                  <a:xfrm>
                    <a:off x="6751307" y="2928816"/>
                    <a:ext cx="109150" cy="109201"/>
                  </a:xfrm>
                  <a:prstGeom prst="rect">
                    <a:avLst/>
                  </a:prstGeom>
                  <a:solidFill>
                    <a:schemeClr val="accent3"/>
                  </a:solidFill>
                  <a:ln w="9525" cap="flat" cmpd="sng" algn="ctr">
                    <a:noFill/>
                    <a:prstDash val="sysDash"/>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70" name="Rectangle 169"/>
                  <p:cNvSpPr/>
                  <p:nvPr/>
                </p:nvSpPr>
                <p:spPr bwMode="auto">
                  <a:xfrm>
                    <a:off x="7032529" y="2923677"/>
                    <a:ext cx="109151" cy="109201"/>
                  </a:xfrm>
                  <a:prstGeom prst="rect">
                    <a:avLst/>
                  </a:prstGeom>
                  <a:solidFill>
                    <a:schemeClr val="accent3"/>
                  </a:solidFill>
                  <a:ln w="9525" cap="flat" cmpd="sng" algn="ctr">
                    <a:noFill/>
                    <a:prstDash val="sysDash"/>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71" name="Rectangle 170"/>
                  <p:cNvSpPr/>
                  <p:nvPr/>
                </p:nvSpPr>
                <p:spPr bwMode="auto">
                  <a:xfrm>
                    <a:off x="7585986" y="2928816"/>
                    <a:ext cx="110434" cy="109201"/>
                  </a:xfrm>
                  <a:prstGeom prst="rect">
                    <a:avLst/>
                  </a:prstGeom>
                  <a:solidFill>
                    <a:schemeClr val="accent3"/>
                  </a:solidFill>
                  <a:ln w="9525" cap="flat" cmpd="sng" algn="ctr">
                    <a:noFill/>
                    <a:prstDash val="sysDash"/>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72" name="Rectangle 171"/>
                  <p:cNvSpPr/>
                  <p:nvPr/>
                </p:nvSpPr>
                <p:spPr bwMode="auto">
                  <a:xfrm>
                    <a:off x="8158705" y="2977635"/>
                    <a:ext cx="109150" cy="109201"/>
                  </a:xfrm>
                  <a:prstGeom prst="rect">
                    <a:avLst/>
                  </a:prstGeom>
                  <a:solidFill>
                    <a:schemeClr val="accent3"/>
                  </a:solidFill>
                  <a:ln w="9525" cap="flat" cmpd="sng" algn="ctr">
                    <a:noFill/>
                    <a:prstDash val="sysDash"/>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73" name="Rectangle 172"/>
                  <p:cNvSpPr/>
                  <p:nvPr/>
                </p:nvSpPr>
                <p:spPr bwMode="auto">
                  <a:xfrm>
                    <a:off x="8717297" y="3023885"/>
                    <a:ext cx="109151" cy="109201"/>
                  </a:xfrm>
                  <a:prstGeom prst="rect">
                    <a:avLst/>
                  </a:prstGeom>
                  <a:solidFill>
                    <a:schemeClr val="accent3"/>
                  </a:solidFill>
                  <a:ln w="9525" cap="flat" cmpd="sng" algn="ctr">
                    <a:noFill/>
                    <a:prstDash val="sysDash"/>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grpSp>
            <p:sp>
              <p:nvSpPr>
                <p:cNvPr id="175" name="Freeform 174"/>
                <p:cNvSpPr/>
                <p:nvPr/>
              </p:nvSpPr>
              <p:spPr bwMode="auto">
                <a:xfrm>
                  <a:off x="5387570" y="2978920"/>
                  <a:ext cx="3363115" cy="1319405"/>
                </a:xfrm>
                <a:custGeom>
                  <a:avLst/>
                  <a:gdLst>
                    <a:gd name="connsiteX0" fmla="*/ 0 w 3363833"/>
                    <a:gd name="connsiteY0" fmla="*/ 1319880 h 1319880"/>
                    <a:gd name="connsiteX1" fmla="*/ 128264 w 3363833"/>
                    <a:gd name="connsiteY1" fmla="*/ 860611 h 1319880"/>
                    <a:gd name="connsiteX2" fmla="*/ 264803 w 3363833"/>
                    <a:gd name="connsiteY2" fmla="*/ 599945 h 1319880"/>
                    <a:gd name="connsiteX3" fmla="*/ 558570 w 3363833"/>
                    <a:gd name="connsiteY3" fmla="*/ 252391 h 1319880"/>
                    <a:gd name="connsiteX4" fmla="*/ 852336 w 3363833"/>
                    <a:gd name="connsiteY4" fmla="*/ 86888 h 1319880"/>
                    <a:gd name="connsiteX5" fmla="*/ 1100590 w 3363833"/>
                    <a:gd name="connsiteY5" fmla="*/ 20688 h 1319880"/>
                    <a:gd name="connsiteX6" fmla="*/ 1427457 w 3363833"/>
                    <a:gd name="connsiteY6" fmla="*/ 0 h 1319880"/>
                    <a:gd name="connsiteX7" fmla="*/ 1700535 w 3363833"/>
                    <a:gd name="connsiteY7" fmla="*/ 0 h 1319880"/>
                    <a:gd name="connsiteX8" fmla="*/ 2234280 w 3363833"/>
                    <a:gd name="connsiteY8" fmla="*/ 8275 h 1319880"/>
                    <a:gd name="connsiteX9" fmla="*/ 2817676 w 3363833"/>
                    <a:gd name="connsiteY9" fmla="*/ 53788 h 1319880"/>
                    <a:gd name="connsiteX10" fmla="*/ 3363833 w 3363833"/>
                    <a:gd name="connsiteY10" fmla="*/ 95164 h 131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833" h="1319880">
                      <a:moveTo>
                        <a:pt x="0" y="1319880"/>
                      </a:moveTo>
                      <a:lnTo>
                        <a:pt x="128264" y="860611"/>
                      </a:lnTo>
                      <a:lnTo>
                        <a:pt x="264803" y="599945"/>
                      </a:lnTo>
                      <a:lnTo>
                        <a:pt x="558570" y="252391"/>
                      </a:lnTo>
                      <a:lnTo>
                        <a:pt x="852336" y="86888"/>
                      </a:lnTo>
                      <a:lnTo>
                        <a:pt x="1100590" y="20688"/>
                      </a:lnTo>
                      <a:lnTo>
                        <a:pt x="1427457" y="0"/>
                      </a:lnTo>
                      <a:lnTo>
                        <a:pt x="1700535" y="0"/>
                      </a:lnTo>
                      <a:lnTo>
                        <a:pt x="2234280" y="8275"/>
                      </a:lnTo>
                      <a:lnTo>
                        <a:pt x="2817676" y="53788"/>
                      </a:lnTo>
                      <a:lnTo>
                        <a:pt x="3363833" y="95164"/>
                      </a:lnTo>
                    </a:path>
                  </a:pathLst>
                </a:custGeom>
                <a:noFill/>
                <a:ln w="28575" cap="flat" cmpd="sng" algn="ctr">
                  <a:solidFill>
                    <a:schemeClr val="accent3"/>
                  </a:solidFill>
                  <a:prstDash val="sysDash"/>
                  <a:round/>
                  <a:headEnd type="none" w="med" len="med"/>
                  <a:tailEnd type="none" w="med" len="med"/>
                </a:ln>
                <a:effectLst/>
              </p:spPr>
              <p:txBody>
                <a:bodyPr anchor="ctr"/>
                <a:lstStyle/>
                <a:p>
                  <a:pPr algn="ctr" fontAlgn="base">
                    <a:spcBef>
                      <a:spcPct val="0"/>
                    </a:spcBef>
                    <a:spcAft>
                      <a:spcPct val="0"/>
                    </a:spcAft>
                    <a:defRPr/>
                  </a:pPr>
                  <a:endParaRPr kumimoji="0" lang="en-US" sz="1400" dirty="0">
                    <a:solidFill>
                      <a:prstClr val="black"/>
                    </a:solidFill>
                    <a:cs typeface="Arial" charset="0"/>
                  </a:endParaRPr>
                </a:p>
              </p:txBody>
            </p:sp>
          </p:grpSp>
          <p:sp>
            <p:nvSpPr>
              <p:cNvPr id="88160" name="TextBox 134"/>
              <p:cNvSpPr txBox="1">
                <a:spLocks noChangeArrowheads="1"/>
              </p:cNvSpPr>
              <p:nvPr/>
            </p:nvSpPr>
            <p:spPr bwMode="auto">
              <a:xfrm>
                <a:off x="6858000" y="2206625"/>
                <a:ext cx="531813" cy="307975"/>
              </a:xfrm>
              <a:prstGeom prst="rect">
                <a:avLst/>
              </a:prstGeom>
              <a:noFill/>
              <a:ln w="9525">
                <a:noFill/>
                <a:miter lim="800000"/>
                <a:headEnd/>
                <a:tailEnd/>
              </a:ln>
            </p:spPr>
            <p:txBody>
              <a:bodyPr wrap="none">
                <a:spAutoFit/>
              </a:bodyPr>
              <a:lstStyle/>
              <a:p>
                <a:pPr fontAlgn="base">
                  <a:spcBef>
                    <a:spcPct val="0"/>
                  </a:spcBef>
                  <a:spcAft>
                    <a:spcPct val="0"/>
                  </a:spcAft>
                </a:pPr>
                <a:r>
                  <a:rPr kumimoji="0" lang="en-US" altLang="ja-JP" sz="1400" b="1">
                    <a:solidFill>
                      <a:srgbClr val="C0504D"/>
                    </a:solidFill>
                    <a:latin typeface="Arial" pitchFamily="34" charset="0"/>
                    <a:cs typeface="Arial" pitchFamily="34" charset="0"/>
                  </a:rPr>
                  <a:t>89.8</a:t>
                </a:r>
              </a:p>
            </p:txBody>
          </p:sp>
          <p:sp>
            <p:nvSpPr>
              <p:cNvPr id="21632" name="TextBox 135"/>
              <p:cNvSpPr txBox="1">
                <a:spLocks noChangeArrowheads="1"/>
              </p:cNvSpPr>
              <p:nvPr/>
            </p:nvSpPr>
            <p:spPr bwMode="auto">
              <a:xfrm>
                <a:off x="6846888" y="2360612"/>
                <a:ext cx="531812" cy="307975"/>
              </a:xfrm>
              <a:prstGeom prst="rect">
                <a:avLst/>
              </a:prstGeom>
              <a:noFill/>
              <a:ln w="9525">
                <a:noFill/>
                <a:miter lim="800000"/>
                <a:headEnd/>
                <a:tailEnd/>
              </a:ln>
            </p:spPr>
            <p:txBody>
              <a:bodyPr wrap="none">
                <a:spAutoFit/>
              </a:bodyPr>
              <a:lstStyle/>
              <a:p>
                <a:pPr fontAlgn="base">
                  <a:spcBef>
                    <a:spcPct val="0"/>
                  </a:spcBef>
                  <a:spcAft>
                    <a:spcPct val="0"/>
                  </a:spcAft>
                  <a:defRPr/>
                </a:pPr>
                <a:r>
                  <a:rPr kumimoji="0" lang="en-US" sz="1400" dirty="0">
                    <a:solidFill>
                      <a:srgbClr val="9BBB59"/>
                    </a:solidFill>
                    <a:latin typeface="Arial" pitchFamily="34" charset="0"/>
                    <a:cs typeface="Arial" charset="0"/>
                  </a:rPr>
                  <a:t>86.9</a:t>
                </a:r>
              </a:p>
            </p:txBody>
          </p:sp>
          <p:grpSp>
            <p:nvGrpSpPr>
              <p:cNvPr id="6" name="Group 189"/>
              <p:cNvGrpSpPr>
                <a:grpSpLocks/>
              </p:cNvGrpSpPr>
              <p:nvPr/>
            </p:nvGrpSpPr>
            <p:grpSpPr bwMode="auto">
              <a:xfrm>
                <a:off x="2547938" y="2439988"/>
                <a:ext cx="4324350" cy="1741487"/>
                <a:chOff x="5332161" y="2948707"/>
                <a:chExt cx="3498425" cy="1408921"/>
              </a:xfrm>
            </p:grpSpPr>
            <p:grpSp>
              <p:nvGrpSpPr>
                <p:cNvPr id="7" name="Group 187"/>
                <p:cNvGrpSpPr>
                  <a:grpSpLocks/>
                </p:cNvGrpSpPr>
                <p:nvPr/>
              </p:nvGrpSpPr>
              <p:grpSpPr bwMode="auto">
                <a:xfrm>
                  <a:off x="5332161" y="2948707"/>
                  <a:ext cx="3498425" cy="1408921"/>
                  <a:chOff x="5332161" y="2948707"/>
                  <a:chExt cx="3498425" cy="1408921"/>
                </a:xfrm>
              </p:grpSpPr>
              <p:sp>
                <p:nvSpPr>
                  <p:cNvPr id="88165" name="Rectangle 176"/>
                  <p:cNvSpPr>
                    <a:spLocks noChangeArrowheads="1"/>
                  </p:cNvSpPr>
                  <p:nvPr/>
                </p:nvSpPr>
                <p:spPr bwMode="auto">
                  <a:xfrm>
                    <a:off x="5332161" y="4247900"/>
                    <a:ext cx="109728" cy="109728"/>
                  </a:xfrm>
                  <a:prstGeom prst="rect">
                    <a:avLst/>
                  </a:prstGeom>
                  <a:solidFill>
                    <a:schemeClr val="accent2"/>
                  </a:solidFill>
                  <a:ln w="9525" algn="ctr">
                    <a:noFill/>
                    <a:prstDash val="sysDash"/>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166" name="Rectangle 177"/>
                  <p:cNvSpPr>
                    <a:spLocks noChangeArrowheads="1"/>
                  </p:cNvSpPr>
                  <p:nvPr/>
                </p:nvSpPr>
                <p:spPr bwMode="auto">
                  <a:xfrm>
                    <a:off x="5476975" y="3875520"/>
                    <a:ext cx="109728" cy="109728"/>
                  </a:xfrm>
                  <a:prstGeom prst="rect">
                    <a:avLst/>
                  </a:prstGeom>
                  <a:solidFill>
                    <a:schemeClr val="accent2"/>
                  </a:solidFill>
                  <a:ln w="9525" algn="ctr">
                    <a:noFill/>
                    <a:prstDash val="sysDash"/>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167" name="Rectangle 178"/>
                  <p:cNvSpPr>
                    <a:spLocks noChangeArrowheads="1"/>
                  </p:cNvSpPr>
                  <p:nvPr/>
                </p:nvSpPr>
                <p:spPr bwMode="auto">
                  <a:xfrm>
                    <a:off x="5621790" y="3532103"/>
                    <a:ext cx="109728" cy="109728"/>
                  </a:xfrm>
                  <a:prstGeom prst="rect">
                    <a:avLst/>
                  </a:prstGeom>
                  <a:solidFill>
                    <a:schemeClr val="accent2"/>
                  </a:solidFill>
                  <a:ln w="9525" algn="ctr">
                    <a:noFill/>
                    <a:prstDash val="sysDash"/>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168" name="Rectangle 179"/>
                  <p:cNvSpPr>
                    <a:spLocks noChangeArrowheads="1"/>
                  </p:cNvSpPr>
                  <p:nvPr/>
                </p:nvSpPr>
                <p:spPr bwMode="auto">
                  <a:xfrm>
                    <a:off x="5899006" y="3126622"/>
                    <a:ext cx="109728" cy="109728"/>
                  </a:xfrm>
                  <a:prstGeom prst="rect">
                    <a:avLst/>
                  </a:prstGeom>
                  <a:solidFill>
                    <a:schemeClr val="accent2"/>
                  </a:solidFill>
                  <a:ln w="9525" algn="ctr">
                    <a:noFill/>
                    <a:prstDash val="sysDash"/>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169" name="Rectangle 180"/>
                  <p:cNvSpPr>
                    <a:spLocks noChangeArrowheads="1"/>
                  </p:cNvSpPr>
                  <p:nvPr/>
                </p:nvSpPr>
                <p:spPr bwMode="auto">
                  <a:xfrm>
                    <a:off x="6176222" y="2969395"/>
                    <a:ext cx="109728" cy="109728"/>
                  </a:xfrm>
                  <a:prstGeom prst="rect">
                    <a:avLst/>
                  </a:prstGeom>
                  <a:solidFill>
                    <a:schemeClr val="accent2"/>
                  </a:solidFill>
                  <a:ln w="9525" algn="ctr">
                    <a:noFill/>
                    <a:prstDash val="sysDash"/>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170" name="Rectangle 181"/>
                  <p:cNvSpPr>
                    <a:spLocks noChangeArrowheads="1"/>
                  </p:cNvSpPr>
                  <p:nvPr/>
                </p:nvSpPr>
                <p:spPr bwMode="auto">
                  <a:xfrm>
                    <a:off x="6469989" y="3010771"/>
                    <a:ext cx="109728" cy="109728"/>
                  </a:xfrm>
                  <a:prstGeom prst="rect">
                    <a:avLst/>
                  </a:prstGeom>
                  <a:solidFill>
                    <a:schemeClr val="accent2"/>
                  </a:solidFill>
                  <a:ln w="9525" algn="ctr">
                    <a:noFill/>
                    <a:prstDash val="sysDash"/>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171" name="Rectangle 182"/>
                  <p:cNvSpPr>
                    <a:spLocks noChangeArrowheads="1"/>
                  </p:cNvSpPr>
                  <p:nvPr/>
                </p:nvSpPr>
                <p:spPr bwMode="auto">
                  <a:xfrm>
                    <a:off x="6747205" y="2990083"/>
                    <a:ext cx="109728" cy="109728"/>
                  </a:xfrm>
                  <a:prstGeom prst="rect">
                    <a:avLst/>
                  </a:prstGeom>
                  <a:solidFill>
                    <a:schemeClr val="accent2"/>
                  </a:solidFill>
                  <a:ln w="9525" algn="ctr">
                    <a:noFill/>
                    <a:prstDash val="sysDash"/>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172" name="Rectangle 183"/>
                  <p:cNvSpPr>
                    <a:spLocks noChangeArrowheads="1"/>
                  </p:cNvSpPr>
                  <p:nvPr/>
                </p:nvSpPr>
                <p:spPr bwMode="auto">
                  <a:xfrm>
                    <a:off x="7024421" y="2965258"/>
                    <a:ext cx="109728" cy="109728"/>
                  </a:xfrm>
                  <a:prstGeom prst="rect">
                    <a:avLst/>
                  </a:prstGeom>
                  <a:solidFill>
                    <a:schemeClr val="accent2"/>
                  </a:solidFill>
                  <a:ln w="9525" algn="ctr">
                    <a:noFill/>
                    <a:prstDash val="sysDash"/>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173" name="Rectangle 184"/>
                  <p:cNvSpPr>
                    <a:spLocks noChangeArrowheads="1"/>
                  </p:cNvSpPr>
                  <p:nvPr/>
                </p:nvSpPr>
                <p:spPr bwMode="auto">
                  <a:xfrm>
                    <a:off x="7595404" y="2990083"/>
                    <a:ext cx="109728" cy="109728"/>
                  </a:xfrm>
                  <a:prstGeom prst="rect">
                    <a:avLst/>
                  </a:prstGeom>
                  <a:solidFill>
                    <a:schemeClr val="accent2"/>
                  </a:solidFill>
                  <a:ln w="9525" algn="ctr">
                    <a:noFill/>
                    <a:prstDash val="sysDash"/>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174" name="Rectangle 185"/>
                  <p:cNvSpPr>
                    <a:spLocks noChangeArrowheads="1"/>
                  </p:cNvSpPr>
                  <p:nvPr/>
                </p:nvSpPr>
                <p:spPr bwMode="auto">
                  <a:xfrm>
                    <a:off x="8149837" y="2948707"/>
                    <a:ext cx="109728" cy="109728"/>
                  </a:xfrm>
                  <a:prstGeom prst="rect">
                    <a:avLst/>
                  </a:prstGeom>
                  <a:solidFill>
                    <a:schemeClr val="accent2"/>
                  </a:solidFill>
                  <a:ln w="9525" algn="ctr">
                    <a:noFill/>
                    <a:prstDash val="sysDash"/>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sp>
                <p:nvSpPr>
                  <p:cNvPr id="88175" name="Rectangle 186"/>
                  <p:cNvSpPr>
                    <a:spLocks noChangeArrowheads="1"/>
                  </p:cNvSpPr>
                  <p:nvPr/>
                </p:nvSpPr>
                <p:spPr bwMode="auto">
                  <a:xfrm>
                    <a:off x="8720858" y="2973533"/>
                    <a:ext cx="109728" cy="109728"/>
                  </a:xfrm>
                  <a:prstGeom prst="rect">
                    <a:avLst/>
                  </a:prstGeom>
                  <a:solidFill>
                    <a:schemeClr val="accent2"/>
                  </a:solidFill>
                  <a:ln w="9525" algn="ctr">
                    <a:noFill/>
                    <a:prstDash val="sysDash"/>
                    <a:round/>
                    <a:headEnd/>
                    <a:tailEnd/>
                  </a:ln>
                </p:spPr>
                <p:txBody>
                  <a:bodyPr/>
                  <a:lstStyle/>
                  <a:p>
                    <a:pPr fontAlgn="base">
                      <a:lnSpc>
                        <a:spcPct val="90000"/>
                      </a:lnSpc>
                      <a:spcBef>
                        <a:spcPct val="35000"/>
                      </a:spcBef>
                      <a:spcAft>
                        <a:spcPct val="25000"/>
                      </a:spcAft>
                      <a:buClr>
                        <a:srgbClr val="800080"/>
                      </a:buClr>
                      <a:buFont typeface="Arial" pitchFamily="34" charset="0"/>
                      <a:buChar char="•"/>
                    </a:pPr>
                    <a:endParaRPr kumimoji="0" lang="ja-JP" altLang="ja-JP" sz="1400">
                      <a:solidFill>
                        <a:prstClr val="black"/>
                      </a:solidFill>
                      <a:cs typeface="Arial" pitchFamily="34" charset="0"/>
                    </a:endParaRPr>
                  </a:p>
                </p:txBody>
              </p:sp>
            </p:grpSp>
            <p:sp>
              <p:nvSpPr>
                <p:cNvPr id="88164" name="Freeform 188"/>
                <p:cNvSpPr>
                  <a:spLocks/>
                </p:cNvSpPr>
                <p:nvPr/>
              </p:nvSpPr>
              <p:spPr bwMode="auto">
                <a:xfrm>
                  <a:off x="5374686" y="3003866"/>
                  <a:ext cx="3384521" cy="1303330"/>
                </a:xfrm>
                <a:custGeom>
                  <a:avLst/>
                  <a:gdLst>
                    <a:gd name="T0" fmla="*/ 0 w 3384521"/>
                    <a:gd name="T1" fmla="*/ 1303330 h 1303330"/>
                    <a:gd name="T2" fmla="*/ 148952 w 3384521"/>
                    <a:gd name="T3" fmla="*/ 918538 h 1303330"/>
                    <a:gd name="T4" fmla="*/ 289629 w 3384521"/>
                    <a:gd name="T5" fmla="*/ 575120 h 1303330"/>
                    <a:gd name="T6" fmla="*/ 558570 w 3384521"/>
                    <a:gd name="T7" fmla="*/ 173777 h 1303330"/>
                    <a:gd name="T8" fmla="*/ 835786 w 3384521"/>
                    <a:gd name="T9" fmla="*/ 24825 h 1303330"/>
                    <a:gd name="T10" fmla="*/ 1129582 w 3384521"/>
                    <a:gd name="T11" fmla="*/ 57926 h 1303330"/>
                    <a:gd name="T12" fmla="*/ 1427486 w 3384521"/>
                    <a:gd name="T13" fmla="*/ 33101 h 1303330"/>
                    <a:gd name="T14" fmla="*/ 1688152 w 3384521"/>
                    <a:gd name="T15" fmla="*/ 16550 h 1303330"/>
                    <a:gd name="T16" fmla="*/ 2230143 w 3384521"/>
                    <a:gd name="T17" fmla="*/ 37238 h 1303330"/>
                    <a:gd name="T18" fmla="*/ 2830089 w 3384521"/>
                    <a:gd name="T19" fmla="*/ 0 h 1303330"/>
                    <a:gd name="T20" fmla="*/ 3384521 w 3384521"/>
                    <a:gd name="T21" fmla="*/ 24825 h 1303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84521"/>
                    <a:gd name="T34" fmla="*/ 0 h 1303330"/>
                    <a:gd name="T35" fmla="*/ 3384521 w 3384521"/>
                    <a:gd name="T36" fmla="*/ 1303330 h 1303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84521" h="1303330">
                      <a:moveTo>
                        <a:pt x="0" y="1303330"/>
                      </a:moveTo>
                      <a:lnTo>
                        <a:pt x="148952" y="918538"/>
                      </a:lnTo>
                      <a:lnTo>
                        <a:pt x="289629" y="575120"/>
                      </a:lnTo>
                      <a:lnTo>
                        <a:pt x="558570" y="173777"/>
                      </a:lnTo>
                      <a:lnTo>
                        <a:pt x="835786" y="24825"/>
                      </a:lnTo>
                      <a:lnTo>
                        <a:pt x="1129553" y="57926"/>
                      </a:lnTo>
                      <a:lnTo>
                        <a:pt x="1427457" y="33101"/>
                      </a:lnTo>
                      <a:lnTo>
                        <a:pt x="1688123" y="16550"/>
                      </a:lnTo>
                      <a:lnTo>
                        <a:pt x="2230143" y="37238"/>
                      </a:lnTo>
                      <a:lnTo>
                        <a:pt x="2830089" y="0"/>
                      </a:lnTo>
                      <a:lnTo>
                        <a:pt x="3384521" y="24825"/>
                      </a:lnTo>
                    </a:path>
                  </a:pathLst>
                </a:custGeom>
                <a:noFill/>
                <a:ln w="28575" cap="flat" cmpd="sng" algn="ctr">
                  <a:solidFill>
                    <a:schemeClr val="accent2"/>
                  </a:solidFill>
                  <a:prstDash val="sysDash"/>
                  <a:round/>
                  <a:headEnd type="none" w="med" len="med"/>
                  <a:tailEnd type="none" w="med" len="med"/>
                </a:ln>
              </p:spPr>
              <p:txBody>
                <a:bodyPr anchor="ctr"/>
                <a:lstStyle/>
                <a:p>
                  <a:pPr fontAlgn="base">
                    <a:spcBef>
                      <a:spcPct val="0"/>
                    </a:spcBef>
                    <a:spcAft>
                      <a:spcPct val="0"/>
                    </a:spcAft>
                  </a:pPr>
                  <a:endParaRPr kumimoji="0" lang="ja-JP" altLang="en-US">
                    <a:solidFill>
                      <a:prstClr val="black"/>
                    </a:solidFill>
                    <a:cs typeface="Arial" pitchFamily="34" charset="0"/>
                  </a:endParaRPr>
                </a:p>
              </p:txBody>
            </p:sp>
          </p:grpSp>
        </p:grpSp>
      </p:grpSp>
      <p:grpSp>
        <p:nvGrpSpPr>
          <p:cNvPr id="8" name="Group 161"/>
          <p:cNvGrpSpPr>
            <a:grpSpLocks/>
          </p:cNvGrpSpPr>
          <p:nvPr/>
        </p:nvGrpSpPr>
        <p:grpSpPr bwMode="auto">
          <a:xfrm>
            <a:off x="2114550" y="3584575"/>
            <a:ext cx="4314825" cy="1701800"/>
            <a:chOff x="864610" y="2978591"/>
            <a:chExt cx="3491198" cy="1377214"/>
          </a:xfrm>
        </p:grpSpPr>
        <p:grpSp>
          <p:nvGrpSpPr>
            <p:cNvPr id="9" name="Group 159"/>
            <p:cNvGrpSpPr>
              <a:grpSpLocks/>
            </p:cNvGrpSpPr>
            <p:nvPr/>
          </p:nvGrpSpPr>
          <p:grpSpPr bwMode="auto">
            <a:xfrm>
              <a:off x="864610" y="2978591"/>
              <a:ext cx="3491198" cy="1377214"/>
              <a:chOff x="864610" y="2978591"/>
              <a:chExt cx="3491198" cy="1377214"/>
            </a:xfrm>
          </p:grpSpPr>
          <p:sp>
            <p:nvSpPr>
              <p:cNvPr id="149" name="Rectangle 148"/>
              <p:cNvSpPr/>
              <p:nvPr/>
            </p:nvSpPr>
            <p:spPr bwMode="auto">
              <a:xfrm>
                <a:off x="864610" y="4246605"/>
                <a:ext cx="109181" cy="109200"/>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50" name="Rectangle 149"/>
              <p:cNvSpPr/>
              <p:nvPr/>
            </p:nvSpPr>
            <p:spPr bwMode="auto">
              <a:xfrm>
                <a:off x="996911" y="4151536"/>
                <a:ext cx="109180" cy="109200"/>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51" name="Rectangle 150"/>
              <p:cNvSpPr/>
              <p:nvPr/>
            </p:nvSpPr>
            <p:spPr bwMode="auto">
              <a:xfrm>
                <a:off x="1140772" y="3948551"/>
                <a:ext cx="109180" cy="109200"/>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52" name="Rectangle 151"/>
              <p:cNvSpPr/>
              <p:nvPr/>
            </p:nvSpPr>
            <p:spPr bwMode="auto">
              <a:xfrm>
                <a:off x="1434916" y="3640219"/>
                <a:ext cx="109181" cy="109200"/>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53" name="Rectangle 152"/>
              <p:cNvSpPr/>
              <p:nvPr/>
            </p:nvSpPr>
            <p:spPr bwMode="auto">
              <a:xfrm>
                <a:off x="1716216" y="3364005"/>
                <a:ext cx="109180" cy="109201"/>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54" name="Rectangle 153"/>
              <p:cNvSpPr/>
              <p:nvPr/>
            </p:nvSpPr>
            <p:spPr bwMode="auto">
              <a:xfrm>
                <a:off x="2001369" y="3190569"/>
                <a:ext cx="109180" cy="110485"/>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55" name="Rectangle 154"/>
              <p:cNvSpPr/>
              <p:nvPr/>
            </p:nvSpPr>
            <p:spPr bwMode="auto">
              <a:xfrm>
                <a:off x="2281384" y="3059528"/>
                <a:ext cx="110465" cy="110485"/>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56" name="Rectangle 155"/>
              <p:cNvSpPr/>
              <p:nvPr/>
            </p:nvSpPr>
            <p:spPr bwMode="auto">
              <a:xfrm>
                <a:off x="2553693" y="2983730"/>
                <a:ext cx="109180" cy="109201"/>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57" name="Rectangle 156"/>
              <p:cNvSpPr/>
              <p:nvPr/>
            </p:nvSpPr>
            <p:spPr bwMode="auto">
              <a:xfrm>
                <a:off x="3123999" y="2983730"/>
                <a:ext cx="109180" cy="109201"/>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58" name="Rectangle 157"/>
              <p:cNvSpPr/>
              <p:nvPr/>
            </p:nvSpPr>
            <p:spPr bwMode="auto">
              <a:xfrm>
                <a:off x="3689167" y="2978591"/>
                <a:ext cx="109180" cy="109201"/>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sp>
            <p:nvSpPr>
              <p:cNvPr id="159" name="Rectangle 158"/>
              <p:cNvSpPr/>
              <p:nvPr/>
            </p:nvSpPr>
            <p:spPr bwMode="auto">
              <a:xfrm>
                <a:off x="4246628" y="3056959"/>
                <a:ext cx="109180" cy="109200"/>
              </a:xfrm>
              <a:prstGeom prst="rect">
                <a:avLst/>
              </a:prstGeom>
              <a:solidFill>
                <a:schemeClr val="accent3"/>
              </a:solidFill>
              <a:ln w="9525" cap="flat" cmpd="sng" algn="ctr">
                <a:noFill/>
                <a:prstDash val="solid"/>
                <a:round/>
                <a:headEnd type="none" w="med" len="med"/>
                <a:tailEnd type="none" w="med" len="med"/>
              </a:ln>
              <a:effectLst/>
            </p:spPr>
            <p:txBody>
              <a:bodyPr/>
              <a:lstStyle/>
              <a:p>
                <a:pPr fontAlgn="base">
                  <a:lnSpc>
                    <a:spcPct val="90000"/>
                  </a:lnSpc>
                  <a:spcBef>
                    <a:spcPct val="35000"/>
                  </a:spcBef>
                  <a:spcAft>
                    <a:spcPct val="25000"/>
                  </a:spcAft>
                  <a:buClr>
                    <a:srgbClr val="800080"/>
                  </a:buClr>
                  <a:buFont typeface="Arial" charset="0"/>
                  <a:buChar char="•"/>
                  <a:defRPr/>
                </a:pPr>
                <a:endParaRPr kumimoji="0" lang="ja-JP" altLang="ja-JP" sz="1400">
                  <a:solidFill>
                    <a:prstClr val="black"/>
                  </a:solidFill>
                  <a:cs typeface="Arial" charset="0"/>
                </a:endParaRPr>
              </a:p>
            </p:txBody>
          </p:sp>
        </p:grpSp>
        <p:sp>
          <p:nvSpPr>
            <p:cNvPr id="161" name="Freeform 160"/>
            <p:cNvSpPr/>
            <p:nvPr/>
          </p:nvSpPr>
          <p:spPr bwMode="auto">
            <a:xfrm>
              <a:off x="905713" y="3037688"/>
              <a:ext cx="3403854" cy="1266729"/>
            </a:xfrm>
            <a:custGeom>
              <a:avLst/>
              <a:gdLst>
                <a:gd name="connsiteX0" fmla="*/ 0 w 3404103"/>
                <a:gd name="connsiteY0" fmla="*/ 1267485 h 1267485"/>
                <a:gd name="connsiteX1" fmla="*/ 153908 w 3404103"/>
                <a:gd name="connsiteY1" fmla="*/ 1186004 h 1267485"/>
                <a:gd name="connsiteX2" fmla="*/ 280657 w 3404103"/>
                <a:gd name="connsiteY2" fmla="*/ 982301 h 1267485"/>
                <a:gd name="connsiteX3" fmla="*/ 574895 w 3404103"/>
                <a:gd name="connsiteY3" fmla="*/ 656376 h 1267485"/>
                <a:gd name="connsiteX4" fmla="*/ 841972 w 3404103"/>
                <a:gd name="connsiteY4" fmla="*/ 393825 h 1267485"/>
                <a:gd name="connsiteX5" fmla="*/ 1136209 w 3404103"/>
                <a:gd name="connsiteY5" fmla="*/ 212756 h 1267485"/>
                <a:gd name="connsiteX6" fmla="*/ 1407813 w 3404103"/>
                <a:gd name="connsiteY6" fmla="*/ 81481 h 1267485"/>
                <a:gd name="connsiteX7" fmla="*/ 1679417 w 3404103"/>
                <a:gd name="connsiteY7" fmla="*/ 0 h 1267485"/>
                <a:gd name="connsiteX8" fmla="*/ 2272419 w 3404103"/>
                <a:gd name="connsiteY8" fmla="*/ 4526 h 1267485"/>
                <a:gd name="connsiteX9" fmla="*/ 2842788 w 3404103"/>
                <a:gd name="connsiteY9" fmla="*/ 4526 h 1267485"/>
                <a:gd name="connsiteX10" fmla="*/ 3404103 w 3404103"/>
                <a:gd name="connsiteY10" fmla="*/ 67901 h 126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4103" h="1267485">
                  <a:moveTo>
                    <a:pt x="0" y="1267485"/>
                  </a:moveTo>
                  <a:lnTo>
                    <a:pt x="153908" y="1186004"/>
                  </a:lnTo>
                  <a:lnTo>
                    <a:pt x="280657" y="982301"/>
                  </a:lnTo>
                  <a:lnTo>
                    <a:pt x="574895" y="656376"/>
                  </a:lnTo>
                  <a:lnTo>
                    <a:pt x="841972" y="393825"/>
                  </a:lnTo>
                  <a:lnTo>
                    <a:pt x="1136209" y="212756"/>
                  </a:lnTo>
                  <a:lnTo>
                    <a:pt x="1407813" y="81481"/>
                  </a:lnTo>
                  <a:lnTo>
                    <a:pt x="1679417" y="0"/>
                  </a:lnTo>
                  <a:lnTo>
                    <a:pt x="2272419" y="4526"/>
                  </a:lnTo>
                  <a:lnTo>
                    <a:pt x="2842788" y="4526"/>
                  </a:lnTo>
                  <a:lnTo>
                    <a:pt x="3404103" y="67901"/>
                  </a:lnTo>
                </a:path>
              </a:pathLst>
            </a:custGeom>
            <a:noFill/>
            <a:ln w="28575" cap="flat" cmpd="sng" algn="ctr">
              <a:solidFill>
                <a:schemeClr val="accent3"/>
              </a:solidFill>
              <a:prstDash val="solid"/>
              <a:round/>
              <a:headEnd type="none" w="med" len="med"/>
              <a:tailEnd type="none" w="med" len="med"/>
            </a:ln>
            <a:effectLst/>
          </p:spPr>
          <p:txBody>
            <a:bodyPr anchor="ctr"/>
            <a:lstStyle/>
            <a:p>
              <a:pPr algn="ctr" fontAlgn="base">
                <a:spcBef>
                  <a:spcPct val="0"/>
                </a:spcBef>
                <a:spcAft>
                  <a:spcPct val="0"/>
                </a:spcAft>
                <a:defRPr/>
              </a:pPr>
              <a:endParaRPr kumimoji="0" lang="en-US" sz="1400" dirty="0">
                <a:solidFill>
                  <a:prstClr val="black"/>
                </a:solidFill>
                <a:cs typeface="Arial" charset="0"/>
              </a:endParaRPr>
            </a:p>
          </p:txBody>
        </p:sp>
      </p:grpSp>
      <p:grpSp>
        <p:nvGrpSpPr>
          <p:cNvPr id="10" name="Group 4"/>
          <p:cNvGrpSpPr>
            <a:grpSpLocks/>
          </p:cNvGrpSpPr>
          <p:nvPr/>
        </p:nvGrpSpPr>
        <p:grpSpPr bwMode="auto">
          <a:xfrm>
            <a:off x="152400" y="76200"/>
            <a:ext cx="8839200" cy="1524000"/>
            <a:chOff x="152400" y="76200"/>
            <a:chExt cx="8839200" cy="1524000"/>
          </a:xfrm>
        </p:grpSpPr>
        <p:sp>
          <p:nvSpPr>
            <p:cNvPr id="88132" name="TextBox 3"/>
            <p:cNvSpPr txBox="1">
              <a:spLocks noChangeArrowheads="1"/>
            </p:cNvSpPr>
            <p:nvPr/>
          </p:nvSpPr>
          <p:spPr bwMode="auto">
            <a:xfrm>
              <a:off x="408430" y="1060052"/>
              <a:ext cx="8326318" cy="540148"/>
            </a:xfrm>
            <a:prstGeom prst="rect">
              <a:avLst/>
            </a:prstGeom>
            <a:noFill/>
            <a:ln w="9525">
              <a:noFill/>
              <a:miter lim="800000"/>
              <a:headEnd/>
              <a:tailEnd/>
            </a:ln>
          </p:spPr>
          <p:txBody>
            <a:bodyPr wrap="none">
              <a:spAutoFit/>
            </a:bodyPr>
            <a:lstStyle/>
            <a:p>
              <a:pPr algn="ctr" fontAlgn="base">
                <a:lnSpc>
                  <a:spcPct val="114000"/>
                </a:lnSpc>
                <a:spcBef>
                  <a:spcPct val="0"/>
                </a:spcBef>
                <a:spcAft>
                  <a:spcPct val="0"/>
                </a:spcAft>
              </a:pPr>
              <a:r>
                <a:rPr kumimoji="0" lang="en-US" altLang="ja-JP" sz="2800" b="1">
                  <a:solidFill>
                    <a:srgbClr val="FF0000"/>
                  </a:solidFill>
                  <a:latin typeface="Arial Narrow" pitchFamily="34" charset="0"/>
                  <a:cs typeface="Arial" pitchFamily="34" charset="0"/>
                </a:rPr>
                <a:t>New strategies: NRTI-Sparing “2-Drug” CCR5-PI/r regimen</a:t>
              </a:r>
            </a:p>
          </p:txBody>
        </p:sp>
        <p:grpSp>
          <p:nvGrpSpPr>
            <p:cNvPr id="11" name="Group 3"/>
            <p:cNvGrpSpPr>
              <a:grpSpLocks/>
            </p:cNvGrpSpPr>
            <p:nvPr/>
          </p:nvGrpSpPr>
          <p:grpSpPr bwMode="auto">
            <a:xfrm>
              <a:off x="152400" y="76200"/>
              <a:ext cx="8839200" cy="1143000"/>
              <a:chOff x="152400" y="76200"/>
              <a:chExt cx="8839200" cy="1143000"/>
            </a:xfrm>
          </p:grpSpPr>
          <p:grpSp>
            <p:nvGrpSpPr>
              <p:cNvPr id="12" name="Group 38"/>
              <p:cNvGrpSpPr>
                <a:grpSpLocks/>
              </p:cNvGrpSpPr>
              <p:nvPr/>
            </p:nvGrpSpPr>
            <p:grpSpPr bwMode="auto">
              <a:xfrm>
                <a:off x="152400" y="762000"/>
                <a:ext cx="8839200" cy="457200"/>
                <a:chOff x="152400" y="3276600"/>
                <a:chExt cx="8839200" cy="457200"/>
              </a:xfrm>
            </p:grpSpPr>
            <p:sp>
              <p:nvSpPr>
                <p:cNvPr id="88136" name="AutoShape 29"/>
                <p:cNvSpPr>
                  <a:spLocks noChangeArrowheads="1"/>
                </p:cNvSpPr>
                <p:nvPr/>
              </p:nvSpPr>
              <p:spPr bwMode="auto">
                <a:xfrm>
                  <a:off x="152400" y="3276600"/>
                  <a:ext cx="381000" cy="457200"/>
                </a:xfrm>
                <a:prstGeom prst="rightArrow">
                  <a:avLst>
                    <a:gd name="adj1" fmla="val 39046"/>
                    <a:gd name="adj2" fmla="val 0"/>
                  </a:avLst>
                </a:prstGeom>
                <a:gradFill rotWithShape="0">
                  <a:gsLst>
                    <a:gs pos="0">
                      <a:srgbClr val="CC0099"/>
                    </a:gs>
                    <a:gs pos="100000">
                      <a:srgbClr val="000066"/>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8137" name="AutoShape 37"/>
                <p:cNvSpPr>
                  <a:spLocks noChangeArrowheads="1"/>
                </p:cNvSpPr>
                <p:nvPr/>
              </p:nvSpPr>
              <p:spPr bwMode="auto">
                <a:xfrm>
                  <a:off x="1797045" y="3276600"/>
                  <a:ext cx="7194555" cy="457200"/>
                </a:xfrm>
                <a:prstGeom prst="rightArrow">
                  <a:avLst>
                    <a:gd name="adj1" fmla="val 37981"/>
                    <a:gd name="adj2" fmla="val 47500"/>
                  </a:avLst>
                </a:prstGeom>
                <a:gradFill rotWithShape="0">
                  <a:gsLst>
                    <a:gs pos="0">
                      <a:srgbClr val="FF9900"/>
                    </a:gs>
                    <a:gs pos="100000">
                      <a:srgbClr val="FF0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8138" name="AutoShape 29"/>
                <p:cNvSpPr>
                  <a:spLocks noChangeArrowheads="1"/>
                </p:cNvSpPr>
                <p:nvPr/>
              </p:nvSpPr>
              <p:spPr bwMode="auto">
                <a:xfrm>
                  <a:off x="533400" y="3276600"/>
                  <a:ext cx="380999" cy="457200"/>
                </a:xfrm>
                <a:prstGeom prst="rightArrow">
                  <a:avLst>
                    <a:gd name="adj1" fmla="val 39046"/>
                    <a:gd name="adj2" fmla="val 0"/>
                  </a:avLst>
                </a:prstGeom>
                <a:gradFill rotWithShape="0">
                  <a:gsLst>
                    <a:gs pos="0">
                      <a:srgbClr val="000066"/>
                    </a:gs>
                    <a:gs pos="100000">
                      <a:srgbClr val="0000CC"/>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8139" name="AutoShape 29"/>
                <p:cNvSpPr>
                  <a:spLocks noChangeArrowheads="1"/>
                </p:cNvSpPr>
                <p:nvPr/>
              </p:nvSpPr>
              <p:spPr bwMode="auto">
                <a:xfrm>
                  <a:off x="914400" y="3276600"/>
                  <a:ext cx="371543" cy="457200"/>
                </a:xfrm>
                <a:prstGeom prst="rightArrow">
                  <a:avLst>
                    <a:gd name="adj1" fmla="val 39046"/>
                    <a:gd name="adj2" fmla="val 0"/>
                  </a:avLst>
                </a:prstGeom>
                <a:gradFill rotWithShape="0">
                  <a:gsLst>
                    <a:gs pos="0">
                      <a:srgbClr val="0000CC"/>
                    </a:gs>
                    <a:gs pos="100000">
                      <a:srgbClr val="0080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8140" name="AutoShape 29"/>
                <p:cNvSpPr>
                  <a:spLocks noChangeArrowheads="1"/>
                </p:cNvSpPr>
                <p:nvPr/>
              </p:nvSpPr>
              <p:spPr bwMode="auto">
                <a:xfrm>
                  <a:off x="1219200" y="3276600"/>
                  <a:ext cx="337863" cy="457200"/>
                </a:xfrm>
                <a:prstGeom prst="rightArrow">
                  <a:avLst>
                    <a:gd name="adj1" fmla="val 39046"/>
                    <a:gd name="adj2" fmla="val 0"/>
                  </a:avLst>
                </a:prstGeom>
                <a:gradFill rotWithShape="0">
                  <a:gsLst>
                    <a:gs pos="0">
                      <a:srgbClr val="008000"/>
                    </a:gs>
                    <a:gs pos="100000">
                      <a:srgbClr val="FFFF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sp>
              <p:nvSpPr>
                <p:cNvPr id="88141" name="AutoShape 29"/>
                <p:cNvSpPr>
                  <a:spLocks noChangeArrowheads="1"/>
                </p:cNvSpPr>
                <p:nvPr/>
              </p:nvSpPr>
              <p:spPr bwMode="auto">
                <a:xfrm>
                  <a:off x="1524000" y="3276600"/>
                  <a:ext cx="314858" cy="457200"/>
                </a:xfrm>
                <a:prstGeom prst="rightArrow">
                  <a:avLst>
                    <a:gd name="adj1" fmla="val 39046"/>
                    <a:gd name="adj2" fmla="val 0"/>
                  </a:avLst>
                </a:prstGeom>
                <a:gradFill rotWithShape="0">
                  <a:gsLst>
                    <a:gs pos="0">
                      <a:srgbClr val="FFFF00"/>
                    </a:gs>
                    <a:gs pos="100000">
                      <a:srgbClr val="FF9900"/>
                    </a:gs>
                  </a:gsLst>
                  <a:lin ang="0" scaled="1"/>
                </a:gradFill>
                <a:ln w="9525">
                  <a:noFill/>
                  <a:miter lim="800000"/>
                  <a:headEnd/>
                  <a:tailEnd/>
                </a:ln>
              </p:spPr>
              <p:txBody>
                <a:bodyPr wrap="none" anchor="ctr"/>
                <a:lstStyle/>
                <a:p>
                  <a:pPr fontAlgn="base">
                    <a:spcBef>
                      <a:spcPct val="0"/>
                    </a:spcBef>
                    <a:spcAft>
                      <a:spcPct val="0"/>
                    </a:spcAft>
                  </a:pPr>
                  <a:endParaRPr kumimoji="0" lang="es-MX" altLang="ja-JP">
                    <a:solidFill>
                      <a:prstClr val="black"/>
                    </a:solidFill>
                    <a:latin typeface="Arial Narrow" pitchFamily="34" charset="0"/>
                    <a:cs typeface="Arial" pitchFamily="34" charset="0"/>
                  </a:endParaRPr>
                </a:p>
              </p:txBody>
            </p:sp>
          </p:grpSp>
          <p:sp>
            <p:nvSpPr>
              <p:cNvPr id="88135" name="TextBox 25"/>
              <p:cNvSpPr txBox="1">
                <a:spLocks noChangeArrowheads="1"/>
              </p:cNvSpPr>
              <p:nvPr/>
            </p:nvSpPr>
            <p:spPr bwMode="auto">
              <a:xfrm>
                <a:off x="909363" y="76200"/>
                <a:ext cx="7324304" cy="736997"/>
              </a:xfrm>
              <a:prstGeom prst="rect">
                <a:avLst/>
              </a:prstGeom>
              <a:noFill/>
              <a:ln w="9525">
                <a:noFill/>
                <a:miter lim="800000"/>
                <a:headEnd/>
                <a:tailEnd/>
              </a:ln>
            </p:spPr>
            <p:txBody>
              <a:bodyPr>
                <a:spAutoFit/>
              </a:bodyPr>
              <a:lstStyle/>
              <a:p>
                <a:pPr algn="ctr" fontAlgn="base">
                  <a:lnSpc>
                    <a:spcPct val="150000"/>
                  </a:lnSpc>
                  <a:spcBef>
                    <a:spcPct val="0"/>
                  </a:spcBef>
                  <a:spcAft>
                    <a:spcPct val="0"/>
                  </a:spcAft>
                </a:pPr>
                <a:r>
                  <a:rPr kumimoji="0" lang="en-US" altLang="ja-JP" sz="3200" b="1">
                    <a:solidFill>
                      <a:srgbClr val="FF0000"/>
                    </a:solidFill>
                    <a:latin typeface="Arial Narrow" pitchFamily="34" charset="0"/>
                    <a:cs typeface="Arial" pitchFamily="34" charset="0"/>
                  </a:rPr>
                  <a:t>3</a:t>
                </a:r>
                <a:r>
                  <a:rPr kumimoji="0" lang="en-US" altLang="ja-JP" sz="3200" b="1" baseline="30000">
                    <a:solidFill>
                      <a:srgbClr val="FF0000"/>
                    </a:solidFill>
                    <a:latin typeface="Arial Narrow" pitchFamily="34" charset="0"/>
                    <a:cs typeface="Arial" pitchFamily="34" charset="0"/>
                  </a:rPr>
                  <a:t>rd</a:t>
                </a:r>
                <a:r>
                  <a:rPr kumimoji="0" lang="en-US" altLang="ja-JP" sz="3200" b="1">
                    <a:solidFill>
                      <a:srgbClr val="FF0000"/>
                    </a:solidFill>
                    <a:latin typeface="Arial Narrow" pitchFamily="34" charset="0"/>
                    <a:cs typeface="Arial" pitchFamily="34" charset="0"/>
                  </a:rPr>
                  <a:t> Generation Future HAART: 2012 +</a:t>
                </a:r>
              </a:p>
            </p:txBody>
          </p:sp>
        </p:grpSp>
      </p:gr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1584</Words>
  <Application>Microsoft Office PowerPoint</Application>
  <PresentationFormat>画面に合わせる (4:3)</PresentationFormat>
  <Paragraphs>391</Paragraphs>
  <Slides>28</Slides>
  <Notes>7</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28</vt:i4>
      </vt:variant>
    </vt:vector>
  </HeadingPairs>
  <TitlesOfParts>
    <vt:vector size="31" baseType="lpstr">
      <vt:lpstr>Office テーマ</vt:lpstr>
      <vt:lpstr>Office Theme</vt:lpstr>
      <vt:lpstr>Microsoft Excel Chart</vt:lpstr>
      <vt:lpstr>スライド 1</vt:lpstr>
      <vt:lpstr>スライド 2</vt:lpstr>
      <vt:lpstr>EVR Non-Inferior to RAL at Week 48</vt:lpstr>
      <vt:lpstr>VIKING: Dolutegravir “Functional Monotherapy”  in Pts With RAL Resistance</vt:lpstr>
      <vt:lpstr>Lersivirine vs Efavirenz with TDF/FTC in ART-Naive Pts</vt:lpstr>
      <vt:lpstr>スライド 6</vt:lpstr>
      <vt:lpstr>スライド 7</vt:lpstr>
      <vt:lpstr>スライド 8</vt:lpstr>
      <vt:lpstr>MVC vs TDF/FTC With ATV/RTV in ART-Naive Patients</vt:lpstr>
      <vt:lpstr>スライド 10</vt:lpstr>
      <vt:lpstr>スライド 11</vt:lpstr>
      <vt:lpstr>Ibalizumab + OBR in Treatment-Experienced Patients</vt:lpstr>
      <vt:lpstr>スライド 13</vt:lpstr>
      <vt:lpstr>スライド 14</vt:lpstr>
      <vt:lpstr>スライド 15</vt:lpstr>
      <vt:lpstr>スライド 16</vt:lpstr>
      <vt:lpstr>スライド 17</vt:lpstr>
      <vt:lpstr>Efficacy of HIV Prevention Strategies From Randomized Clinical Trials</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vector>
  </TitlesOfParts>
  <Company>GlaxoSmithKline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sqf9485</dc:creator>
  <cp:lastModifiedBy>sqf9485</cp:lastModifiedBy>
  <cp:revision>2</cp:revision>
  <dcterms:created xsi:type="dcterms:W3CDTF">2011-12-14T05:03:47Z</dcterms:created>
  <dcterms:modified xsi:type="dcterms:W3CDTF">2011-12-14T06:12:10Z</dcterms:modified>
</cp:coreProperties>
</file>