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9"/>
  </p:notesMasterIdLst>
  <p:sldIdLst>
    <p:sldId id="256" r:id="rId4"/>
    <p:sldId id="257" r:id="rId5"/>
    <p:sldId id="270" r:id="rId6"/>
    <p:sldId id="317" r:id="rId7"/>
    <p:sldId id="318" r:id="rId8"/>
    <p:sldId id="31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58" r:id="rId17"/>
    <p:sldId id="259" r:id="rId18"/>
    <p:sldId id="278" r:id="rId19"/>
    <p:sldId id="322" r:id="rId20"/>
    <p:sldId id="323" r:id="rId21"/>
    <p:sldId id="320" r:id="rId22"/>
    <p:sldId id="321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0" r:id="rId31"/>
    <p:sldId id="261" r:id="rId32"/>
    <p:sldId id="330" r:id="rId33"/>
    <p:sldId id="331" r:id="rId34"/>
    <p:sldId id="327" r:id="rId35"/>
    <p:sldId id="328" r:id="rId36"/>
    <p:sldId id="329" r:id="rId37"/>
    <p:sldId id="324" r:id="rId38"/>
    <p:sldId id="325" r:id="rId39"/>
    <p:sldId id="326" r:id="rId40"/>
    <p:sldId id="287" r:id="rId41"/>
    <p:sldId id="288" r:id="rId42"/>
    <p:sldId id="289" r:id="rId43"/>
    <p:sldId id="290" r:id="rId44"/>
    <p:sldId id="291" r:id="rId45"/>
    <p:sldId id="292" r:id="rId46"/>
    <p:sldId id="262" r:id="rId47"/>
    <p:sldId id="26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264" r:id="rId56"/>
    <p:sldId id="265" r:id="rId57"/>
    <p:sldId id="332" r:id="rId58"/>
    <p:sldId id="333" r:id="rId59"/>
    <p:sldId id="334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266" r:id="rId68"/>
    <p:sldId id="267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268" r:id="rId77"/>
    <p:sldId id="269" r:id="rId7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0" autoAdjust="0"/>
    <p:restoredTop sz="94660"/>
  </p:normalViewPr>
  <p:slideViewPr>
    <p:cSldViewPr>
      <p:cViewPr varScale="1">
        <p:scale>
          <a:sx n="104" d="100"/>
          <a:sy n="104" d="100"/>
        </p:scale>
        <p:origin x="-14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41CB4-0069-4575-B93C-DEF507CF0BB3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ACBE6-4DEF-448E-9E75-936616A11C2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D0A8CD7-E2E4-46D0-AE82-AB9620D5319B}" type="slidenum">
              <a:rPr kumimoji="0" lang="en-US" altLang="ja-JP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kumimoji="0" lang="en-US" altLang="ja-JP" sz="120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2A3CA-3070-46C2-9F0A-6F0D01266AD2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291C0-51D5-4A8D-82FD-18ED9BF8528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D23B-28FE-4AFC-9D6C-2CD17F3F6A6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E259E-F4E2-4FB4-9A49-340E13D2BDD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21393-B5FC-48B3-91BE-E29F009BE9EC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4D3B-3C09-4B33-9357-BCD4511C283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A5342-F20E-4D0B-9B52-19AC8B04C246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8BF0-C0E5-4DF1-A502-C2C2197FF42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F979-44F3-4C0F-9C8C-0292ACCBC6CE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0F07-1F7C-4DD8-A202-B3623421B97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D20C-D738-4B94-9453-0B548FAE476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14DDE-5EB7-45C4-BC95-5EC0143E797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234A-AC47-4D9F-B870-9B0D0CC3D666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610F-0105-4FDE-9657-8A8267841ED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79-6D34-4AE9-8384-D83C759B9AB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71A5-D8A2-45F5-B4EF-3613144D5E6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223C-F5AA-470A-991F-164CDBB9307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F445-7DB3-4EC4-9547-4029FC67D0A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83F2E-D50F-4639-9552-7409DBF6FEF8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162A-9A69-434C-86F5-9AF311C0452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B7F2-7EE0-4CB9-BB03-7C6A20B6DDA8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0280F-5A40-4FFA-8457-76B6CCA297F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4DE89-CA17-415A-A7A4-1A4B3CF6B50B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FB8F-0AD7-4144-9782-54205BF3605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F247-E853-44A8-BDC3-19D52BEA4CD7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33DA3-C9DF-4302-ABD4-FFFB45B09E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48FB-9B0F-431D-8AD7-EEA6BBC5423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3AC11-A7D0-48B5-B7E5-C84D773124E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2E66-BD5F-4BB4-BB31-83231D675DC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AB2B-3CBE-4119-B9E5-9C14B6D95D6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C731-EBC8-444E-AB28-E11D7C53EBB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03DC-DA7E-4115-AE1A-27AD45B12A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DCAB-E8D5-4CC8-B317-C8B33DBBFC8F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1E2C9-AEBB-4079-A9DF-3AFDA53EC4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BBA2-64D3-498A-8A10-28A39E3E5EC9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3505-E192-49C2-A9EE-A824050B4A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1D932-CCCD-44BE-B087-C532E0CE3C9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3DC5-9E2B-45E0-9DF5-FB4F1AF62D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F698-608A-46E4-B63C-8AD0FB07BBE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6918-06FB-418E-A36E-053580BEA5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A645-B26B-4F4E-B280-C08FCBA6DCBE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2153-B5AB-40DB-A974-F039F229541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9BE32-7BC1-4516-8997-438F5B1CA0D2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894C6-284F-4C33-9ADA-6CA6ED933F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5DD20-4420-47A2-B2E4-3AF8E5BCE3E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F652A-0AA7-48D5-BAC9-BB02714B0A7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lum bright="73000" contrast="-74000"/>
            <a:extLst/>
          </a:blip>
          <a:stretch>
            <a:fillRect/>
          </a:stretch>
        </p:blipFill>
        <p:spPr>
          <a:xfrm>
            <a:off x="381000" y="1066800"/>
            <a:ext cx="1676400" cy="4876800"/>
          </a:xfrm>
          <a:prstGeom prst="rect">
            <a:avLst/>
          </a:prstGeom>
          <a:solidFill>
            <a:srgbClr val="C0C0C0"/>
          </a:solidFill>
          <a:effectLst>
            <a:glow rad="127000">
              <a:srgbClr val="CBD9EB">
                <a:alpha val="0"/>
              </a:srgbClr>
            </a:glow>
          </a:effectLst>
        </p:spPr>
      </p:pic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57C7B7-8E1B-422D-9390-E2C5220A28B2}" type="datetimeFigureOut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12/14/2011</a:t>
            </a:fld>
            <a:endParaRPr kumimoji="0"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0DE358-2518-497C-909B-9F5012AF343F}" type="slidenum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333399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3200">
          <a:solidFill>
            <a:srgbClr val="333399"/>
          </a:solidFill>
          <a:latin typeface="+mn-lt"/>
          <a:ea typeface="+mn-ea"/>
          <a:cs typeface="+mn-cs"/>
        </a:defRPr>
      </a:lvl1pPr>
      <a:lvl2pPr marL="10287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kumimoji="1" sz="3000">
          <a:solidFill>
            <a:srgbClr val="333399"/>
          </a:solidFill>
          <a:latin typeface="+mn-lt"/>
          <a:ea typeface="+mn-ea"/>
        </a:defRPr>
      </a:lvl2pPr>
      <a:lvl3pPr marL="14859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800">
          <a:solidFill>
            <a:srgbClr val="333399"/>
          </a:solidFill>
          <a:latin typeface="+mn-lt"/>
          <a:ea typeface="+mn-ea"/>
        </a:defRPr>
      </a:lvl3pPr>
      <a:lvl4pPr marL="19431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kumimoji="1" sz="2600">
          <a:solidFill>
            <a:srgbClr val="333399"/>
          </a:solidFill>
          <a:latin typeface="+mn-lt"/>
          <a:ea typeface="+mn-ea"/>
        </a:defRPr>
      </a:lvl4pPr>
      <a:lvl5pPr marL="24003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400">
          <a:solidFill>
            <a:srgbClr val="333399"/>
          </a:solidFill>
          <a:latin typeface="+mn-lt"/>
          <a:ea typeface="+mn-ea"/>
        </a:defRPr>
      </a:lvl5pPr>
      <a:lvl6pPr marL="2857500" indent="-571500" algn="l" rtl="0" fontAlgn="base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400">
          <a:solidFill>
            <a:srgbClr val="333399"/>
          </a:solidFill>
          <a:latin typeface="+mn-lt"/>
          <a:ea typeface="+mn-ea"/>
        </a:defRPr>
      </a:lvl6pPr>
      <a:lvl7pPr marL="3314700" indent="-571500" algn="l" rtl="0" fontAlgn="base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400">
          <a:solidFill>
            <a:srgbClr val="333399"/>
          </a:solidFill>
          <a:latin typeface="+mn-lt"/>
          <a:ea typeface="+mn-ea"/>
        </a:defRPr>
      </a:lvl7pPr>
      <a:lvl8pPr marL="3771900" indent="-571500" algn="l" rtl="0" fontAlgn="base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400">
          <a:solidFill>
            <a:srgbClr val="333399"/>
          </a:solidFill>
          <a:latin typeface="+mn-lt"/>
          <a:ea typeface="+mn-ea"/>
        </a:defRPr>
      </a:lvl8pPr>
      <a:lvl9pPr marL="4229100" indent="-571500" algn="l" rtl="0" fontAlgn="base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kumimoji="1" sz="2400">
          <a:solidFill>
            <a:srgbClr val="333399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lum bright="73000" contrast="-74000"/>
            <a:extLst/>
          </a:blip>
          <a:stretch>
            <a:fillRect/>
          </a:stretch>
        </p:blipFill>
        <p:spPr>
          <a:xfrm>
            <a:off x="381000" y="1066800"/>
            <a:ext cx="1676400" cy="4876800"/>
          </a:xfrm>
          <a:prstGeom prst="rect">
            <a:avLst/>
          </a:prstGeom>
          <a:solidFill>
            <a:srgbClr val="C0C0C0"/>
          </a:solidFill>
          <a:effectLst>
            <a:glow rad="127000">
              <a:srgbClr val="CBD9EB">
                <a:alpha val="0"/>
              </a:srgbClr>
            </a:glow>
          </a:effectLst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F319E8-B788-4A83-ADC9-D8B7A1798119}" type="datetimeFigureOut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12/14/2011</a:t>
            </a:fld>
            <a:endParaRPr kumimoji="0"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CE263-1A04-4157-B687-3113BE7EEBB6}" type="slidenum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3200" kern="1200" dirty="0">
          <a:solidFill>
            <a:srgbClr val="333399"/>
          </a:solidFill>
          <a:latin typeface="+mj-lt"/>
          <a:ea typeface="+mj-ea"/>
          <a:cs typeface="+mj-cs"/>
        </a:defRPr>
      </a:lvl1pPr>
      <a:lvl2pPr marL="10287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3000" kern="1200" dirty="0">
          <a:solidFill>
            <a:srgbClr val="333399"/>
          </a:solidFill>
          <a:latin typeface="+mj-lt"/>
          <a:ea typeface="+mj-ea"/>
          <a:cs typeface="+mj-cs"/>
        </a:defRPr>
      </a:lvl2pPr>
      <a:lvl3pPr marL="14859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800" kern="1200" dirty="0">
          <a:solidFill>
            <a:srgbClr val="333399"/>
          </a:solidFill>
          <a:latin typeface="+mj-lt"/>
          <a:ea typeface="+mj-ea"/>
          <a:cs typeface="+mj-cs"/>
        </a:defRPr>
      </a:lvl3pPr>
      <a:lvl4pPr marL="19431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2600" kern="1200" dirty="0">
          <a:solidFill>
            <a:srgbClr val="333399"/>
          </a:solidFill>
          <a:latin typeface="+mj-lt"/>
          <a:ea typeface="+mj-ea"/>
          <a:cs typeface="+mj-cs"/>
        </a:defRPr>
      </a:lvl4pPr>
      <a:lvl5pPr marL="24003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400" kern="1200" dirty="0">
          <a:solidFill>
            <a:srgbClr val="333399"/>
          </a:solidFill>
          <a:latin typeface="+mj-lt"/>
          <a:ea typeface="+mj-ea"/>
          <a:cs typeface="+mj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" Type="http://schemas.openxmlformats.org/officeDocument/2006/relationships/image" Target="../media/image6.jpeg"/><Relationship Id="rId71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9" Type="http://schemas.openxmlformats.org/officeDocument/2006/relationships/image" Target="../media/image28.pn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3" Type="http://schemas.openxmlformats.org/officeDocument/2006/relationships/image" Target="../media/image52.jpeg"/><Relationship Id="rId58" Type="http://schemas.openxmlformats.org/officeDocument/2006/relationships/image" Target="../media/image57.png"/><Relationship Id="rId66" Type="http://schemas.openxmlformats.org/officeDocument/2006/relationships/image" Target="../media/image65.jpeg"/><Relationship Id="rId74" Type="http://schemas.openxmlformats.org/officeDocument/2006/relationships/image" Target="../media/image73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jpeg"/><Relationship Id="rId61" Type="http://schemas.openxmlformats.org/officeDocument/2006/relationships/image" Target="../media/image60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jpe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jpe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8" Type="http://schemas.openxmlformats.org/officeDocument/2006/relationships/image" Target="../media/image7.jpe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jpeg"/><Relationship Id="rId67" Type="http://schemas.openxmlformats.org/officeDocument/2006/relationships/image" Target="../media/image66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84.png"/><Relationship Id="rId12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134.pn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7" Type="http://schemas.openxmlformats.org/officeDocument/2006/relationships/image" Target="../media/image84.png"/><Relationship Id="rId12" Type="http://schemas.openxmlformats.org/officeDocument/2006/relationships/image" Target="../media/image105.png"/><Relationship Id="rId17" Type="http://schemas.openxmlformats.org/officeDocument/2006/relationships/image" Target="../media/image126.png"/><Relationship Id="rId25" Type="http://schemas.openxmlformats.org/officeDocument/2006/relationships/image" Target="../media/image133.png"/><Relationship Id="rId2" Type="http://schemas.openxmlformats.org/officeDocument/2006/relationships/image" Target="../media/image96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24" Type="http://schemas.openxmlformats.org/officeDocument/2006/relationships/image" Target="../media/image132.png"/><Relationship Id="rId5" Type="http://schemas.openxmlformats.org/officeDocument/2006/relationships/image" Target="../media/image99.pn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03.png"/><Relationship Id="rId19" Type="http://schemas.openxmlformats.org/officeDocument/2006/relationships/image" Target="../media/image128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134.png"/><Relationship Id="rId39" Type="http://schemas.openxmlformats.org/officeDocument/2006/relationships/image" Target="../media/image176.jpe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34" Type="http://schemas.openxmlformats.org/officeDocument/2006/relationships/image" Target="../media/image171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50" Type="http://schemas.openxmlformats.org/officeDocument/2006/relationships/image" Target="../media/image187.png"/><Relationship Id="rId7" Type="http://schemas.openxmlformats.org/officeDocument/2006/relationships/image" Target="../media/image84.png"/><Relationship Id="rId12" Type="http://schemas.openxmlformats.org/officeDocument/2006/relationships/image" Target="../media/image105.png"/><Relationship Id="rId17" Type="http://schemas.openxmlformats.org/officeDocument/2006/relationships/image" Target="../media/image126.png"/><Relationship Id="rId25" Type="http://schemas.openxmlformats.org/officeDocument/2006/relationships/image" Target="../media/image133.png"/><Relationship Id="rId33" Type="http://schemas.openxmlformats.org/officeDocument/2006/relationships/image" Target="../media/image170.jpe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2" Type="http://schemas.openxmlformats.org/officeDocument/2006/relationships/image" Target="../media/image96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37.png"/><Relationship Id="rId41" Type="http://schemas.openxmlformats.org/officeDocument/2006/relationships/image" Target="../media/image1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24" Type="http://schemas.openxmlformats.org/officeDocument/2006/relationships/image" Target="../media/image132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5" Type="http://schemas.openxmlformats.org/officeDocument/2006/relationships/image" Target="../media/image167.jpe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73.jpeg"/><Relationship Id="rId49" Type="http://schemas.openxmlformats.org/officeDocument/2006/relationships/image" Target="../media/image186.png"/><Relationship Id="rId10" Type="http://schemas.openxmlformats.org/officeDocument/2006/relationships/image" Target="../media/image103.png"/><Relationship Id="rId19" Type="http://schemas.openxmlformats.org/officeDocument/2006/relationships/image" Target="../media/image128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72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8" Type="http://schemas.openxmlformats.org/officeDocument/2006/relationships/image" Target="../media/image101.png"/><Relationship Id="rId51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201.png"/><Relationship Id="rId39" Type="http://schemas.openxmlformats.org/officeDocument/2006/relationships/image" Target="../media/image176.jpeg"/><Relationship Id="rId21" Type="http://schemas.openxmlformats.org/officeDocument/2006/relationships/image" Target="../media/image114.png"/><Relationship Id="rId34" Type="http://schemas.openxmlformats.org/officeDocument/2006/relationships/image" Target="../media/image171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50" Type="http://schemas.openxmlformats.org/officeDocument/2006/relationships/image" Target="../media/image187.png"/><Relationship Id="rId55" Type="http://schemas.openxmlformats.org/officeDocument/2006/relationships/image" Target="../media/image205.jpeg"/><Relationship Id="rId7" Type="http://schemas.openxmlformats.org/officeDocument/2006/relationships/image" Target="../media/image84.png"/><Relationship Id="rId12" Type="http://schemas.openxmlformats.org/officeDocument/2006/relationships/image" Target="../media/image105.png"/><Relationship Id="rId17" Type="http://schemas.openxmlformats.org/officeDocument/2006/relationships/image" Target="../media/image126.png"/><Relationship Id="rId25" Type="http://schemas.openxmlformats.org/officeDocument/2006/relationships/image" Target="../media/image200.jpeg"/><Relationship Id="rId33" Type="http://schemas.openxmlformats.org/officeDocument/2006/relationships/image" Target="../media/image170.jpe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59" Type="http://schemas.openxmlformats.org/officeDocument/2006/relationships/image" Target="../media/image209.png"/><Relationship Id="rId2" Type="http://schemas.openxmlformats.org/officeDocument/2006/relationships/image" Target="../media/image96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37.png"/><Relationship Id="rId41" Type="http://schemas.openxmlformats.org/officeDocument/2006/relationships/image" Target="../media/image178.png"/><Relationship Id="rId54" Type="http://schemas.openxmlformats.org/officeDocument/2006/relationships/image" Target="../media/image20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24" Type="http://schemas.openxmlformats.org/officeDocument/2006/relationships/image" Target="../media/image132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53" Type="http://schemas.openxmlformats.org/officeDocument/2006/relationships/image" Target="../media/image203.png"/><Relationship Id="rId58" Type="http://schemas.openxmlformats.org/officeDocument/2006/relationships/image" Target="../media/image208.png"/><Relationship Id="rId5" Type="http://schemas.openxmlformats.org/officeDocument/2006/relationships/image" Target="../media/image167.jpe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73.jpeg"/><Relationship Id="rId49" Type="http://schemas.openxmlformats.org/officeDocument/2006/relationships/image" Target="../media/image186.png"/><Relationship Id="rId57" Type="http://schemas.openxmlformats.org/officeDocument/2006/relationships/image" Target="../media/image207.png"/><Relationship Id="rId10" Type="http://schemas.openxmlformats.org/officeDocument/2006/relationships/image" Target="../media/image103.png"/><Relationship Id="rId19" Type="http://schemas.openxmlformats.org/officeDocument/2006/relationships/image" Target="../media/image128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52" Type="http://schemas.openxmlformats.org/officeDocument/2006/relationships/image" Target="../media/image202.jpe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72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56" Type="http://schemas.openxmlformats.org/officeDocument/2006/relationships/image" Target="../media/image206.png"/><Relationship Id="rId8" Type="http://schemas.openxmlformats.org/officeDocument/2006/relationships/image" Target="../media/image101.png"/><Relationship Id="rId51" Type="http://schemas.openxmlformats.org/officeDocument/2006/relationships/image" Target="../media/image188.png"/><Relationship Id="rId3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201.png"/><Relationship Id="rId39" Type="http://schemas.openxmlformats.org/officeDocument/2006/relationships/image" Target="../media/image176.jpeg"/><Relationship Id="rId21" Type="http://schemas.openxmlformats.org/officeDocument/2006/relationships/image" Target="../media/image114.png"/><Relationship Id="rId34" Type="http://schemas.openxmlformats.org/officeDocument/2006/relationships/image" Target="../media/image171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50" Type="http://schemas.openxmlformats.org/officeDocument/2006/relationships/image" Target="../media/image187.png"/><Relationship Id="rId55" Type="http://schemas.openxmlformats.org/officeDocument/2006/relationships/image" Target="../media/image205.jpeg"/><Relationship Id="rId63" Type="http://schemas.openxmlformats.org/officeDocument/2006/relationships/image" Target="../media/image234.png"/><Relationship Id="rId68" Type="http://schemas.openxmlformats.org/officeDocument/2006/relationships/image" Target="../media/image239.png"/><Relationship Id="rId7" Type="http://schemas.openxmlformats.org/officeDocument/2006/relationships/image" Target="../media/image84.png"/><Relationship Id="rId71" Type="http://schemas.openxmlformats.org/officeDocument/2006/relationships/image" Target="../media/image242.png"/><Relationship Id="rId2" Type="http://schemas.openxmlformats.org/officeDocument/2006/relationships/image" Target="../media/image96.png"/><Relationship Id="rId16" Type="http://schemas.openxmlformats.org/officeDocument/2006/relationships/image" Target="../media/image125.png"/><Relationship Id="rId29" Type="http://schemas.openxmlformats.org/officeDocument/2006/relationships/image" Target="../media/image137.png"/><Relationship Id="rId11" Type="http://schemas.openxmlformats.org/officeDocument/2006/relationships/image" Target="../media/image104.png"/><Relationship Id="rId24" Type="http://schemas.openxmlformats.org/officeDocument/2006/relationships/image" Target="../media/image132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53" Type="http://schemas.openxmlformats.org/officeDocument/2006/relationships/image" Target="../media/image203.png"/><Relationship Id="rId58" Type="http://schemas.openxmlformats.org/officeDocument/2006/relationships/image" Target="../media/image208.png"/><Relationship Id="rId66" Type="http://schemas.openxmlformats.org/officeDocument/2006/relationships/image" Target="../media/image237.png"/><Relationship Id="rId74" Type="http://schemas.openxmlformats.org/officeDocument/2006/relationships/image" Target="../media/image245.png"/><Relationship Id="rId5" Type="http://schemas.openxmlformats.org/officeDocument/2006/relationships/image" Target="../media/image167.jpe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73.jpeg"/><Relationship Id="rId49" Type="http://schemas.openxmlformats.org/officeDocument/2006/relationships/image" Target="../media/image186.png"/><Relationship Id="rId57" Type="http://schemas.openxmlformats.org/officeDocument/2006/relationships/image" Target="../media/image207.png"/><Relationship Id="rId61" Type="http://schemas.openxmlformats.org/officeDocument/2006/relationships/image" Target="../media/image232.png"/><Relationship Id="rId10" Type="http://schemas.openxmlformats.org/officeDocument/2006/relationships/image" Target="../media/image103.png"/><Relationship Id="rId19" Type="http://schemas.openxmlformats.org/officeDocument/2006/relationships/image" Target="../media/image128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52" Type="http://schemas.openxmlformats.org/officeDocument/2006/relationships/image" Target="../media/image202.jpeg"/><Relationship Id="rId60" Type="http://schemas.openxmlformats.org/officeDocument/2006/relationships/image" Target="../media/image231.png"/><Relationship Id="rId65" Type="http://schemas.openxmlformats.org/officeDocument/2006/relationships/image" Target="../media/image236.png"/><Relationship Id="rId73" Type="http://schemas.openxmlformats.org/officeDocument/2006/relationships/image" Target="../media/image244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72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56" Type="http://schemas.openxmlformats.org/officeDocument/2006/relationships/image" Target="../media/image206.png"/><Relationship Id="rId64" Type="http://schemas.openxmlformats.org/officeDocument/2006/relationships/image" Target="../media/image235.png"/><Relationship Id="rId69" Type="http://schemas.openxmlformats.org/officeDocument/2006/relationships/image" Target="../media/image240.png"/><Relationship Id="rId8" Type="http://schemas.openxmlformats.org/officeDocument/2006/relationships/image" Target="../media/image101.png"/><Relationship Id="rId51" Type="http://schemas.openxmlformats.org/officeDocument/2006/relationships/image" Target="../media/image188.png"/><Relationship Id="rId72" Type="http://schemas.openxmlformats.org/officeDocument/2006/relationships/image" Target="../media/image243.png"/><Relationship Id="rId3" Type="http://schemas.openxmlformats.org/officeDocument/2006/relationships/image" Target="../media/image97.png"/><Relationship Id="rId12" Type="http://schemas.openxmlformats.org/officeDocument/2006/relationships/image" Target="../media/image105.png"/><Relationship Id="rId17" Type="http://schemas.openxmlformats.org/officeDocument/2006/relationships/image" Target="../media/image126.png"/><Relationship Id="rId25" Type="http://schemas.openxmlformats.org/officeDocument/2006/relationships/image" Target="../media/image200.jpeg"/><Relationship Id="rId33" Type="http://schemas.openxmlformats.org/officeDocument/2006/relationships/image" Target="../media/image170.jpe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59" Type="http://schemas.openxmlformats.org/officeDocument/2006/relationships/image" Target="../media/image209.png"/><Relationship Id="rId67" Type="http://schemas.openxmlformats.org/officeDocument/2006/relationships/image" Target="../media/image238.png"/><Relationship Id="rId20" Type="http://schemas.openxmlformats.org/officeDocument/2006/relationships/image" Target="../media/image129.png"/><Relationship Id="rId41" Type="http://schemas.openxmlformats.org/officeDocument/2006/relationships/image" Target="../media/image178.png"/><Relationship Id="rId54" Type="http://schemas.openxmlformats.org/officeDocument/2006/relationships/image" Target="../media/image204.png"/><Relationship Id="rId62" Type="http://schemas.openxmlformats.org/officeDocument/2006/relationships/image" Target="../media/image233.png"/><Relationship Id="rId70" Type="http://schemas.openxmlformats.org/officeDocument/2006/relationships/image" Target="../media/image241.png"/><Relationship Id="rId75" Type="http://schemas.openxmlformats.org/officeDocument/2006/relationships/image" Target="../media/image2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201.png"/><Relationship Id="rId39" Type="http://schemas.openxmlformats.org/officeDocument/2006/relationships/image" Target="../media/image176.jpeg"/><Relationship Id="rId21" Type="http://schemas.openxmlformats.org/officeDocument/2006/relationships/image" Target="../media/image114.png"/><Relationship Id="rId34" Type="http://schemas.openxmlformats.org/officeDocument/2006/relationships/image" Target="../media/image171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50" Type="http://schemas.openxmlformats.org/officeDocument/2006/relationships/image" Target="../media/image187.png"/><Relationship Id="rId55" Type="http://schemas.openxmlformats.org/officeDocument/2006/relationships/image" Target="../media/image205.jpeg"/><Relationship Id="rId63" Type="http://schemas.openxmlformats.org/officeDocument/2006/relationships/image" Target="../media/image234.png"/><Relationship Id="rId68" Type="http://schemas.openxmlformats.org/officeDocument/2006/relationships/image" Target="../media/image239.png"/><Relationship Id="rId76" Type="http://schemas.openxmlformats.org/officeDocument/2006/relationships/image" Target="../media/image263.png"/><Relationship Id="rId84" Type="http://schemas.openxmlformats.org/officeDocument/2006/relationships/image" Target="../media/image271.png"/><Relationship Id="rId7" Type="http://schemas.openxmlformats.org/officeDocument/2006/relationships/image" Target="../media/image84.png"/><Relationship Id="rId71" Type="http://schemas.openxmlformats.org/officeDocument/2006/relationships/image" Target="../media/image242.png"/><Relationship Id="rId2" Type="http://schemas.openxmlformats.org/officeDocument/2006/relationships/image" Target="../media/image96.png"/><Relationship Id="rId16" Type="http://schemas.openxmlformats.org/officeDocument/2006/relationships/image" Target="../media/image125.png"/><Relationship Id="rId29" Type="http://schemas.openxmlformats.org/officeDocument/2006/relationships/image" Target="../media/image137.png"/><Relationship Id="rId11" Type="http://schemas.openxmlformats.org/officeDocument/2006/relationships/image" Target="../media/image104.png"/><Relationship Id="rId24" Type="http://schemas.openxmlformats.org/officeDocument/2006/relationships/image" Target="../media/image132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53" Type="http://schemas.openxmlformats.org/officeDocument/2006/relationships/image" Target="../media/image203.png"/><Relationship Id="rId58" Type="http://schemas.openxmlformats.org/officeDocument/2006/relationships/image" Target="../media/image208.png"/><Relationship Id="rId66" Type="http://schemas.openxmlformats.org/officeDocument/2006/relationships/image" Target="../media/image237.png"/><Relationship Id="rId74" Type="http://schemas.openxmlformats.org/officeDocument/2006/relationships/image" Target="../media/image245.png"/><Relationship Id="rId79" Type="http://schemas.openxmlformats.org/officeDocument/2006/relationships/image" Target="../media/image266.png"/><Relationship Id="rId87" Type="http://schemas.openxmlformats.org/officeDocument/2006/relationships/image" Target="../media/image274.png"/><Relationship Id="rId5" Type="http://schemas.openxmlformats.org/officeDocument/2006/relationships/image" Target="../media/image167.jpeg"/><Relationship Id="rId61" Type="http://schemas.openxmlformats.org/officeDocument/2006/relationships/image" Target="../media/image232.png"/><Relationship Id="rId82" Type="http://schemas.openxmlformats.org/officeDocument/2006/relationships/image" Target="../media/image269.jpeg"/><Relationship Id="rId19" Type="http://schemas.openxmlformats.org/officeDocument/2006/relationships/image" Target="../media/image128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72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56" Type="http://schemas.openxmlformats.org/officeDocument/2006/relationships/image" Target="../media/image206.png"/><Relationship Id="rId64" Type="http://schemas.openxmlformats.org/officeDocument/2006/relationships/image" Target="../media/image235.png"/><Relationship Id="rId69" Type="http://schemas.openxmlformats.org/officeDocument/2006/relationships/image" Target="../media/image240.png"/><Relationship Id="rId77" Type="http://schemas.openxmlformats.org/officeDocument/2006/relationships/image" Target="../media/image264.png"/><Relationship Id="rId8" Type="http://schemas.openxmlformats.org/officeDocument/2006/relationships/image" Target="../media/image101.png"/><Relationship Id="rId51" Type="http://schemas.openxmlformats.org/officeDocument/2006/relationships/image" Target="../media/image188.png"/><Relationship Id="rId72" Type="http://schemas.openxmlformats.org/officeDocument/2006/relationships/image" Target="../media/image243.png"/><Relationship Id="rId80" Type="http://schemas.openxmlformats.org/officeDocument/2006/relationships/image" Target="../media/image267.png"/><Relationship Id="rId85" Type="http://schemas.openxmlformats.org/officeDocument/2006/relationships/image" Target="../media/image272.png"/><Relationship Id="rId3" Type="http://schemas.openxmlformats.org/officeDocument/2006/relationships/image" Target="../media/image97.png"/><Relationship Id="rId12" Type="http://schemas.openxmlformats.org/officeDocument/2006/relationships/image" Target="../media/image105.png"/><Relationship Id="rId17" Type="http://schemas.openxmlformats.org/officeDocument/2006/relationships/image" Target="../media/image260.jpeg"/><Relationship Id="rId25" Type="http://schemas.openxmlformats.org/officeDocument/2006/relationships/image" Target="../media/image200.jpeg"/><Relationship Id="rId33" Type="http://schemas.openxmlformats.org/officeDocument/2006/relationships/image" Target="../media/image261.jpe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59" Type="http://schemas.openxmlformats.org/officeDocument/2006/relationships/image" Target="../media/image209.png"/><Relationship Id="rId67" Type="http://schemas.openxmlformats.org/officeDocument/2006/relationships/image" Target="../media/image238.png"/><Relationship Id="rId20" Type="http://schemas.openxmlformats.org/officeDocument/2006/relationships/image" Target="../media/image129.png"/><Relationship Id="rId41" Type="http://schemas.openxmlformats.org/officeDocument/2006/relationships/image" Target="../media/image178.png"/><Relationship Id="rId54" Type="http://schemas.openxmlformats.org/officeDocument/2006/relationships/image" Target="../media/image204.png"/><Relationship Id="rId62" Type="http://schemas.openxmlformats.org/officeDocument/2006/relationships/image" Target="../media/image233.png"/><Relationship Id="rId70" Type="http://schemas.openxmlformats.org/officeDocument/2006/relationships/image" Target="../media/image241.png"/><Relationship Id="rId75" Type="http://schemas.openxmlformats.org/officeDocument/2006/relationships/image" Target="../media/image246.png"/><Relationship Id="rId83" Type="http://schemas.openxmlformats.org/officeDocument/2006/relationships/image" Target="../media/image270.png"/><Relationship Id="rId88" Type="http://schemas.openxmlformats.org/officeDocument/2006/relationships/image" Target="../media/image27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15" Type="http://schemas.openxmlformats.org/officeDocument/2006/relationships/image" Target="../media/image259.jpe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73.jpeg"/><Relationship Id="rId49" Type="http://schemas.openxmlformats.org/officeDocument/2006/relationships/image" Target="../media/image186.png"/><Relationship Id="rId57" Type="http://schemas.openxmlformats.org/officeDocument/2006/relationships/image" Target="../media/image207.png"/><Relationship Id="rId10" Type="http://schemas.openxmlformats.org/officeDocument/2006/relationships/image" Target="../media/image103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52" Type="http://schemas.openxmlformats.org/officeDocument/2006/relationships/image" Target="../media/image262.jpeg"/><Relationship Id="rId60" Type="http://schemas.openxmlformats.org/officeDocument/2006/relationships/image" Target="../media/image231.png"/><Relationship Id="rId65" Type="http://schemas.openxmlformats.org/officeDocument/2006/relationships/image" Target="../media/image236.png"/><Relationship Id="rId73" Type="http://schemas.openxmlformats.org/officeDocument/2006/relationships/image" Target="../media/image244.png"/><Relationship Id="rId78" Type="http://schemas.openxmlformats.org/officeDocument/2006/relationships/image" Target="../media/image265.png"/><Relationship Id="rId81" Type="http://schemas.openxmlformats.org/officeDocument/2006/relationships/image" Target="../media/image268.png"/><Relationship Id="rId86" Type="http://schemas.openxmlformats.org/officeDocument/2006/relationships/image" Target="../media/image2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2"/>
          <p:cNvSpPr txBox="1">
            <a:spLocks noChangeArrowheads="1"/>
          </p:cNvSpPr>
          <p:nvPr/>
        </p:nvSpPr>
        <p:spPr bwMode="auto">
          <a:xfrm>
            <a:off x="838200" y="206375"/>
            <a:ext cx="746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40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The Eras of the HIV Epidemic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52400" y="762000"/>
            <a:ext cx="8839200" cy="457200"/>
            <a:chOff x="152400" y="3276600"/>
            <a:chExt cx="8839200" cy="457200"/>
          </a:xfrm>
        </p:grpSpPr>
        <p:sp>
          <p:nvSpPr>
            <p:cNvPr id="67699" name="AutoShape 29"/>
            <p:cNvSpPr>
              <a:spLocks noChangeArrowheads="1"/>
            </p:cNvSpPr>
            <p:nvPr/>
          </p:nvSpPr>
          <p:spPr bwMode="auto">
            <a:xfrm>
              <a:off x="1524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7700" name="AutoShape 37"/>
            <p:cNvSpPr>
              <a:spLocks noChangeArrowheads="1"/>
            </p:cNvSpPr>
            <p:nvPr/>
          </p:nvSpPr>
          <p:spPr bwMode="auto">
            <a:xfrm>
              <a:off x="7467600" y="3276600"/>
              <a:ext cx="1524000" cy="457200"/>
            </a:xfrm>
            <a:prstGeom prst="rightArrow">
              <a:avLst>
                <a:gd name="adj1" fmla="val 37981"/>
                <a:gd name="adj2" fmla="val 47469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7701" name="AutoShape 29"/>
            <p:cNvSpPr>
              <a:spLocks noChangeArrowheads="1"/>
            </p:cNvSpPr>
            <p:nvPr/>
          </p:nvSpPr>
          <p:spPr bwMode="auto">
            <a:xfrm>
              <a:off x="1447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7702" name="AutoShape 29"/>
            <p:cNvSpPr>
              <a:spLocks noChangeArrowheads="1"/>
            </p:cNvSpPr>
            <p:nvPr/>
          </p:nvSpPr>
          <p:spPr bwMode="auto">
            <a:xfrm>
              <a:off x="2895600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7703" name="AutoShape 29"/>
            <p:cNvSpPr>
              <a:spLocks noChangeArrowheads="1"/>
            </p:cNvSpPr>
            <p:nvPr/>
          </p:nvSpPr>
          <p:spPr bwMode="auto">
            <a:xfrm>
              <a:off x="4572000" y="3276600"/>
              <a:ext cx="1524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7704" name="AutoShape 29"/>
            <p:cNvSpPr>
              <a:spLocks noChangeArrowheads="1"/>
            </p:cNvSpPr>
            <p:nvPr/>
          </p:nvSpPr>
          <p:spPr bwMode="auto">
            <a:xfrm>
              <a:off x="60960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828800" y="1143000"/>
            <a:ext cx="1444625" cy="5562600"/>
            <a:chOff x="1828800" y="1142226"/>
            <a:chExt cx="1323976" cy="5506284"/>
          </a:xfrm>
        </p:grpSpPr>
        <p:grpSp>
          <p:nvGrpSpPr>
            <p:cNvPr id="4" name="Group 91"/>
            <p:cNvGrpSpPr>
              <a:grpSpLocks/>
            </p:cNvGrpSpPr>
            <p:nvPr/>
          </p:nvGrpSpPr>
          <p:grpSpPr bwMode="auto">
            <a:xfrm>
              <a:off x="1828800" y="1142226"/>
              <a:ext cx="1323976" cy="5506284"/>
              <a:chOff x="217502" y="1275516"/>
              <a:chExt cx="1324779" cy="5506285"/>
            </a:xfrm>
          </p:grpSpPr>
          <p:pic>
            <p:nvPicPr>
              <p:cNvPr id="67677" name="Picture 36" descr="http://img.webmd.com/dtmcms/live/webmd/consumer_assets/site_images/articles/health_tools/AIDS_retrospective_slideshow/corbis_rm_photo_of_man_with_aids_ks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4604" r="9128"/>
              <a:stretch>
                <a:fillRect/>
              </a:stretch>
            </p:blipFill>
            <p:spPr bwMode="auto">
              <a:xfrm>
                <a:off x="903319" y="4880596"/>
                <a:ext cx="638961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>
                <a:off x="217502" y="1275516"/>
                <a:ext cx="1324779" cy="5506285"/>
                <a:chOff x="217502" y="1275516"/>
                <a:chExt cx="1324779" cy="5506285"/>
              </a:xfrm>
            </p:grpSpPr>
            <p:grpSp>
              <p:nvGrpSpPr>
                <p:cNvPr id="6" name="Group 84"/>
                <p:cNvGrpSpPr>
                  <a:grpSpLocks/>
                </p:cNvGrpSpPr>
                <p:nvPr/>
              </p:nvGrpSpPr>
              <p:grpSpPr bwMode="auto">
                <a:xfrm>
                  <a:off x="217502" y="1275516"/>
                  <a:ext cx="1324779" cy="5506285"/>
                  <a:chOff x="217502" y="1275516"/>
                  <a:chExt cx="1324779" cy="5506285"/>
                </a:xfrm>
              </p:grpSpPr>
              <p:pic>
                <p:nvPicPr>
                  <p:cNvPr id="67682" name="Picture 62" descr="http://visitbulgaria.info/files/who2_0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904689" y="4194796"/>
                    <a:ext cx="629068" cy="6133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7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217502" y="1275516"/>
                    <a:ext cx="1280994" cy="3680660"/>
                    <a:chOff x="217502" y="1332606"/>
                    <a:chExt cx="1280994" cy="3680660"/>
                  </a:xfrm>
                </p:grpSpPr>
                <p:grpSp>
                  <p:nvGrpSpPr>
                    <p:cNvPr id="8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7502" y="1332606"/>
                      <a:ext cx="1280994" cy="2993856"/>
                      <a:chOff x="217502" y="1332606"/>
                      <a:chExt cx="1280994" cy="2993856"/>
                    </a:xfrm>
                  </p:grpSpPr>
                  <p:grpSp>
                    <p:nvGrpSpPr>
                      <p:cNvPr id="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7502" y="1332606"/>
                        <a:ext cx="1280994" cy="2537660"/>
                        <a:chOff x="217502" y="1332606"/>
                        <a:chExt cx="1280994" cy="2537660"/>
                      </a:xfrm>
                    </p:grpSpPr>
                    <p:grpSp>
                      <p:nvGrpSpPr>
                        <p:cNvPr id="10" name="Group 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6661" y="2854733"/>
                          <a:ext cx="694242" cy="1015533"/>
                          <a:chOff x="226661" y="2854733"/>
                          <a:chExt cx="694242" cy="1015533"/>
                        </a:xfrm>
                      </p:grpSpPr>
                      <p:pic>
                        <p:nvPicPr>
                          <p:cNvPr id="67697" name="Picture 30" descr="http://medicalpicturesinfo.com/wp-content/uploads/2011/08/Blood-Transfusion-2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600" y="2854733"/>
                            <a:ext cx="692303" cy="55515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67698" name="Picture 2" descr="http://scrapetv.com/News/News%20Pages/Health/Images/african-aids-patient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 cstate="print"/>
                          <a:srcRect t="2761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661" y="3325024"/>
                            <a:ext cx="685816" cy="54524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grpSp>
                      <p:nvGrpSpPr>
                        <p:cNvPr id="11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7502" y="1332606"/>
                          <a:ext cx="1280994" cy="934282"/>
                          <a:chOff x="-2500373" y="3245767"/>
                          <a:chExt cx="7153718" cy="5104677"/>
                        </a:xfrm>
                      </p:grpSpPr>
                      <p:sp>
                        <p:nvSpPr>
                          <p:cNvPr id="67695" name="TextBox 2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2500373" y="3245767"/>
                            <a:ext cx="7153718" cy="22971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fontAlgn="base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kumimoji="0" lang="en-US" altLang="ja-JP" sz="2400" b="1">
                                <a:solidFill>
                                  <a:srgbClr val="0000CC"/>
                                </a:solidFill>
                                <a:latin typeface="Arial Narrow" pitchFamily="34" charset="0"/>
                                <a:cs typeface="Arial" pitchFamily="34" charset="0"/>
                              </a:rPr>
                              <a:t>1981-1986</a:t>
                            </a:r>
                          </a:p>
                        </p:txBody>
                      </p:sp>
                      <p:pic>
                        <p:nvPicPr>
                          <p:cNvPr id="67696" name="Picture 16" descr="http://www.cdc.gov/nchhstp/newsroom/images/1981-AIDS-MMWR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438398" y="5436084"/>
                            <a:ext cx="3829947" cy="291436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</p:grpSp>
                  <p:pic>
                    <p:nvPicPr>
                      <p:cNvPr id="67692" name="Picture 2" descr="http://www.borderstan.com/wp-content/uploads/2010/12/Vigil-550x392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94066"/>
                        <a:ext cx="676089" cy="53239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67690" name="Picture 18" descr="http://ts3.mm.bing.net/images/thumbnail.aspx?q=1177314603446&amp;id=2e09ab8b6077248768d162f6d2cfa3a2&amp;url=http%3a%2f%2fimages.lightstalkers.org%2fimages%2f830805%2f015_The__Kiss_large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602" y="4326462"/>
                      <a:ext cx="674717" cy="68680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67684" name="Picture 64" descr="http://elev8.com/files/2011/04/cdc_logo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919293" y="3567004"/>
                    <a:ext cx="614463" cy="6277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85" name="Picture 6" descr="http://blu.stb.s-msn.com/i/41/148FD4E0905DFDF61B1520A9E04A2.jp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914416" y="1676401"/>
                    <a:ext cx="609615" cy="6098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86" name="Picture 42" descr="http://img.webmd.com/dtmcms/live/webmd/consumer_assets/site_images/articles/health_tools/AIDS_retrospective_slideshow/ap_rm_photo_of_burk_family_1985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 l="24442" r="25253"/>
                  <a:stretch>
                    <a:fillRect/>
                  </a:stretch>
                </p:blipFill>
                <p:spPr bwMode="auto">
                  <a:xfrm>
                    <a:off x="904689" y="2263940"/>
                    <a:ext cx="637592" cy="8634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87" name="Picture 32" descr="http://www.freemilitaryphotos.com/files/342364%20(Large)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903319" y="3051175"/>
                    <a:ext cx="625591" cy="51582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88" name="Picture 8" descr="http://ak.imgfarm.com/images/fwp/myfuncards/Everyday/lg/AIDSmap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b="28416"/>
                  <a:stretch>
                    <a:fillRect/>
                  </a:stretch>
                </p:blipFill>
                <p:spPr bwMode="auto">
                  <a:xfrm>
                    <a:off x="217502" y="6107391"/>
                    <a:ext cx="1295431" cy="6744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7681" name="Picture 2" descr="http://www.revolutionp.com/wp-content/uploads/2010/10/aids-cbc.jp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9680"/>
                <a:stretch>
                  <a:fillRect/>
                </a:stretch>
              </p:blipFill>
              <p:spPr bwMode="auto">
                <a:xfrm>
                  <a:off x="228601" y="2209800"/>
                  <a:ext cx="685815" cy="5878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7679" name="Picture 34" descr="http://img.webmd.com/dtmcms/live/webmd/consumer_assets/site_images/articles/health_tools/AIDS_retrospective_slideshow/corbis_rm_photo_of_AIDS_quilt_on_mall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840671" y="5467290"/>
                <a:ext cx="701609" cy="701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676" name="Picture 13" descr="http://pittmensstudy.files.wordpress.com/2010/04/macs_logo.jpg?w=121&amp;h=15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853232" y="4788971"/>
              <a:ext cx="661367" cy="675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3140075" y="990600"/>
            <a:ext cx="1593850" cy="5605463"/>
            <a:chOff x="3336116" y="990607"/>
            <a:chExt cx="1397303" cy="5604934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3336116" y="990607"/>
              <a:ext cx="1397303" cy="5604934"/>
              <a:chOff x="3173625" y="1143007"/>
              <a:chExt cx="1397303" cy="5604934"/>
            </a:xfrm>
          </p:grpSpPr>
          <p:grpSp>
            <p:nvGrpSpPr>
              <p:cNvPr id="14" name="Group 42"/>
              <p:cNvGrpSpPr>
                <a:grpSpLocks/>
              </p:cNvGrpSpPr>
              <p:nvPr/>
            </p:nvGrpSpPr>
            <p:grpSpPr bwMode="auto">
              <a:xfrm>
                <a:off x="3270564" y="1700996"/>
                <a:ext cx="1291345" cy="5046945"/>
                <a:chOff x="792143" y="1865718"/>
                <a:chExt cx="1169218" cy="5046945"/>
              </a:xfrm>
            </p:grpSpPr>
            <p:grpSp>
              <p:nvGrpSpPr>
                <p:cNvPr id="15" name="Group 2"/>
                <p:cNvGrpSpPr>
                  <a:grpSpLocks/>
                </p:cNvGrpSpPr>
                <p:nvPr/>
              </p:nvGrpSpPr>
              <p:grpSpPr bwMode="auto">
                <a:xfrm>
                  <a:off x="792143" y="1865718"/>
                  <a:ext cx="1169218" cy="4665943"/>
                  <a:chOff x="792143" y="1865718"/>
                  <a:chExt cx="1169218" cy="4665943"/>
                </a:xfrm>
              </p:grpSpPr>
              <p:grpSp>
                <p:nvGrpSpPr>
                  <p:cNvPr id="16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792143" y="1865718"/>
                    <a:ext cx="1169218" cy="4665943"/>
                    <a:chOff x="792143" y="1865718"/>
                    <a:chExt cx="1169218" cy="4665943"/>
                  </a:xfrm>
                </p:grpSpPr>
                <p:grpSp>
                  <p:nvGrpSpPr>
                    <p:cNvPr id="17" name="Group 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143" y="1865718"/>
                      <a:ext cx="1113833" cy="4665943"/>
                      <a:chOff x="792149" y="1865718"/>
                      <a:chExt cx="1113843" cy="4665943"/>
                    </a:xfrm>
                  </p:grpSpPr>
                  <p:grpSp>
                    <p:nvGrpSpPr>
                      <p:cNvPr id="18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2153" y="1865718"/>
                        <a:ext cx="1113839" cy="4665943"/>
                        <a:chOff x="-8132576" y="1843947"/>
                        <a:chExt cx="1113839" cy="4665943"/>
                      </a:xfrm>
                    </p:grpSpPr>
                    <p:grpSp>
                      <p:nvGrpSpPr>
                        <p:cNvPr id="19" name="Group 1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8132576" y="1843947"/>
                          <a:ext cx="566610" cy="4665943"/>
                          <a:chOff x="1020752" y="8534049"/>
                          <a:chExt cx="566610" cy="4665943"/>
                        </a:xfrm>
                      </p:grpSpPr>
                      <p:grpSp>
                        <p:nvGrpSpPr>
                          <p:cNvPr id="20" name="Group 1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20756" y="8534049"/>
                            <a:ext cx="566606" cy="4665943"/>
                            <a:chOff x="10810449" y="445200"/>
                            <a:chExt cx="1151752" cy="8159996"/>
                          </a:xfrm>
                        </p:grpSpPr>
                        <p:grpSp>
                          <p:nvGrpSpPr>
                            <p:cNvPr id="21" name="Group 13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0810449" y="445200"/>
                              <a:ext cx="1151752" cy="4103846"/>
                              <a:chOff x="9732353" y="4116478"/>
                              <a:chExt cx="1151752" cy="4103846"/>
                            </a:xfrm>
                          </p:grpSpPr>
                          <p:grpSp>
                            <p:nvGrpSpPr>
                              <p:cNvPr id="22" name="Group 13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9732353" y="4116478"/>
                                <a:ext cx="1111538" cy="3338713"/>
                                <a:chOff x="9541703" y="7255944"/>
                                <a:chExt cx="1111538" cy="3338713"/>
                              </a:xfrm>
                            </p:grpSpPr>
                            <p:pic>
                              <p:nvPicPr>
                                <p:cNvPr id="67672" name="Picture 21" descr="http://profile.ak.fbcdn.net/hprofile-ak-snc4/71139_143448682418_4324991_n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8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03" y="9627387"/>
                                  <a:ext cx="1082244" cy="96727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67673" name="Picture 4" descr="ACT UP logo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9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08" y="8878202"/>
                                  <a:ext cx="1111532" cy="746402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67674" name="Picture 50" descr="http://cdn.mojocincy.com/files/2010/04/azt_aids_drug-300x234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0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11" y="7255944"/>
                                  <a:ext cx="1111530" cy="949285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</p:grpSp>
                          <p:pic>
                            <p:nvPicPr>
                              <p:cNvPr id="67671" name="Picture 58" descr="http://apps.nlm.nih.gov/againsttheodds/images/exhibit/OB1111_lg.jpg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9732359" y="7455192"/>
                                <a:ext cx="1151746" cy="765132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67669" name="Picture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813977" y="7427199"/>
                              <a:ext cx="1124429" cy="1177997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67667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0752" y="9051101"/>
                            <a:ext cx="546819" cy="41056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67665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 cstate="print"/>
                        <a:srcRect l="7500" t="66737" r="75581" b="11874"/>
                        <a:stretch>
                          <a:fillRect/>
                        </a:stretch>
                      </p:blipFill>
                      <p:spPr bwMode="auto">
                        <a:xfrm>
                          <a:off x="-7600168" y="2569248"/>
                          <a:ext cx="581431" cy="43544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grpSp>
                    <p:nvGrpSpPr>
                      <p:cNvPr id="23" name="Group 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2149" y="1871668"/>
                        <a:ext cx="1095164" cy="3986406"/>
                        <a:chOff x="10215549" y="1157667"/>
                        <a:chExt cx="1095164" cy="3986406"/>
                      </a:xfrm>
                    </p:grpSpPr>
                    <p:grpSp>
                      <p:nvGrpSpPr>
                        <p:cNvPr id="24" name="Group 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215549" y="3826040"/>
                          <a:ext cx="572918" cy="1318033"/>
                          <a:chOff x="-6258990" y="2271431"/>
                          <a:chExt cx="572918" cy="1318033"/>
                        </a:xfrm>
                      </p:grpSpPr>
                      <p:grpSp>
                        <p:nvGrpSpPr>
                          <p:cNvPr id="25" name="Group 5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-6258990" y="2271431"/>
                            <a:ext cx="572918" cy="858666"/>
                            <a:chOff x="-8224851" y="4610864"/>
                            <a:chExt cx="572918" cy="858666"/>
                          </a:xfrm>
                        </p:grpSpPr>
                        <p:pic>
                          <p:nvPicPr>
                            <p:cNvPr id="67661" name="Picture 25" descr="Girls in Thailand participating in an AIDS education project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8224851" y="4618392"/>
                              <a:ext cx="410118" cy="31148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pic>
                          <p:nvPicPr>
                            <p:cNvPr id="67662" name="Picture 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7990336" y="4610864"/>
                              <a:ext cx="332092" cy="31901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pic>
                          <p:nvPicPr>
                            <p:cNvPr id="67663" name="Picture 20" descr="http://ijsa.rsmjournals.com/misc/eacs_logo.gif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8223114" y="5183254"/>
                              <a:ext cx="571181" cy="286276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6766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6258989" y="3120050"/>
                            <a:ext cx="554907" cy="46941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67658" name="Picture 22" descr="http://www.dbmathews.com/images/red_aids_ribbon_hi-res.pn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2372" y="1157667"/>
                          <a:ext cx="548341" cy="7193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67656" name="Picture 2" descr="http://static.howstuffworks.com/gif/10-worst-epidemics-8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87" y="4212326"/>
                        <a:ext cx="564869" cy="33736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grpSp>
                  <p:nvGrpSpPr>
                    <p:cNvPr id="26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144" y="3026460"/>
                      <a:ext cx="1169217" cy="2311420"/>
                      <a:chOff x="-11869897" y="-1027808"/>
                      <a:chExt cx="1656391" cy="3375208"/>
                    </a:xfrm>
                  </p:grpSpPr>
                  <p:pic>
                    <p:nvPicPr>
                      <p:cNvPr id="67651" name="Picture 7" descr="http://blog.bioethics.net/female_condom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093085" y="1531395"/>
                        <a:ext cx="879579" cy="81600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652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 cstate="print"/>
                      <a:srcRect l="23660" t="37117" r="43727" b="12756"/>
                      <a:stretch>
                        <a:fillRect/>
                      </a:stretch>
                    </p:blipFill>
                    <p:spPr bwMode="auto">
                      <a:xfrm>
                        <a:off x="-11115654" y="-1027808"/>
                        <a:ext cx="869823" cy="7788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653" name="Picture 9" descr="http://t0.gstatic.com/images?q=tbn:ANd9GcTtGR9JDvv4mSjOprA1gi4J7vRWBpyIZr195hQzuPSgcLRyamC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869897" y="1647012"/>
                        <a:ext cx="786104" cy="37118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  <p:grpSp>
                <p:nvGrpSpPr>
                  <p:cNvPr id="27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1333664" y="3606643"/>
                    <a:ext cx="619683" cy="1172418"/>
                    <a:chOff x="-25898562" y="4619212"/>
                    <a:chExt cx="1651456" cy="2298397"/>
                  </a:xfrm>
                </p:grpSpPr>
                <p:pic>
                  <p:nvPicPr>
                    <p:cNvPr id="67647" name="Picture 7" descr="http://www.iacr.org/workshops/ches/ches2006/2006_Yokohama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25898562" y="5855944"/>
                      <a:ext cx="1651456" cy="10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7648" name="Picture 41" descr="http://www.citizen.org/hrg/images/Chart2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25862886" y="4619212"/>
                      <a:ext cx="1576343" cy="12527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28" name="Group 44"/>
                <p:cNvGrpSpPr>
                  <a:grpSpLocks/>
                </p:cNvGrpSpPr>
                <p:nvPr/>
              </p:nvGrpSpPr>
              <p:grpSpPr bwMode="auto">
                <a:xfrm>
                  <a:off x="1357334" y="5358532"/>
                  <a:ext cx="596000" cy="1554131"/>
                  <a:chOff x="-12774050" y="6440231"/>
                  <a:chExt cx="877286" cy="2349123"/>
                </a:xfrm>
              </p:grpSpPr>
              <p:pic>
                <p:nvPicPr>
                  <p:cNvPr id="67642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/>
                  <a:stretch>
                    <a:fillRect/>
                  </a:stretch>
                </p:blipFill>
                <p:spPr bwMode="auto">
                  <a:xfrm>
                    <a:off x="-12771989" y="8098280"/>
                    <a:ext cx="875225" cy="6910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43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/>
                  <a:srcRect/>
                  <a:stretch>
                    <a:fillRect/>
                  </a:stretch>
                </p:blipFill>
                <p:spPr bwMode="auto">
                  <a:xfrm>
                    <a:off x="-12771968" y="7030842"/>
                    <a:ext cx="853430" cy="1067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7644" name="Picture 39" descr="http://www.cdc.gov/mmwr/preview/mmwrhtml/figures/00001688.gif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12774050" y="6440231"/>
                    <a:ext cx="855512" cy="621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67639" name="TextBox 20"/>
              <p:cNvSpPr txBox="1">
                <a:spLocks noChangeArrowheads="1"/>
              </p:cNvSpPr>
              <p:nvPr/>
            </p:nvSpPr>
            <p:spPr bwMode="auto">
              <a:xfrm>
                <a:off x="3173625" y="1143007"/>
                <a:ext cx="1397303" cy="575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1987-1995</a:t>
                </a:r>
                <a:endParaRPr kumimoji="0" lang="en-US" altLang="ja-JP" sz="20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7637" name="Picture 51"/>
            <p:cNvPicPr>
              <a:picLocks noChangeAspect="1" noChangeArrowheads="1"/>
            </p:cNvPicPr>
            <p:nvPr/>
          </p:nvPicPr>
          <p:blipFill>
            <a:blip r:embed="rId39" cstate="print"/>
            <a:srcRect l="13641" t="15187" r="45612" b="18677"/>
            <a:stretch>
              <a:fillRect/>
            </a:stretch>
          </p:blipFill>
          <p:spPr bwMode="auto">
            <a:xfrm>
              <a:off x="3433055" y="6138341"/>
              <a:ext cx="624226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7590" name="Picture 14" descr="http://upload.wikimedia.org/wikipedia/commons/2/2f/HTLV-1_and_HIV-1_EM_8241_lores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822450" y="5464175"/>
            <a:ext cx="7540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Box 23"/>
          <p:cNvSpPr txBox="1">
            <a:spLocks noChangeArrowheads="1"/>
          </p:cNvSpPr>
          <p:nvPr/>
        </p:nvSpPr>
        <p:spPr bwMode="auto">
          <a:xfrm>
            <a:off x="4752975" y="990600"/>
            <a:ext cx="145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1996-2005</a:t>
            </a:r>
          </a:p>
        </p:txBody>
      </p:sp>
      <p:grpSp>
        <p:nvGrpSpPr>
          <p:cNvPr id="29" name="Group 78"/>
          <p:cNvGrpSpPr>
            <a:grpSpLocks/>
          </p:cNvGrpSpPr>
          <p:nvPr/>
        </p:nvGrpSpPr>
        <p:grpSpPr bwMode="auto">
          <a:xfrm>
            <a:off x="4694238" y="1547813"/>
            <a:ext cx="1481137" cy="5048250"/>
            <a:chOff x="-1530763" y="2327609"/>
            <a:chExt cx="1483767" cy="5031272"/>
          </a:xfrm>
        </p:grpSpPr>
        <p:pic>
          <p:nvPicPr>
            <p:cNvPr id="67618" name="Picture 3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-791611" y="6220238"/>
              <a:ext cx="744613" cy="561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9" name="Picture 53" descr="http://www.facingthefuture.org/Portals/0/Resources/Global%20Health%20and%20Quality%20of%20Life/UN%20Aids.jpg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-1530762" y="3258572"/>
              <a:ext cx="744614" cy="90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0" name="Picture 35"/>
            <p:cNvPicPr>
              <a:picLocks noChangeAspect="1" noChangeArrowheads="1"/>
            </p:cNvPicPr>
            <p:nvPr/>
          </p:nvPicPr>
          <p:blipFill>
            <a:blip r:embed="rId43" cstate="print"/>
            <a:srcRect l="30571" t="17815" r="32857" b="7030"/>
            <a:stretch>
              <a:fillRect/>
            </a:stretch>
          </p:blipFill>
          <p:spPr bwMode="auto">
            <a:xfrm>
              <a:off x="-1530762" y="2327609"/>
              <a:ext cx="744614" cy="47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1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-1530762" y="2796754"/>
              <a:ext cx="744615" cy="464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2" name="Picture 8" descr="http://img.webmd.com/dtmcms/live/webmd/consumer_assets/site_images/articles/health_tools/AIDS_retrospective_slideshow/ap_rm_photo_of_AIDS_patient_sorting_medicine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-1530762" y="4163136"/>
              <a:ext cx="744614" cy="570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3" name="Picture 37"/>
            <p:cNvPicPr>
              <a:picLocks noChangeAspect="1" noChangeArrowheads="1"/>
            </p:cNvPicPr>
            <p:nvPr/>
          </p:nvPicPr>
          <p:blipFill>
            <a:blip r:embed="rId46" cstate="print"/>
            <a:srcRect l="11316" t="45833" r="53648" b="26888"/>
            <a:stretch>
              <a:fillRect/>
            </a:stretch>
          </p:blipFill>
          <p:spPr bwMode="auto">
            <a:xfrm>
              <a:off x="-1529340" y="4734084"/>
              <a:ext cx="744615" cy="372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4" name="Picture 34"/>
            <p:cNvPicPr>
              <a:picLocks noChangeAspect="1" noChangeArrowheads="1"/>
            </p:cNvPicPr>
            <p:nvPr/>
          </p:nvPicPr>
          <p:blipFill>
            <a:blip r:embed="rId47" cstate="print"/>
            <a:srcRect l="32344" t="17815" r="35143" b="7715"/>
            <a:stretch>
              <a:fillRect/>
            </a:stretch>
          </p:blipFill>
          <p:spPr bwMode="auto">
            <a:xfrm>
              <a:off x="-1530761" y="5106535"/>
              <a:ext cx="744614" cy="707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5" name="Picture 16"/>
            <p:cNvPicPr>
              <a:picLocks noChangeAspect="1" noChangeArrowheads="1"/>
            </p:cNvPicPr>
            <p:nvPr/>
          </p:nvPicPr>
          <p:blipFill>
            <a:blip r:embed="rId48" cstate="print"/>
            <a:srcRect l="23660" t="30736" r="26981" b="9634"/>
            <a:stretch>
              <a:fillRect/>
            </a:stretch>
          </p:blipFill>
          <p:spPr bwMode="auto">
            <a:xfrm>
              <a:off x="-1530763" y="5802169"/>
              <a:ext cx="744615" cy="460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6" name="Picture 2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-1530763" y="6254906"/>
              <a:ext cx="739153" cy="54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7" name="Picture 2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-1530763" y="6798929"/>
              <a:ext cx="739152" cy="559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8" name="Picture 19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-784725" y="4589436"/>
              <a:ext cx="737728" cy="57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9" name="Picture 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-784725" y="5661463"/>
              <a:ext cx="737728" cy="55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0" name="Picture 2" descr="http://www.positiveside.ca/images/V8I1/power.jpg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-786147" y="3426557"/>
              <a:ext cx="739151" cy="576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1" name="Picture 153"/>
            <p:cNvPicPr>
              <a:picLocks noChangeAspect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791610" y="2327610"/>
              <a:ext cx="744614" cy="47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2" name="Picture 55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-786148" y="2796754"/>
              <a:ext cx="739151" cy="635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3" name="Picture 4" descr="http://img.webmd.com/dtmcms/live/webmd/consumer_assets/site_images/articles/health_tools/AIDS_retrospective_slideshow/getty_rm_photo_of_free_HIV_testing_in_LA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-784725" y="5167562"/>
              <a:ext cx="737729" cy="494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4" name="Picture 57" descr="http://www.newscientist.com/data/images/ns/cms/dn9244/dn9244-1_700.jpg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-791611" y="6781800"/>
              <a:ext cx="744613" cy="574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5" name="Picture 30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-786148" y="4003275"/>
              <a:ext cx="739151" cy="58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314325" y="990600"/>
            <a:ext cx="1514475" cy="5645150"/>
            <a:chOff x="197655" y="990600"/>
            <a:chExt cx="1515189" cy="5644435"/>
          </a:xfrm>
        </p:grpSpPr>
        <p:sp>
          <p:nvSpPr>
            <p:cNvPr id="67595" name="TextBox 9"/>
            <p:cNvSpPr txBox="1">
              <a:spLocks noChangeArrowheads="1"/>
            </p:cNvSpPr>
            <p:nvPr/>
          </p:nvSpPr>
          <p:spPr bwMode="auto">
            <a:xfrm>
              <a:off x="228600" y="990600"/>
              <a:ext cx="1447800" cy="575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BC008B"/>
                  </a:solidFill>
                  <a:latin typeface="Arial Narrow" pitchFamily="34" charset="0"/>
                  <a:cs typeface="Arial" pitchFamily="34" charset="0"/>
                </a:rPr>
                <a:t>1930-1980</a:t>
              </a:r>
            </a:p>
          </p:txBody>
        </p:sp>
        <p:grpSp>
          <p:nvGrpSpPr>
            <p:cNvPr id="31" name="Group 135"/>
            <p:cNvGrpSpPr>
              <a:grpSpLocks/>
            </p:cNvGrpSpPr>
            <p:nvPr/>
          </p:nvGrpSpPr>
          <p:grpSpPr bwMode="auto">
            <a:xfrm>
              <a:off x="197655" y="1533335"/>
              <a:ext cx="757626" cy="4777616"/>
              <a:chOff x="11322855" y="-2174268"/>
              <a:chExt cx="757626" cy="4777616"/>
            </a:xfrm>
          </p:grpSpPr>
          <p:pic>
            <p:nvPicPr>
              <p:cNvPr id="67609" name="Picture 11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11329127" y="114071"/>
                <a:ext cx="751354" cy="531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7649" name="Group 137"/>
              <p:cNvGrpSpPr>
                <a:grpSpLocks/>
              </p:cNvGrpSpPr>
              <p:nvPr/>
            </p:nvGrpSpPr>
            <p:grpSpPr bwMode="auto">
              <a:xfrm>
                <a:off x="11322855" y="-2174268"/>
                <a:ext cx="757626" cy="4777616"/>
                <a:chOff x="9251438" y="-3668966"/>
                <a:chExt cx="757626" cy="4777616"/>
              </a:xfrm>
            </p:grpSpPr>
            <p:pic>
              <p:nvPicPr>
                <p:cNvPr id="67611" name="Picture 14"/>
                <p:cNvPicPr>
                  <a:picLocks noChangeAspect="1" noChangeArrowheads="1"/>
                </p:cNvPicPr>
                <p:nvPr/>
              </p:nvPicPr>
              <p:blipFill>
                <a:blip r:embed="rId60" cstate="print"/>
                <a:srcRect/>
                <a:stretch>
                  <a:fillRect/>
                </a:stretch>
              </p:blipFill>
              <p:spPr bwMode="auto">
                <a:xfrm>
                  <a:off x="9253723" y="-3668966"/>
                  <a:ext cx="753842" cy="5016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2" name="Picture 2"/>
                <p:cNvPicPr>
                  <a:picLocks noChangeAspect="1" noChangeArrowheads="1"/>
                </p:cNvPicPr>
                <p:nvPr/>
              </p:nvPicPr>
              <p:blipFill>
                <a:blip r:embed="rId61" cstate="print"/>
                <a:srcRect/>
                <a:stretch>
                  <a:fillRect/>
                </a:stretch>
              </p:blipFill>
              <p:spPr bwMode="auto">
                <a:xfrm>
                  <a:off x="9251438" y="-3167318"/>
                  <a:ext cx="756127" cy="5139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3" name="Picture 13"/>
                <p:cNvPicPr>
                  <a:picLocks noChangeAspect="1" noChangeArrowheads="1"/>
                </p:cNvPicPr>
                <p:nvPr/>
              </p:nvPicPr>
              <p:blipFill>
                <a:blip r:embed="rId62" cstate="print"/>
                <a:srcRect/>
                <a:stretch>
                  <a:fillRect/>
                </a:stretch>
              </p:blipFill>
              <p:spPr bwMode="auto">
                <a:xfrm>
                  <a:off x="9253723" y="-2653413"/>
                  <a:ext cx="753842" cy="409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4" name="Picture 7"/>
                <p:cNvPicPr>
                  <a:picLocks noChangeAspect="1" noChangeArrowheads="1"/>
                </p:cNvPicPr>
                <p:nvPr/>
              </p:nvPicPr>
              <p:blipFill>
                <a:blip r:embed="rId63" cstate="print"/>
                <a:srcRect/>
                <a:stretch>
                  <a:fillRect/>
                </a:stretch>
              </p:blipFill>
              <p:spPr bwMode="auto">
                <a:xfrm>
                  <a:off x="9257709" y="-2243718"/>
                  <a:ext cx="751354" cy="8586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5" name="Picture 8"/>
                <p:cNvPicPr>
                  <a:picLocks noChangeAspect="1" noChangeArrowheads="1"/>
                </p:cNvPicPr>
                <p:nvPr/>
              </p:nvPicPr>
              <p:blipFill>
                <a:blip r:embed="rId64" cstate="print"/>
                <a:srcRect b="15465"/>
                <a:stretch>
                  <a:fillRect/>
                </a:stretch>
              </p:blipFill>
              <p:spPr bwMode="auto">
                <a:xfrm>
                  <a:off x="9251438" y="-366818"/>
                  <a:ext cx="757626" cy="8966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6" name="Picture 12"/>
                <p:cNvPicPr>
                  <a:picLocks noChangeAspect="1" noChangeArrowheads="1"/>
                </p:cNvPicPr>
                <p:nvPr/>
              </p:nvPicPr>
              <p:blipFill>
                <a:blip r:embed="rId65" cstate="print"/>
                <a:srcRect/>
                <a:stretch>
                  <a:fillRect/>
                </a:stretch>
              </p:blipFill>
              <p:spPr bwMode="auto">
                <a:xfrm>
                  <a:off x="9253723" y="-848770"/>
                  <a:ext cx="755341" cy="485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17" name="Picture 5"/>
                <p:cNvPicPr>
                  <a:picLocks noChangeAspect="1" noChangeArrowheads="1"/>
                </p:cNvPicPr>
                <p:nvPr/>
              </p:nvPicPr>
              <p:blipFill>
                <a:blip r:embed="rId66" cstate="print"/>
                <a:srcRect/>
                <a:stretch>
                  <a:fillRect/>
                </a:stretch>
              </p:blipFill>
              <p:spPr bwMode="auto">
                <a:xfrm>
                  <a:off x="9251438" y="529827"/>
                  <a:ext cx="757626" cy="5788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7650" name="Group 3"/>
            <p:cNvGrpSpPr>
              <a:grpSpLocks/>
            </p:cNvGrpSpPr>
            <p:nvPr/>
          </p:nvGrpSpPr>
          <p:grpSpPr bwMode="auto">
            <a:xfrm>
              <a:off x="949476" y="1533335"/>
              <a:ext cx="763368" cy="5101700"/>
              <a:chOff x="949476" y="1533335"/>
              <a:chExt cx="763368" cy="5101700"/>
            </a:xfrm>
          </p:grpSpPr>
          <p:grpSp>
            <p:nvGrpSpPr>
              <p:cNvPr id="67654" name="Group 2"/>
              <p:cNvGrpSpPr>
                <a:grpSpLocks/>
              </p:cNvGrpSpPr>
              <p:nvPr/>
            </p:nvGrpSpPr>
            <p:grpSpPr bwMode="auto">
              <a:xfrm>
                <a:off x="949476" y="1533335"/>
                <a:ext cx="763368" cy="5101700"/>
                <a:chOff x="949476" y="1533335"/>
                <a:chExt cx="763368" cy="5101700"/>
              </a:xfrm>
            </p:grpSpPr>
            <p:grpSp>
              <p:nvGrpSpPr>
                <p:cNvPr id="67655" name="Group 1"/>
                <p:cNvGrpSpPr>
                  <a:grpSpLocks/>
                </p:cNvGrpSpPr>
                <p:nvPr/>
              </p:nvGrpSpPr>
              <p:grpSpPr bwMode="auto">
                <a:xfrm>
                  <a:off x="949476" y="2012090"/>
                  <a:ext cx="763368" cy="4622945"/>
                  <a:chOff x="949476" y="2012090"/>
                  <a:chExt cx="763368" cy="4622945"/>
                </a:xfrm>
              </p:grpSpPr>
              <p:grpSp>
                <p:nvGrpSpPr>
                  <p:cNvPr id="67657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949476" y="3084922"/>
                    <a:ext cx="763368" cy="3550113"/>
                    <a:chOff x="9121354" y="1070157"/>
                    <a:chExt cx="763368" cy="3550113"/>
                  </a:xfrm>
                </p:grpSpPr>
                <p:pic>
                  <p:nvPicPr>
                    <p:cNvPr id="67604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070157"/>
                      <a:ext cx="757563" cy="50619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7605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549522"/>
                      <a:ext cx="757563" cy="5147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7606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9" cstate="print"/>
                    <a:srcRect l="77414" t="31517" r="1379" b="22578"/>
                    <a:stretch>
                      <a:fillRect/>
                    </a:stretch>
                  </p:blipFill>
                  <p:spPr bwMode="auto">
                    <a:xfrm>
                      <a:off x="9130335" y="2064296"/>
                      <a:ext cx="745763" cy="9080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760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1355" y="2972306"/>
                      <a:ext cx="757563" cy="4910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7608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1" cstate="print"/>
                    <a:srcRect l="77725" t="18460" r="1689" b="24484"/>
                    <a:stretch>
                      <a:fillRect/>
                    </a:stretch>
                  </p:blipFill>
                  <p:spPr bwMode="auto">
                    <a:xfrm>
                      <a:off x="9121354" y="3461095"/>
                      <a:ext cx="754743" cy="11591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6760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72" cstate="print"/>
                  <a:srcRect/>
                  <a:stretch>
                    <a:fillRect/>
                  </a:stretch>
                </p:blipFill>
                <p:spPr bwMode="auto">
                  <a:xfrm>
                    <a:off x="961164" y="2012090"/>
                    <a:ext cx="748899" cy="6828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7601" name="Picture 9"/>
                <p:cNvPicPr>
                  <a:picLocks noChangeAspect="1" noChangeArrowheads="1"/>
                </p:cNvPicPr>
                <p:nvPr/>
              </p:nvPicPr>
              <p:blipFill>
                <a:blip r:embed="rId73" cstate="print"/>
                <a:srcRect l="39307" t="2457" b="5156"/>
                <a:stretch>
                  <a:fillRect/>
                </a:stretch>
              </p:blipFill>
              <p:spPr bwMode="auto">
                <a:xfrm>
                  <a:off x="952500" y="1533335"/>
                  <a:ext cx="757563" cy="4787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7599" name="Picture 3"/>
              <p:cNvPicPr>
                <a:picLocks noChangeAspect="1" noChangeArrowheads="1"/>
              </p:cNvPicPr>
              <p:nvPr/>
            </p:nvPicPr>
            <p:blipFill>
              <a:blip r:embed="rId74" cstate="print"/>
              <a:srcRect l="18539" r="7767"/>
              <a:stretch>
                <a:fillRect/>
              </a:stretch>
            </p:blipFill>
            <p:spPr bwMode="auto">
              <a:xfrm>
                <a:off x="949477" y="2694920"/>
                <a:ext cx="755233" cy="39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170" name="TextBox 23"/>
          <p:cNvSpPr txBox="1">
            <a:spLocks noChangeArrowheads="1"/>
          </p:cNvSpPr>
          <p:nvPr/>
        </p:nvSpPr>
        <p:spPr bwMode="auto">
          <a:xfrm>
            <a:off x="6248400" y="979488"/>
            <a:ext cx="12192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2nd Gen.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HAART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ja-JP" sz="2400" b="1">
              <a:solidFill>
                <a:srgbClr val="FF6600"/>
              </a:solidFill>
              <a:latin typeface="Arial Narrow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2006-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609600" y="1066800"/>
            <a:ext cx="7893050" cy="5351463"/>
            <a:chOff x="710975" y="847634"/>
            <a:chExt cx="7893508" cy="5352103"/>
          </a:xfrm>
        </p:grpSpPr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2" cstate="print"/>
            <a:srcRect l="10426" t="14607" r="53220" b="32423"/>
            <a:stretch>
              <a:fillRect/>
            </a:stretch>
          </p:blipFill>
          <p:spPr bwMode="auto">
            <a:xfrm>
              <a:off x="1669881" y="1252210"/>
              <a:ext cx="6036608" cy="4947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710975" y="847634"/>
              <a:ext cx="789350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Immune activation from microbial translocation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795338" y="1065213"/>
            <a:ext cx="7510462" cy="5411787"/>
            <a:chOff x="9677400" y="1331893"/>
            <a:chExt cx="7510753" cy="5412334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9982200" y="2311882"/>
              <a:ext cx="7205953" cy="4432345"/>
              <a:chOff x="4625557" y="813197"/>
              <a:chExt cx="7205953" cy="4432345"/>
            </a:xfrm>
          </p:grpSpPr>
          <p:pic>
            <p:nvPicPr>
              <p:cNvPr id="16" name="Picture 5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5626" t="9486" r="20824" b="27106"/>
              <a:stretch>
                <a:fillRect/>
              </a:stretch>
            </p:blipFill>
            <p:spPr bwMode="auto">
              <a:xfrm>
                <a:off x="4625557" y="813197"/>
                <a:ext cx="7174577" cy="437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5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0966" t="88736" r="9250" b="7626"/>
              <a:stretch>
                <a:fillRect/>
              </a:stretch>
            </p:blipFill>
            <p:spPr bwMode="auto">
              <a:xfrm>
                <a:off x="7292557" y="4933694"/>
                <a:ext cx="4538953" cy="311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9677400" y="1331893"/>
              <a:ext cx="7329763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Accumulation of resistance mutations with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continuation of partially suppressive ARV regimen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295275" y="1066800"/>
            <a:ext cx="8543925" cy="4840288"/>
            <a:chOff x="-152400" y="-5870576"/>
            <a:chExt cx="9753601" cy="5524233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 l="19002" t="66983" r="22369" b="24596"/>
            <a:stretch>
              <a:fillRect/>
            </a:stretch>
          </p:blipFill>
          <p:spPr bwMode="auto">
            <a:xfrm>
              <a:off x="4462045" y="-762000"/>
              <a:ext cx="5139155" cy="41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-152400" y="-5870576"/>
              <a:ext cx="9753601" cy="5145088"/>
              <a:chOff x="-152400" y="-4230688"/>
              <a:chExt cx="9753601" cy="5145088"/>
            </a:xfrm>
          </p:grpSpPr>
          <p:pic>
            <p:nvPicPr>
              <p:cNvPr id="16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1581" t="49435" r="13089" b="25566"/>
              <a:stretch>
                <a:fillRect/>
              </a:stretch>
            </p:blipFill>
            <p:spPr bwMode="auto">
              <a:xfrm>
                <a:off x="4670053" y="-2489591"/>
                <a:ext cx="4931148" cy="336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" name="Group 15"/>
              <p:cNvGrpSpPr>
                <a:grpSpLocks/>
              </p:cNvGrpSpPr>
              <p:nvPr/>
            </p:nvGrpSpPr>
            <p:grpSpPr bwMode="auto">
              <a:xfrm>
                <a:off x="-152400" y="-4230688"/>
                <a:ext cx="9753600" cy="5145088"/>
                <a:chOff x="-152149" y="-4230179"/>
                <a:chExt cx="9753350" cy="5144581"/>
              </a:xfrm>
            </p:grpSpPr>
            <p:sp>
              <p:nvSpPr>
                <p:cNvPr id="1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152149" y="-4230179"/>
                  <a:ext cx="9753350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2006: Treatment interruptions increase death and disease</a:t>
                  </a:r>
                  <a:endParaRPr kumimoji="0" lang="en-US" altLang="ja-JP" sz="24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9" name="Group 14"/>
                <p:cNvGrpSpPr>
                  <a:grpSpLocks/>
                </p:cNvGrpSpPr>
                <p:nvPr/>
              </p:nvGrpSpPr>
              <p:grpSpPr bwMode="auto">
                <a:xfrm>
                  <a:off x="-152149" y="-3706958"/>
                  <a:ext cx="9753349" cy="4621360"/>
                  <a:chOff x="-152149" y="-3706958"/>
                  <a:chExt cx="9753349" cy="4621360"/>
                </a:xfrm>
              </p:grpSpPr>
              <p:pic>
                <p:nvPicPr>
                  <p:cNvPr id="20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3500" t="13087" r="50751" b="22423"/>
                  <a:stretch>
                    <a:fillRect/>
                  </a:stretch>
                </p:blipFill>
                <p:spPr bwMode="auto">
                  <a:xfrm rot="5400000">
                    <a:off x="547449" y="-3208328"/>
                    <a:ext cx="3423132" cy="48223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2646" t="55299" r="7948" b="27110"/>
                  <a:stretch>
                    <a:fillRect/>
                  </a:stretch>
                </p:blipFill>
                <p:spPr bwMode="auto">
                  <a:xfrm>
                    <a:off x="-152149" y="-3706958"/>
                    <a:ext cx="9753349" cy="12177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44475" y="1066800"/>
            <a:ext cx="8594725" cy="5513388"/>
            <a:chOff x="6282937" y="990600"/>
            <a:chExt cx="8595623" cy="5512841"/>
          </a:xfrm>
        </p:grpSpPr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6282937" y="990600"/>
              <a:ext cx="8595623" cy="5512841"/>
              <a:chOff x="6282937" y="990600"/>
              <a:chExt cx="8595623" cy="5512841"/>
            </a:xfrm>
          </p:grpSpPr>
          <p:grpSp>
            <p:nvGrpSpPr>
              <p:cNvPr id="16" name="Group 1"/>
              <p:cNvGrpSpPr>
                <a:grpSpLocks/>
              </p:cNvGrpSpPr>
              <p:nvPr/>
            </p:nvGrpSpPr>
            <p:grpSpPr bwMode="auto">
              <a:xfrm>
                <a:off x="6282937" y="990600"/>
                <a:ext cx="8595623" cy="5512841"/>
                <a:chOff x="6282937" y="990600"/>
                <a:chExt cx="8595623" cy="5512841"/>
              </a:xfrm>
            </p:grpSpPr>
            <p:sp>
              <p:nvSpPr>
                <p:cNvPr id="1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282937" y="990600"/>
                  <a:ext cx="8595623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2006: Immune restoration determines disease progression</a:t>
                  </a:r>
                  <a:endParaRPr kumimoji="0" lang="en-US" altLang="ja-JP" sz="24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9" name="Group 23"/>
                <p:cNvGrpSpPr>
                  <a:grpSpLocks/>
                </p:cNvGrpSpPr>
                <p:nvPr/>
              </p:nvGrpSpPr>
              <p:grpSpPr bwMode="auto">
                <a:xfrm>
                  <a:off x="6886982" y="1524000"/>
                  <a:ext cx="7362418" cy="4979441"/>
                  <a:chOff x="5614594" y="1571446"/>
                  <a:chExt cx="6691131" cy="4525427"/>
                </a:xfrm>
              </p:grpSpPr>
              <p:pic>
                <p:nvPicPr>
                  <p:cNvPr id="20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0954" t="73682" r="7195" b="11513"/>
                  <a:stretch>
                    <a:fillRect/>
                  </a:stretch>
                </p:blipFill>
                <p:spPr bwMode="auto">
                  <a:xfrm>
                    <a:off x="6514751" y="5451245"/>
                    <a:ext cx="5029200" cy="5124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6765544" y="1571446"/>
                    <a:ext cx="4778407" cy="4525427"/>
                    <a:chOff x="961644" y="1571446"/>
                    <a:chExt cx="10193335" cy="9653676"/>
                  </a:xfrm>
                </p:grpSpPr>
                <p:pic>
                  <p:nvPicPr>
                    <p:cNvPr id="23" name="Picture 1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7603" t="18330" r="22000" b="60262"/>
                    <a:stretch>
                      <a:fillRect/>
                    </a:stretch>
                  </p:blipFill>
                  <p:spPr bwMode="auto">
                    <a:xfrm>
                      <a:off x="961644" y="1571446"/>
                      <a:ext cx="9380819" cy="1596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4" name="Picture 1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 l="26807" t="68109" r="29500" b="20587"/>
                    <a:stretch>
                      <a:fillRect/>
                    </a:stretch>
                  </p:blipFill>
                  <p:spPr bwMode="auto">
                    <a:xfrm>
                      <a:off x="7757201" y="10730672"/>
                      <a:ext cx="3397778" cy="4944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22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26807" t="28331" r="22775" b="27432"/>
                  <a:stretch>
                    <a:fillRect/>
                  </a:stretch>
                </p:blipFill>
                <p:spPr bwMode="auto">
                  <a:xfrm>
                    <a:off x="5614594" y="2319784"/>
                    <a:ext cx="6691131" cy="31314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8153400" y="2895600"/>
                <a:ext cx="190597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  <a:sym typeface="Symbol" pitchFamily="18" charset="2"/>
                  </a:rPr>
                  <a:t>CD4 Change from baseline: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  <a:sym typeface="Symbol" pitchFamily="18" charset="2"/>
                  </a:rPr>
                  <a:t> 	 25 cells/ml</a:t>
                </a:r>
                <a:b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  <a:sym typeface="Symbol" pitchFamily="18" charset="2"/>
                  </a:rPr>
                </a:br>
                <a: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  <a:sym typeface="Symbol" pitchFamily="18" charset="2"/>
                  </a:rPr>
                  <a:t>	&lt; 25 cells/ml</a:t>
                </a:r>
                <a:endParaRPr kumimoji="0" lang="en-US" altLang="ja-JP" b="1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11657629" y="2895600"/>
              <a:ext cx="21291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b="1">
                  <a:solidFill>
                    <a:prstClr val="black"/>
                  </a:solidFill>
                  <a:cs typeface="Arial" pitchFamily="34" charset="0"/>
                  <a:sym typeface="Symbol" pitchFamily="18" charset="2"/>
                </a:rPr>
                <a:t>Absolute CD4 Level on HAART: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b="1">
                  <a:solidFill>
                    <a:prstClr val="black"/>
                  </a:solidFill>
                  <a:cs typeface="Arial" pitchFamily="34" charset="0"/>
                  <a:sym typeface="Symbol" pitchFamily="18" charset="2"/>
                </a:rPr>
                <a:t> 	 200 cells/ml</a:t>
              </a:r>
              <a:br>
                <a:rPr kumimoji="0" lang="en-US" altLang="ja-JP" sz="1200" b="1">
                  <a:solidFill>
                    <a:prstClr val="black"/>
                  </a:solidFill>
                  <a:cs typeface="Arial" pitchFamily="34" charset="0"/>
                  <a:sym typeface="Symbol" pitchFamily="18" charset="2"/>
                </a:rPr>
              </a:br>
              <a:r>
                <a:rPr kumimoji="0" lang="en-US" altLang="ja-JP" sz="1200" b="1">
                  <a:solidFill>
                    <a:prstClr val="black"/>
                  </a:solidFill>
                  <a:cs typeface="Arial" pitchFamily="34" charset="0"/>
                  <a:sym typeface="Symbol" pitchFamily="18" charset="2"/>
                </a:rPr>
                <a:t>	&lt; 200 cells/ml</a:t>
              </a:r>
              <a:endParaRPr kumimoji="0" lang="en-US" altLang="ja-JP" b="1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69655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69656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9657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9658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9659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9654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9636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9637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69639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6965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964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2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3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69644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5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6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7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8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9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50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0721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0722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0723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0724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0725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0720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0660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31825" y="1066800"/>
            <a:ext cx="7902575" cy="3468688"/>
            <a:chOff x="-6821150" y="1255693"/>
            <a:chExt cx="7902697" cy="3468707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-6821150" y="2259497"/>
              <a:ext cx="7902697" cy="2464903"/>
              <a:chOff x="5534526" y="969686"/>
              <a:chExt cx="7902697" cy="2464903"/>
            </a:xfrm>
          </p:grpSpPr>
          <p:pic>
            <p:nvPicPr>
              <p:cNvPr id="7071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6316" t="11311" r="11829" b="71220"/>
              <a:stretch>
                <a:fillRect/>
              </a:stretch>
            </p:blipFill>
            <p:spPr bwMode="auto">
              <a:xfrm>
                <a:off x="5534526" y="969686"/>
                <a:ext cx="7902697" cy="1497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718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0428" t="32205" r="31256" b="57158"/>
              <a:stretch>
                <a:fillRect/>
              </a:stretch>
            </p:blipFill>
            <p:spPr bwMode="auto">
              <a:xfrm>
                <a:off x="6509256" y="2522714"/>
                <a:ext cx="5839388" cy="911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0716" name="TextBox 3"/>
            <p:cNvSpPr txBox="1">
              <a:spLocks noChangeArrowheads="1"/>
            </p:cNvSpPr>
            <p:nvPr/>
          </p:nvSpPr>
          <p:spPr bwMode="auto">
            <a:xfrm>
              <a:off x="-6181704" y="1255693"/>
              <a:ext cx="6798657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1500 international delegates convene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to discuss prevention and treatment in the field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758825" y="1066800"/>
            <a:ext cx="7699375" cy="5543550"/>
            <a:chOff x="-3697609" y="5362291"/>
            <a:chExt cx="7700018" cy="5543682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-3697609" y="6349987"/>
              <a:ext cx="7700018" cy="4555986"/>
              <a:chOff x="4203128" y="152400"/>
              <a:chExt cx="7700018" cy="4555986"/>
            </a:xfrm>
          </p:grpSpPr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6684" t="74281" r="2896" b="5461"/>
              <a:stretch>
                <a:fillRect/>
              </a:stretch>
            </p:blipFill>
            <p:spPr bwMode="auto">
              <a:xfrm>
                <a:off x="4203128" y="2971800"/>
                <a:ext cx="7684072" cy="1736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6684" t="10001" r="2896" b="56686"/>
              <a:stretch>
                <a:fillRect/>
              </a:stretch>
            </p:blipFill>
            <p:spPr bwMode="auto">
              <a:xfrm>
                <a:off x="4219074" y="152400"/>
                <a:ext cx="7684072" cy="2855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3028154" y="5362291"/>
              <a:ext cx="6377067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Provider-initiated routine HIV testing</a:t>
              </a:r>
              <a:b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recommended internationally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314450" y="1068388"/>
            <a:ext cx="6570663" cy="5256212"/>
            <a:chOff x="-6799780" y="5716863"/>
            <a:chExt cx="6571030" cy="5255937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6019800" y="6766757"/>
              <a:ext cx="4981917" cy="4206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6799780" y="5716863"/>
              <a:ext cx="6571030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International leaders revise pledge for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ARV treatment of 5 million by 2010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685800" y="1077913"/>
            <a:ext cx="7848600" cy="5094287"/>
            <a:chOff x="-5459743" y="6292942"/>
            <a:chExt cx="7847857" cy="509391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459743" y="7247048"/>
              <a:ext cx="7847857" cy="4139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4779797" y="6292942"/>
              <a:ext cx="6441186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International vaginal micobicide trial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halted for lack of efficacy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52400" y="1076325"/>
            <a:ext cx="8826500" cy="5553075"/>
            <a:chOff x="7423184" y="1650462"/>
            <a:chExt cx="8826455" cy="5552420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51784" y="2149028"/>
              <a:ext cx="8389806" cy="505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7423184" y="1650462"/>
              <a:ext cx="882645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Insulin resistance accompanies mitochondrial toxicity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68684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6868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868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8687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8688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8683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86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382000" y="321945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367713" y="3384550"/>
            <a:ext cx="22860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219200" y="1066800"/>
            <a:ext cx="6705600" cy="5276850"/>
            <a:chOff x="9206163" y="1483396"/>
            <a:chExt cx="6705600" cy="5277048"/>
          </a:xfrm>
        </p:grpSpPr>
        <p:pic>
          <p:nvPicPr>
            <p:cNvPr id="68680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06163" y="2020169"/>
              <a:ext cx="6705600" cy="474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81" name="TextBox 3"/>
            <p:cNvSpPr txBox="1">
              <a:spLocks noChangeArrowheads="1"/>
            </p:cNvSpPr>
            <p:nvPr/>
          </p:nvSpPr>
          <p:spPr bwMode="auto">
            <a:xfrm>
              <a:off x="9224644" y="1483396"/>
              <a:ext cx="626165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Disproportionate distribution of HIV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33400" y="1079500"/>
            <a:ext cx="8108950" cy="5397500"/>
            <a:chOff x="498584" y="1076980"/>
            <a:chExt cx="8108310" cy="5398067"/>
          </a:xfrm>
        </p:grpSpPr>
        <p:pic>
          <p:nvPicPr>
            <p:cNvPr id="14" name="Picture 32"/>
            <p:cNvPicPr>
              <a:picLocks noChangeAspect="1" noChangeArrowheads="1"/>
            </p:cNvPicPr>
            <p:nvPr/>
          </p:nvPicPr>
          <p:blipFill>
            <a:blip r:embed="rId2" cstate="print"/>
            <a:srcRect l="13332" t="5511" r="5417" b="9210"/>
            <a:stretch>
              <a:fillRect/>
            </a:stretch>
          </p:blipFill>
          <p:spPr bwMode="auto">
            <a:xfrm>
              <a:off x="1225257" y="1676400"/>
              <a:ext cx="6629400" cy="4798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498584" y="1076980"/>
              <a:ext cx="810831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Lipoatrophy increases after </a:t>
              </a: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  <a:sym typeface="Symbol" pitchFamily="18" charset="2"/>
                </a:rPr>
                <a:t>3 years zidovudine</a:t>
              </a: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143000" y="1066800"/>
            <a:ext cx="6808788" cy="5468938"/>
            <a:chOff x="3026263" y="6194780"/>
            <a:chExt cx="6808102" cy="5469319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6775" y="6728180"/>
              <a:ext cx="6787590" cy="4935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3026263" y="6194780"/>
              <a:ext cx="654057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Lipoatrophy worse with certain NRTIs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706438" y="1066800"/>
            <a:ext cx="7700962" cy="4343400"/>
            <a:chOff x="-149220" y="1066800"/>
            <a:chExt cx="7700962" cy="4343400"/>
          </a:xfrm>
        </p:grpSpPr>
        <p:pic>
          <p:nvPicPr>
            <p:cNvPr id="14" name="Picture 4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65542" y="2248562"/>
              <a:ext cx="3886200" cy="316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-149220" y="1066800"/>
              <a:ext cx="7516807" cy="4297363"/>
              <a:chOff x="-3971126" y="-2209800"/>
              <a:chExt cx="7516807" cy="4297363"/>
            </a:xfrm>
          </p:grpSpPr>
          <p:grpSp>
            <p:nvGrpSpPr>
              <p:cNvPr id="16" name="Group 43"/>
              <p:cNvGrpSpPr>
                <a:grpSpLocks/>
              </p:cNvGrpSpPr>
              <p:nvPr/>
            </p:nvGrpSpPr>
            <p:grpSpPr bwMode="auto">
              <a:xfrm>
                <a:off x="-3957362" y="-2209800"/>
                <a:ext cx="7503043" cy="4115545"/>
                <a:chOff x="2599366" y="6943725"/>
                <a:chExt cx="7504057" cy="4116407"/>
              </a:xfrm>
            </p:grpSpPr>
            <p:pic>
              <p:nvPicPr>
                <p:cNvPr id="18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99366" y="8064639"/>
                  <a:ext cx="3692463" cy="29954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311179" y="6943725"/>
                  <a:ext cx="6792244" cy="9541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2007: PREDICT 1 Study confirms HLA-B*5701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association with ABC hypersensitivity reaction</a:t>
                  </a:r>
                  <a:endParaRPr kumimoji="0" lang="en-US" altLang="ja-JP" sz="24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7" name="Rectangle 3"/>
              <p:cNvSpPr>
                <a:spLocks noChangeArrowheads="1"/>
              </p:cNvSpPr>
              <p:nvPr/>
            </p:nvSpPr>
            <p:spPr bwMode="auto">
              <a:xfrm>
                <a:off x="-3971126" y="1828800"/>
                <a:ext cx="3738562" cy="2587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15000"/>
                  </a:spcBef>
                  <a:spcAft>
                    <a:spcPct val="0"/>
                  </a:spcAft>
                  <a:buClr>
                    <a:srgbClr val="FFEB95"/>
                  </a:buClr>
                  <a:buSzPct val="100000"/>
                </a:pPr>
                <a: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</a:rPr>
                  <a:t>Mallal S et al.4</a:t>
                </a:r>
                <a:r>
                  <a:rPr kumimoji="0" lang="en-US" altLang="ja-JP" sz="1200" b="1" baseline="30000">
                    <a:solidFill>
                      <a:prstClr val="black"/>
                    </a:solidFill>
                    <a:cs typeface="Arial" pitchFamily="34" charset="0"/>
                  </a:rPr>
                  <a:t>th</a:t>
                </a:r>
                <a:r>
                  <a:rPr kumimoji="0" lang="en-US" altLang="ja-JP" sz="1200" b="1">
                    <a:solidFill>
                      <a:prstClr val="black"/>
                    </a:solidFill>
                    <a:cs typeface="Arial" pitchFamily="34" charset="0"/>
                  </a:rPr>
                  <a:t>  IAS; 2007; Sydney. Abstract WESS101.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342900" y="1077913"/>
            <a:ext cx="8366125" cy="5780087"/>
            <a:chOff x="7790933" y="-1600200"/>
            <a:chExt cx="8366906" cy="5779532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7790933" y="-1600200"/>
              <a:ext cx="8366906" cy="5779532"/>
              <a:chOff x="1470447" y="1524000"/>
              <a:chExt cx="8366906" cy="5779532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470447" y="1524000"/>
                <a:ext cx="836690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2007: CD4 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  <a:sym typeface="Symbol" pitchFamily="18" charset="2"/>
                  </a:rPr>
                  <a:t>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800 after 7 years if ART initiated at CD4 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  <a:sym typeface="Symbol" pitchFamily="18" charset="2"/>
                  </a:rPr>
                  <a:t>350</a:t>
                </a:r>
                <a:endPara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"/>
              <p:cNvSpPr txBox="1">
                <a:spLocks noChangeArrowheads="1"/>
              </p:cNvSpPr>
              <p:nvPr/>
            </p:nvSpPr>
            <p:spPr bwMode="auto">
              <a:xfrm>
                <a:off x="6575610" y="6934200"/>
                <a:ext cx="272863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i="1">
                    <a:solidFill>
                      <a:prstClr val="black"/>
                    </a:solidFill>
                    <a:latin typeface="Arial Narrow" pitchFamily="34" charset="0"/>
                    <a:cs typeface="Arial" pitchFamily="34" charset="0"/>
                  </a:rPr>
                  <a:t>Gras JAIDS 2007 45:183-192</a:t>
                </a:r>
                <a:endParaRPr kumimoji="0" lang="en-US" altLang="ja-JP" sz="1600" i="1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 l="5113" t="7059" r="34943" b="46471"/>
            <a:stretch>
              <a:fillRect/>
            </a:stretch>
          </p:blipFill>
          <p:spPr bwMode="auto">
            <a:xfrm>
              <a:off x="7966627" y="-1016668"/>
              <a:ext cx="8039101" cy="4674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1219200" y="1066800"/>
            <a:ext cx="6773863" cy="5486400"/>
            <a:chOff x="-1059039" y="4779564"/>
            <a:chExt cx="6774039" cy="5486400"/>
          </a:xfrm>
        </p:grpSpPr>
        <p:pic>
          <p:nvPicPr>
            <p:cNvPr id="14" name="Picture 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59039" y="5185433"/>
              <a:ext cx="6774039" cy="5080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19272" y="4779564"/>
              <a:ext cx="461055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4 drugs no better than 3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477838" y="1068388"/>
            <a:ext cx="8208962" cy="5408612"/>
            <a:chOff x="-5183344" y="1143000"/>
            <a:chExt cx="8208491" cy="5408559"/>
          </a:xfrm>
        </p:grpSpPr>
        <p:sp>
          <p:nvSpPr>
            <p:cNvPr id="14" name="Rectangle 1"/>
            <p:cNvSpPr/>
            <p:nvPr/>
          </p:nvSpPr>
          <p:spPr>
            <a:xfrm>
              <a:off x="-4880149" y="1143000"/>
              <a:ext cx="7525906" cy="5408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15" name="Picture 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183344" y="1828800"/>
              <a:ext cx="8208491" cy="4228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-3369227" y="1143000"/>
              <a:ext cx="6330648" cy="2057400"/>
              <a:chOff x="-4988761" y="2334325"/>
              <a:chExt cx="6331035" cy="2057150"/>
            </a:xfrm>
          </p:grpSpPr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-4988761" y="2334325"/>
                <a:ext cx="5213287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2007: 1</a:t>
                </a:r>
                <a:r>
                  <a:rPr kumimoji="0" lang="en-US" altLang="ja-JP" sz="2800" b="1" baseline="30000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CCR5 Inhibitor Maraviroc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4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447281" y="3082318"/>
                <a:ext cx="1789555" cy="1309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5875" y="1066800"/>
            <a:ext cx="9020175" cy="5519738"/>
            <a:chOff x="-1379759" y="6596386"/>
            <a:chExt cx="9020419" cy="5519430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76537" y="7086616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1379759" y="6596386"/>
              <a:ext cx="902041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2007: VL suppression related to number of active ARV agents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750888" y="1036638"/>
            <a:ext cx="7718425" cy="5745162"/>
            <a:chOff x="6758789" y="4963180"/>
            <a:chExt cx="7718781" cy="5745072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6953486" y="4963180"/>
              <a:ext cx="7367466" cy="5745072"/>
              <a:chOff x="-685800" y="2065581"/>
              <a:chExt cx="7367466" cy="5745072"/>
            </a:xfrm>
          </p:grpSpPr>
          <p:sp>
            <p:nvSpPr>
              <p:cNvPr id="16" name="TextBox 7"/>
              <p:cNvSpPr txBox="1">
                <a:spLocks noChangeArrowheads="1"/>
              </p:cNvSpPr>
              <p:nvPr/>
            </p:nvSpPr>
            <p:spPr bwMode="auto">
              <a:xfrm>
                <a:off x="-183404" y="7441321"/>
                <a:ext cx="3094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JAIDS 2007 Oct 1;46(2):125-33.</a:t>
                </a:r>
              </a:p>
            </p:txBody>
          </p:sp>
          <p:grpSp>
            <p:nvGrpSpPr>
              <p:cNvPr id="17" name="Group 10"/>
              <p:cNvGrpSpPr>
                <a:grpSpLocks/>
              </p:cNvGrpSpPr>
              <p:nvPr/>
            </p:nvGrpSpPr>
            <p:grpSpPr bwMode="auto">
              <a:xfrm>
                <a:off x="-685800" y="2065581"/>
                <a:ext cx="7367466" cy="5287879"/>
                <a:chOff x="768202" y="741462"/>
                <a:chExt cx="7367466" cy="5287879"/>
              </a:xfrm>
            </p:grpSpPr>
            <p:grpSp>
              <p:nvGrpSpPr>
                <p:cNvPr id="18" name="Group 9"/>
                <p:cNvGrpSpPr>
                  <a:grpSpLocks/>
                </p:cNvGrpSpPr>
                <p:nvPr/>
              </p:nvGrpSpPr>
              <p:grpSpPr bwMode="auto">
                <a:xfrm>
                  <a:off x="768202" y="741462"/>
                  <a:ext cx="7367466" cy="5287879"/>
                  <a:chOff x="768202" y="741462"/>
                  <a:chExt cx="7367466" cy="5287879"/>
                </a:xfrm>
              </p:grpSpPr>
              <p:sp>
                <p:nvSpPr>
                  <p:cNvPr id="20" name="Text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8202" y="741462"/>
                    <a:ext cx="7367466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0" lang="en-US" altLang="ja-JP" sz="2800" b="1">
                        <a:solidFill>
                          <a:srgbClr val="FF6600"/>
                        </a:solidFill>
                        <a:latin typeface="Arial Narrow" pitchFamily="34" charset="0"/>
                        <a:cs typeface="Arial" pitchFamily="34" charset="0"/>
                      </a:rPr>
                      <a:t>   2007: 1</a:t>
                    </a:r>
                    <a:r>
                      <a:rPr kumimoji="0" lang="en-US" altLang="ja-JP" sz="2800" b="1" baseline="30000">
                        <a:solidFill>
                          <a:srgbClr val="FF6600"/>
                        </a:solidFill>
                        <a:latin typeface="Arial Narrow" pitchFamily="34" charset="0"/>
                        <a:cs typeface="Arial" pitchFamily="34" charset="0"/>
                      </a:rPr>
                      <a:t>st</a:t>
                    </a:r>
                    <a:r>
                      <a:rPr kumimoji="0" lang="en-US" altLang="ja-JP" sz="2800" b="1">
                        <a:solidFill>
                          <a:srgbClr val="FF6600"/>
                        </a:solidFill>
                        <a:latin typeface="Arial Narrow" pitchFamily="34" charset="0"/>
                        <a:cs typeface="Arial" pitchFamily="34" charset="0"/>
                      </a:rPr>
                      <a:t> INSTI Raltegravir: Rapid VL Suppression</a:t>
                    </a:r>
                    <a:endParaRPr kumimoji="0" lang="en-US" altLang="ja-JP" sz="24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21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7625" t="32222" r="19049" b="18445"/>
                  <a:stretch>
                    <a:fillRect/>
                  </a:stretch>
                </p:blipFill>
                <p:spPr bwMode="auto">
                  <a:xfrm>
                    <a:off x="1211078" y="1800241"/>
                    <a:ext cx="6602803" cy="4229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9" name="Picture 2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38800" y="2952750"/>
                  <a:ext cx="2057400" cy="2228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6758789" y="5496580"/>
              <a:ext cx="7718781" cy="52322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Fully suppressive “Salvage” regimens available again</a:t>
              </a:r>
              <a:endParaRPr kumimoji="0" lang="en-US" altLang="ja-JP" sz="24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1725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1726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1727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1728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1729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1724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684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1685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71709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7172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2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17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2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3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71714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5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6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7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8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9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20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2774950" y="1600200"/>
            <a:ext cx="852488" cy="5137150"/>
            <a:chOff x="2774964" y="1600200"/>
            <a:chExt cx="852872" cy="5137148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2820988" y="1600200"/>
              <a:ext cx="760412" cy="5137148"/>
              <a:chOff x="-2008229" y="-1000695"/>
              <a:chExt cx="1224905" cy="8270623"/>
            </a:xfrm>
          </p:grpSpPr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>
                <a:off x="-2008229" y="-1000695"/>
                <a:ext cx="1224904" cy="423192"/>
                <a:chOff x="-7092341" y="3653372"/>
                <a:chExt cx="2609846" cy="901676"/>
              </a:xfrm>
            </p:grpSpPr>
            <p:pic>
              <p:nvPicPr>
                <p:cNvPr id="71707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6316" t="11311" r="11829" b="71220"/>
                <a:stretch>
                  <a:fillRect/>
                </a:stretch>
              </p:blipFill>
              <p:spPr bwMode="auto">
                <a:xfrm>
                  <a:off x="-7090931" y="3653372"/>
                  <a:ext cx="2608436" cy="501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08" name="Picture 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0428" t="32205" r="31256" b="57158"/>
                <a:stretch>
                  <a:fillRect/>
                </a:stretch>
              </p:blipFill>
              <p:spPr bwMode="auto">
                <a:xfrm>
                  <a:off x="-7092341" y="4147496"/>
                  <a:ext cx="2609845" cy="407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30"/>
              <p:cNvGrpSpPr>
                <a:grpSpLocks/>
              </p:cNvGrpSpPr>
              <p:nvPr/>
            </p:nvGrpSpPr>
            <p:grpSpPr bwMode="auto">
              <a:xfrm>
                <a:off x="-2008228" y="-571344"/>
                <a:ext cx="1224904" cy="586589"/>
                <a:chOff x="-6219103" y="5820371"/>
                <a:chExt cx="3965087" cy="1898818"/>
              </a:xfrm>
            </p:grpSpPr>
            <p:pic>
              <p:nvPicPr>
                <p:cNvPr id="71705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46684" t="79100" r="2896" b="9390"/>
                <a:stretch>
                  <a:fillRect/>
                </a:stretch>
              </p:blipFill>
              <p:spPr bwMode="auto">
                <a:xfrm>
                  <a:off x="-6216960" y="7210376"/>
                  <a:ext cx="3962939" cy="50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06" name="Picture 7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59692" t="12657" r="2896" b="58746"/>
                <a:stretch>
                  <a:fillRect/>
                </a:stretch>
              </p:blipFill>
              <p:spPr bwMode="auto">
                <a:xfrm>
                  <a:off x="-6219103" y="5820371"/>
                  <a:ext cx="3965087" cy="1390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1696" name="Picture 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-2008227" y="-19261"/>
                <a:ext cx="1224903" cy="95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7" name="Picture 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2007565" y="855420"/>
                <a:ext cx="1224241" cy="59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8" name="Picture 3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13332" t="13016" r="5417" b="14304"/>
              <a:stretch>
                <a:fillRect/>
              </a:stretch>
            </p:blipFill>
            <p:spPr bwMode="auto">
              <a:xfrm>
                <a:off x="-2007565" y="2066286"/>
                <a:ext cx="1224241" cy="68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9" name="Picture 4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-2007565" y="3538437"/>
                <a:ext cx="1224241" cy="710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0" name="Picture 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 l="5113" t="7059" r="34943" b="46471"/>
              <a:stretch>
                <a:fillRect/>
              </a:stretch>
            </p:blipFill>
            <p:spPr bwMode="auto">
              <a:xfrm>
                <a:off x="-2007565" y="4249378"/>
                <a:ext cx="1224241" cy="63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1" name="Picture 3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 t="19937" b="12132"/>
              <a:stretch>
                <a:fillRect/>
              </a:stretch>
            </p:blipFill>
            <p:spPr bwMode="auto">
              <a:xfrm>
                <a:off x="-2007565" y="4887909"/>
                <a:ext cx="1224241" cy="576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>
                <a:off x="-2007566" y="6605415"/>
                <a:ext cx="1224241" cy="664513"/>
                <a:chOff x="-2394030" y="7200662"/>
                <a:chExt cx="1603430" cy="870336"/>
              </a:xfrm>
            </p:grpSpPr>
            <p:pic>
              <p:nvPicPr>
                <p:cNvPr id="71703" name="Picture 25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37625" t="32222" r="19049" b="18445"/>
                <a:stretch>
                  <a:fillRect/>
                </a:stretch>
              </p:blipFill>
              <p:spPr bwMode="auto">
                <a:xfrm>
                  <a:off x="-2394030" y="7200662"/>
                  <a:ext cx="1603430" cy="870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04" name="Picture 2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1431693" y="7286871"/>
                  <a:ext cx="499621" cy="541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690" name="Picture 1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820098" y="3116241"/>
              <a:ext cx="761302" cy="38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1" name="Picture 11"/>
            <p:cNvPicPr>
              <a:picLocks noChangeAspect="1" noChangeArrowheads="1"/>
            </p:cNvPicPr>
            <p:nvPr/>
          </p:nvPicPr>
          <p:blipFill>
            <a:blip r:embed="rId27" cstate="print"/>
            <a:srcRect t="4202" b="18240"/>
            <a:stretch>
              <a:fillRect/>
            </a:stretch>
          </p:blipFill>
          <p:spPr bwMode="auto">
            <a:xfrm>
              <a:off x="2774964" y="3919537"/>
              <a:ext cx="852872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2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 t="14069" b="8565"/>
            <a:stretch>
              <a:fillRect/>
            </a:stretch>
          </p:blipFill>
          <p:spPr bwMode="auto">
            <a:xfrm>
              <a:off x="2821400" y="5967949"/>
              <a:ext cx="759588" cy="35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3" name="Picture 61"/>
            <p:cNvPicPr>
              <a:picLocks noChangeAspect="1" noChangeArrowheads="1"/>
            </p:cNvPicPr>
            <p:nvPr/>
          </p:nvPicPr>
          <p:blipFill>
            <a:blip r:embed="rId29" cstate="print"/>
            <a:srcRect b="5211"/>
            <a:stretch>
              <a:fillRect/>
            </a:stretch>
          </p:blipFill>
          <p:spPr bwMode="auto">
            <a:xfrm>
              <a:off x="2820097" y="5616170"/>
              <a:ext cx="76089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976563" y="5281613"/>
            <a:ext cx="504825" cy="4603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00" b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rPr>
              <a:t>Four drugs no better than three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278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278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278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279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279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78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2708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77825" y="1066800"/>
            <a:ext cx="8385175" cy="4648200"/>
            <a:chOff x="378419" y="1066800"/>
            <a:chExt cx="8384581" cy="4648200"/>
          </a:xfrm>
        </p:grpSpPr>
        <p:pic>
          <p:nvPicPr>
            <p:cNvPr id="72783" name="Picture 5" descr="http://idsc.nih.go.jp/iasr/30/355/graph/f355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8419" y="1743074"/>
              <a:ext cx="8384581" cy="3971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84" name="TextBox 3"/>
            <p:cNvSpPr txBox="1">
              <a:spLocks noChangeArrowheads="1"/>
            </p:cNvSpPr>
            <p:nvPr/>
          </p:nvSpPr>
          <p:spPr bwMode="auto">
            <a:xfrm>
              <a:off x="1219200" y="1066800"/>
              <a:ext cx="668054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HIV and AIDS continue to rise in Japan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368300" y="1066800"/>
            <a:ext cx="8394700" cy="5095875"/>
            <a:chOff x="362724" y="5877580"/>
            <a:chExt cx="8394156" cy="5095220"/>
          </a:xfrm>
        </p:grpSpPr>
        <p:pic>
          <p:nvPicPr>
            <p:cNvPr id="14" name="Picture 5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4128" y="6381552"/>
              <a:ext cx="6886872" cy="459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362724" y="5877580"/>
              <a:ext cx="8394156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Gates and Clinton at International AIDS conference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announce  increased funding and  in-country work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392113" y="1047750"/>
            <a:ext cx="8359775" cy="5267325"/>
            <a:chOff x="5362795" y="-3316307"/>
            <a:chExt cx="8359917" cy="5267069"/>
          </a:xfrm>
        </p:grpSpPr>
        <p:pic>
          <p:nvPicPr>
            <p:cNvPr id="14" name="Picture 6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33056" y="-2764624"/>
              <a:ext cx="5629092" cy="471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362795" y="-3316307"/>
              <a:ext cx="835991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International gains in ART: Steady but below target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328613" y="1066800"/>
            <a:ext cx="8662987" cy="4430713"/>
            <a:chOff x="-3870045" y="-2670976"/>
            <a:chExt cx="8662566" cy="4430094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-3870045" y="-2670976"/>
              <a:ext cx="7138566" cy="4430094"/>
              <a:chOff x="-3616247" y="-2523055"/>
              <a:chExt cx="7138566" cy="4430094"/>
            </a:xfrm>
          </p:grpSpPr>
          <p:pic>
            <p:nvPicPr>
              <p:cNvPr id="16" name="Picture 7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616247" y="-1589605"/>
                <a:ext cx="3099966" cy="3496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-2109865" y="-2523055"/>
                <a:ext cx="5632184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International AIDS conference: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Focus on community  involvement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5" name="Picture 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00750" y="-1756576"/>
              <a:ext cx="5493271" cy="351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304800" y="1066800"/>
            <a:ext cx="8482013" cy="5715000"/>
            <a:chOff x="347722" y="1085850"/>
            <a:chExt cx="8481809" cy="5714999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434" y="1590020"/>
              <a:ext cx="7124700" cy="5210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347722" y="1085850"/>
              <a:ext cx="848180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Increasing global perinatal transmission prevention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381000" y="1066800"/>
            <a:ext cx="8278813" cy="5664200"/>
            <a:chOff x="457200" y="4114800"/>
            <a:chExt cx="8279556" cy="5663890"/>
          </a:xfrm>
        </p:grpSpPr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 l="23660" t="16829" r="9888" b="9634"/>
            <a:stretch>
              <a:fillRect/>
            </a:stretch>
          </p:blipFill>
          <p:spPr bwMode="auto">
            <a:xfrm>
              <a:off x="457200" y="4471282"/>
              <a:ext cx="8279556" cy="5307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1022211" y="4114800"/>
              <a:ext cx="7199407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Persistent increase in US HIV “incidence”: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54,000 new infections annually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46"/>
          <p:cNvGrpSpPr>
            <a:grpSpLocks/>
          </p:cNvGrpSpPr>
          <p:nvPr/>
        </p:nvGrpSpPr>
        <p:grpSpPr bwMode="auto">
          <a:xfrm>
            <a:off x="685800" y="1066800"/>
            <a:ext cx="7693025" cy="4919663"/>
            <a:chOff x="826664" y="1066800"/>
            <a:chExt cx="7693026" cy="4919663"/>
          </a:xfrm>
        </p:grpSpPr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826664" y="1642337"/>
              <a:ext cx="7693026" cy="4344126"/>
              <a:chOff x="-933432" y="-3657600"/>
              <a:chExt cx="6572232" cy="3595447"/>
            </a:xfrm>
          </p:grpSpPr>
          <p:pic>
            <p:nvPicPr>
              <p:cNvPr id="16" name="Picture 5" descr="http://static9.light-kr.com/images/135x135/aids/aidsinstitutelogo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9330" b="22000"/>
              <a:stretch>
                <a:fillRect/>
              </a:stretch>
            </p:blipFill>
            <p:spPr bwMode="auto">
              <a:xfrm>
                <a:off x="-933430" y="-1295399"/>
                <a:ext cx="1975823" cy="115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42393" y="-1295400"/>
                <a:ext cx="2224681" cy="115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" name="Group 2"/>
              <p:cNvGrpSpPr>
                <a:grpSpLocks/>
              </p:cNvGrpSpPr>
              <p:nvPr/>
            </p:nvGrpSpPr>
            <p:grpSpPr bwMode="auto">
              <a:xfrm>
                <a:off x="-933432" y="-3657600"/>
                <a:ext cx="1975824" cy="2362203"/>
                <a:chOff x="-319089" y="-3613518"/>
                <a:chExt cx="1323976" cy="1582884"/>
              </a:xfrm>
            </p:grpSpPr>
            <p:pic>
              <p:nvPicPr>
                <p:cNvPr id="26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319089" y="-2895600"/>
                  <a:ext cx="1323976" cy="864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-319087" y="-3200400"/>
                  <a:ext cx="1323974" cy="4001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1000" b="1">
                      <a:solidFill>
                        <a:srgbClr val="005250"/>
                      </a:solidFill>
                      <a:latin typeface="Arial Narrow" pitchFamily="34" charset="0"/>
                      <a:cs typeface="CordiaUPC"/>
                    </a:rPr>
                    <a:t>National Committee for </a:t>
                  </a:r>
                  <a:r>
                    <a:rPr kumimoji="0" lang="en-US" altLang="ja-JP" sz="1000" b="1">
                      <a:solidFill>
                        <a:srgbClr val="C00000"/>
                      </a:solidFill>
                      <a:latin typeface="Arial Narrow" pitchFamily="34" charset="0"/>
                      <a:cs typeface="CordiaUPC"/>
                    </a:rPr>
                    <a:t>Quality</a:t>
                  </a:r>
                  <a:r>
                    <a:rPr kumimoji="0" lang="en-US" altLang="ja-JP" sz="1000" b="1">
                      <a:solidFill>
                        <a:srgbClr val="FF0000"/>
                      </a:solidFill>
                      <a:latin typeface="Arial Narrow" pitchFamily="34" charset="0"/>
                      <a:cs typeface="CordiaUPC"/>
                    </a:rPr>
                    <a:t> </a:t>
                  </a:r>
                  <a:r>
                    <a:rPr kumimoji="0" lang="en-US" altLang="ja-JP" sz="1000" b="1">
                      <a:solidFill>
                        <a:srgbClr val="005250"/>
                      </a:solidFill>
                      <a:latin typeface="Arial Narrow" pitchFamily="34" charset="0"/>
                      <a:cs typeface="CordiaUPC"/>
                    </a:rPr>
                    <a:t>Assurance</a:t>
                  </a:r>
                </a:p>
              </p:txBody>
            </p:sp>
            <p:pic>
              <p:nvPicPr>
                <p:cNvPr id="28" name="Picture 30" descr="http://upload.wikimedia.org/wikipedia/commons/9/9b/HRSA_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319087" y="-3613518"/>
                  <a:ext cx="1323974" cy="4131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9" name="Group 3"/>
              <p:cNvGrpSpPr>
                <a:grpSpLocks/>
              </p:cNvGrpSpPr>
              <p:nvPr/>
            </p:nvGrpSpPr>
            <p:grpSpPr bwMode="auto">
              <a:xfrm>
                <a:off x="1037430" y="-3657600"/>
                <a:ext cx="2229645" cy="2362203"/>
                <a:chOff x="1201073" y="-3249051"/>
                <a:chExt cx="1335583" cy="1414987"/>
              </a:xfrm>
            </p:grpSpPr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201073" y="-2590798"/>
                  <a:ext cx="1335583" cy="7567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204046" y="-3249051"/>
                  <a:ext cx="1332610" cy="658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Picture 15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267075" y="-3657600"/>
                <a:ext cx="2371725" cy="236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3250505" y="-1295399"/>
                <a:ext cx="2388295" cy="1233246"/>
                <a:chOff x="3419475" y="-1156302"/>
                <a:chExt cx="2388295" cy="1233246"/>
              </a:xfrm>
            </p:grpSpPr>
            <p:pic>
              <p:nvPicPr>
                <p:cNvPr id="22" name="Picture 3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436044" y="-1156302"/>
                  <a:ext cx="2371725" cy="1156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419475" y="-184666"/>
                  <a:ext cx="2388295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1100" b="1">
                      <a:solidFill>
                        <a:srgbClr val="993366"/>
                      </a:solidFill>
                      <a:latin typeface="Book Antiqua" pitchFamily="18" charset="0"/>
                      <a:cs typeface="Arial" pitchFamily="34" charset="0"/>
                    </a:rPr>
                    <a:t>Ambulatory Care Quality Alliance</a:t>
                  </a:r>
                </a:p>
              </p:txBody>
            </p:sp>
          </p:grpSp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826665" y="1066800"/>
              <a:ext cx="7693025" cy="5233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National HIV care quality measures approved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765175" y="1066800"/>
            <a:ext cx="7693025" cy="5346700"/>
            <a:chOff x="-4876800" y="-4104302"/>
            <a:chExt cx="7693646" cy="5347288"/>
          </a:xfrm>
        </p:grpSpPr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-3657600" y="-3558328"/>
              <a:ext cx="5304978" cy="48013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Retention in care 	two visits/year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CD4 measurement 	twice/year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GC / CT screening 	once/year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Syphilis screening 	once/year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Injection drug use screening 	once/year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High-risk sex screening 	once/year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Tuberculosis screening 	once/year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Hepatitis B screening 	once ever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Hepatitis C screening 	once ever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Influenza immunization 	annually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Pneumococcal immunization 	once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Hepatitis B vaccination 	ordered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Hepatitis B vaccination 	completed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PCP prophylaxis	if CD4 &lt;200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ART prescribed 	if appropriate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Viral suppression 	system level</a:t>
              </a:r>
            </a:p>
            <a:p>
              <a:pPr marL="457200" indent="-457200" fontAlgn="base"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Font typeface="Calibri" pitchFamily="34" charset="0"/>
                <a:buAutoNum type="arabicPeriod"/>
                <a:tabLst>
                  <a:tab pos="3657600" algn="l"/>
                </a:tabLst>
              </a:pPr>
              <a:r>
                <a:rPr kumimoji="0" lang="en-US" altLang="ja-JP" b="1" dirty="0">
                  <a:solidFill>
                    <a:srgbClr val="993366"/>
                  </a:solidFill>
                  <a:cs typeface="Arial" pitchFamily="34" charset="0"/>
                </a:rPr>
                <a:t>Viral suppression  	provider level</a:t>
              </a:r>
            </a:p>
          </p:txBody>
        </p: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4876800" y="-4104302"/>
              <a:ext cx="7693646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National HIV care quality measures approved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87325" y="1066800"/>
            <a:ext cx="8715375" cy="4867275"/>
            <a:chOff x="152400" y="1198530"/>
            <a:chExt cx="8715551" cy="4867726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152400" y="1198530"/>
              <a:ext cx="8715551" cy="4495800"/>
              <a:chOff x="152400" y="1198530"/>
              <a:chExt cx="8715551" cy="4495800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752600" y="1198530"/>
                <a:ext cx="5589735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4th NNRTI: Etravirine: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High VL suppression rate in DUET trial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7" name="Picture 6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5999" t="18884" r="15501" b="31328"/>
              <a:stretch>
                <a:fillRect/>
              </a:stretch>
            </p:blipFill>
            <p:spPr bwMode="auto">
              <a:xfrm>
                <a:off x="152400" y="2131035"/>
                <a:ext cx="8715551" cy="356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5391515" y="5758479"/>
              <a:ext cx="22495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>
                  <a:solidFill>
                    <a:prstClr val="black"/>
                  </a:solidFill>
                  <a:cs typeface="Arial" pitchFamily="34" charset="0"/>
                </a:rPr>
                <a:t>Katlama AIDS 2009; 23:2299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838200" y="1066800"/>
            <a:ext cx="7464425" cy="5411788"/>
            <a:chOff x="3856545" y="1793924"/>
            <a:chExt cx="7464425" cy="5411428"/>
          </a:xfrm>
        </p:grpSpPr>
        <p:pic>
          <p:nvPicPr>
            <p:cNvPr id="14" name="Picture 73"/>
            <p:cNvPicPr>
              <a:picLocks noChangeAspect="1" noChangeArrowheads="1"/>
            </p:cNvPicPr>
            <p:nvPr/>
          </p:nvPicPr>
          <p:blipFill>
            <a:blip r:embed="rId2" cstate="print"/>
            <a:srcRect b="5830"/>
            <a:stretch>
              <a:fillRect/>
            </a:stretch>
          </p:blipFill>
          <p:spPr bwMode="auto">
            <a:xfrm>
              <a:off x="3856545" y="1933445"/>
              <a:ext cx="7464425" cy="52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4155112" y="1793924"/>
              <a:ext cx="7013458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Evaluating number of baseline mutations</a:t>
              </a:r>
              <a:b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becomes new standard in treatment experienced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800100" y="1066800"/>
            <a:ext cx="7581900" cy="5443538"/>
            <a:chOff x="7061173" y="607079"/>
            <a:chExt cx="7581179" cy="5443954"/>
          </a:xfrm>
        </p:grpSpPr>
        <p:pic>
          <p:nvPicPr>
            <p:cNvPr id="14" name="Picture 67"/>
            <p:cNvPicPr>
              <a:picLocks noChangeAspect="1" noChangeArrowheads="1"/>
            </p:cNvPicPr>
            <p:nvPr/>
          </p:nvPicPr>
          <p:blipFill>
            <a:blip r:embed="rId2" cstate="print"/>
            <a:srcRect l="31966" t="21472" r="27625" b="25333"/>
            <a:stretch>
              <a:fillRect/>
            </a:stretch>
          </p:blipFill>
          <p:spPr bwMode="auto">
            <a:xfrm>
              <a:off x="7572782" y="1154933"/>
              <a:ext cx="6480969" cy="4798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8393952" y="5712479"/>
              <a:ext cx="4876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600">
                  <a:solidFill>
                    <a:prstClr val="black"/>
                  </a:solidFill>
                  <a:cs typeface="Arial" pitchFamily="34" charset="0"/>
                </a:rPr>
                <a:t>Letendre. (2008). </a:t>
              </a:r>
              <a:r>
                <a:rPr kumimoji="0" lang="en-US" altLang="ja-JP" sz="1600" i="1">
                  <a:solidFill>
                    <a:prstClr val="black"/>
                  </a:solidFill>
                  <a:cs typeface="Arial" pitchFamily="34" charset="0"/>
                </a:rPr>
                <a:t>Archives of Neurology, 65(1)</a:t>
              </a:r>
              <a:r>
                <a:rPr kumimoji="0" lang="en-US" altLang="ja-JP" sz="1600">
                  <a:solidFill>
                    <a:prstClr val="black"/>
                  </a:solidFill>
                  <a:cs typeface="Arial" pitchFamily="34" charset="0"/>
                </a:rPr>
                <a:t>, 65-70.</a:t>
              </a:r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7061173" y="607079"/>
              <a:ext cx="758117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ARV CHARTER score correlates with CNS VL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205038" y="1066800"/>
            <a:ext cx="4729162" cy="5562600"/>
            <a:chOff x="-4692128" y="5739946"/>
            <a:chExt cx="4728796" cy="5563925"/>
          </a:xfrm>
        </p:grpSpPr>
        <p:pic>
          <p:nvPicPr>
            <p:cNvPr id="14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 l="50000" t="19682" r="19069" b="5171"/>
            <a:stretch>
              <a:fillRect/>
            </a:stretch>
          </p:blipFill>
          <p:spPr bwMode="auto">
            <a:xfrm>
              <a:off x="-4230202" y="6864735"/>
              <a:ext cx="3885899" cy="4439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-4692128" y="5739946"/>
              <a:ext cx="4728796" cy="5551538"/>
              <a:chOff x="-4692128" y="5739946"/>
              <a:chExt cx="4728796" cy="5551538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-4692128" y="5739946"/>
                <a:ext cx="472879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HIV persistence in GALT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7" name="Picture 3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758" t="33540" r="9552" b="46500"/>
              <a:stretch>
                <a:fillRect/>
              </a:stretch>
            </p:blipFill>
            <p:spPr bwMode="auto">
              <a:xfrm>
                <a:off x="-4692128" y="6214788"/>
                <a:ext cx="4728796" cy="657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311" t="76666" r="64690" b="19196"/>
              <a:stretch>
                <a:fillRect/>
              </a:stretch>
            </p:blipFill>
            <p:spPr bwMode="auto">
              <a:xfrm>
                <a:off x="-3163484" y="11058634"/>
                <a:ext cx="2701065" cy="23285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266825" y="1066800"/>
            <a:ext cx="6657975" cy="5503863"/>
            <a:chOff x="1190871" y="1066800"/>
            <a:chExt cx="6657729" cy="5503835"/>
          </a:xfrm>
        </p:grpSpPr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1190873" y="1066800"/>
              <a:ext cx="6657727" cy="5445376"/>
              <a:chOff x="1190873" y="1066800"/>
              <a:chExt cx="6657727" cy="5445376"/>
            </a:xfrm>
          </p:grpSpPr>
          <p:grpSp>
            <p:nvGrpSpPr>
              <p:cNvPr id="16" name="Group 2"/>
              <p:cNvGrpSpPr>
                <a:grpSpLocks/>
              </p:cNvGrpSpPr>
              <p:nvPr/>
            </p:nvGrpSpPr>
            <p:grpSpPr bwMode="auto">
              <a:xfrm>
                <a:off x="1654278" y="1066800"/>
                <a:ext cx="6194322" cy="5445376"/>
                <a:chOff x="793808" y="6809591"/>
                <a:chExt cx="6194322" cy="5445376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8312" t="15448" r="34309" b="18179"/>
                <a:stretch>
                  <a:fillRect/>
                </a:stretch>
              </p:blipFill>
              <p:spPr bwMode="auto">
                <a:xfrm>
                  <a:off x="3497774" y="7495296"/>
                  <a:ext cx="3490356" cy="4759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793808" y="6809591"/>
                  <a:ext cx="5813322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2006: WHO revision of ART Guidelines</a:t>
                  </a:r>
                  <a:endParaRPr kumimoji="0" lang="en-US" altLang="ja-JP" sz="24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17" name="Picture 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069" t="32214" r="17310" b="32407"/>
              <a:stretch>
                <a:fillRect/>
              </a:stretch>
            </p:blipFill>
            <p:spPr bwMode="auto">
              <a:xfrm>
                <a:off x="1190873" y="3052398"/>
                <a:ext cx="4066927" cy="1214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001" t="32988" r="22379" b="10001"/>
            <a:stretch>
              <a:fillRect/>
            </a:stretch>
          </p:blipFill>
          <p:spPr bwMode="auto">
            <a:xfrm>
              <a:off x="1190871" y="4267199"/>
              <a:ext cx="4066929" cy="2303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1046163" y="1066800"/>
            <a:ext cx="7031037" cy="5557838"/>
            <a:chOff x="10897283" y="7488043"/>
            <a:chExt cx="7032133" cy="5558765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10897283" y="7488043"/>
              <a:ext cx="7032133" cy="1147085"/>
              <a:chOff x="10897283" y="7488043"/>
              <a:chExt cx="7032133" cy="1147085"/>
            </a:xfrm>
          </p:grpSpPr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10897283" y="7488043"/>
                <a:ext cx="7032133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Durable persistence of viremia on HAART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4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615" t="24982" r="16335" b="56500"/>
              <a:stretch>
                <a:fillRect/>
              </a:stretch>
            </p:blipFill>
            <p:spPr bwMode="auto">
              <a:xfrm>
                <a:off x="11747965" y="7935050"/>
                <a:ext cx="5245843" cy="700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 l="40492" t="31271" r="21439" b="4738"/>
            <a:stretch>
              <a:fillRect/>
            </a:stretch>
          </p:blipFill>
          <p:spPr bwMode="auto">
            <a:xfrm>
              <a:off x="12040385" y="8583741"/>
              <a:ext cx="4553388" cy="430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 l="58842" t="71718" r="7234" b="21957"/>
            <a:stretch>
              <a:fillRect/>
            </a:stretch>
          </p:blipFill>
          <p:spPr bwMode="auto">
            <a:xfrm>
              <a:off x="13845544" y="12788562"/>
              <a:ext cx="2462405" cy="258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228600" y="1063625"/>
            <a:ext cx="8693150" cy="5489575"/>
            <a:chOff x="11702847" y="841995"/>
            <a:chExt cx="8693855" cy="5489377"/>
          </a:xfrm>
        </p:grpSpPr>
        <p:pic>
          <p:nvPicPr>
            <p:cNvPr id="14" name="Picture 64"/>
            <p:cNvPicPr>
              <a:picLocks noChangeAspect="1" noChangeArrowheads="1"/>
            </p:cNvPicPr>
            <p:nvPr/>
          </p:nvPicPr>
          <p:blipFill>
            <a:blip r:embed="rId2" cstate="print"/>
            <a:srcRect l="13554" t="16206" r="27303" b="15750"/>
            <a:stretch>
              <a:fillRect/>
            </a:stretch>
          </p:blipFill>
          <p:spPr bwMode="auto">
            <a:xfrm>
              <a:off x="12363968" y="1375396"/>
              <a:ext cx="7418154" cy="480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11702847" y="841995"/>
              <a:ext cx="8693855" cy="5489377"/>
              <a:chOff x="8020646" y="7938120"/>
              <a:chExt cx="8693855" cy="5489377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8020646" y="7938120"/>
                <a:ext cx="8693855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SMART: Continuous ART superior to interrupted ART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"/>
              <p:cNvSpPr txBox="1">
                <a:spLocks noChangeArrowheads="1"/>
              </p:cNvSpPr>
              <p:nvPr/>
            </p:nvSpPr>
            <p:spPr bwMode="auto">
              <a:xfrm>
                <a:off x="11479874" y="13119720"/>
                <a:ext cx="462004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400">
                    <a:solidFill>
                      <a:prstClr val="black"/>
                    </a:solidFill>
                    <a:cs typeface="Arial" pitchFamily="34" charset="0"/>
                  </a:rPr>
                  <a:t>Emery J Inf Dis 2008;197:1133-1144; Gill CID 2010;50:98-105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0" y="1066800"/>
            <a:ext cx="9086850" cy="2876550"/>
            <a:chOff x="8207645" y="-1922348"/>
            <a:chExt cx="9085801" cy="2876660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8207645" y="-1922348"/>
              <a:ext cx="9085801" cy="2205117"/>
              <a:chOff x="8207645" y="-1922348"/>
              <a:chExt cx="9085801" cy="2205117"/>
            </a:xfrm>
          </p:grpSpPr>
          <p:pic>
            <p:nvPicPr>
              <p:cNvPr id="16" name="Picture 3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997" t="32736" r="19846" b="41518"/>
              <a:stretch>
                <a:fillRect/>
              </a:stretch>
            </p:blipFill>
            <p:spPr bwMode="auto">
              <a:xfrm>
                <a:off x="8663591" y="-1377152"/>
                <a:ext cx="8270157" cy="1659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8207645" y="-1922348"/>
                <a:ext cx="9085801" cy="5231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2008: Elite controller patient characteristics further elucidated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7414" t="76666" r="9138" b="19379"/>
              <a:stretch>
                <a:fillRect/>
              </a:stretch>
            </p:blipFill>
            <p:spPr bwMode="auto">
              <a:xfrm>
                <a:off x="10949505" y="-149027"/>
                <a:ext cx="5790983" cy="296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36"/>
            <p:cNvPicPr>
              <a:picLocks noChangeAspect="1" noChangeArrowheads="1"/>
            </p:cNvPicPr>
            <p:nvPr/>
          </p:nvPicPr>
          <p:blipFill>
            <a:blip r:embed="rId4" cstate="print"/>
            <a:srcRect l="10483" t="45126" r="3551" b="42000"/>
            <a:stretch>
              <a:fillRect/>
            </a:stretch>
          </p:blipFill>
          <p:spPr bwMode="auto">
            <a:xfrm>
              <a:off x="8499285" y="223603"/>
              <a:ext cx="8674565" cy="730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85"/>
          <p:cNvGrpSpPr>
            <a:grpSpLocks/>
          </p:cNvGrpSpPr>
          <p:nvPr/>
        </p:nvGrpSpPr>
        <p:grpSpPr bwMode="auto">
          <a:xfrm>
            <a:off x="533400" y="1066800"/>
            <a:ext cx="8077200" cy="5638800"/>
            <a:chOff x="457200" y="457200"/>
            <a:chExt cx="8077200" cy="56388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2625" t="27333" r="43999" b="26889"/>
            <a:stretch>
              <a:fillRect/>
            </a:stretch>
          </p:blipFill>
          <p:spPr bwMode="auto">
            <a:xfrm>
              <a:off x="1011599" y="1995296"/>
              <a:ext cx="6907496" cy="4100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1026817" y="457200"/>
              <a:ext cx="706475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2008: Berlin patient “functionally cured” of HIV 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368" t="15158" r="19316" b="69684"/>
            <a:stretch>
              <a:fillRect/>
            </a:stretch>
          </p:blipFill>
          <p:spPr bwMode="auto">
            <a:xfrm>
              <a:off x="457200" y="990600"/>
              <a:ext cx="8077200" cy="1087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89"/>
            <p:cNvSpPr txBox="1">
              <a:spLocks noChangeArrowheads="1"/>
            </p:cNvSpPr>
            <p:nvPr/>
          </p:nvSpPr>
          <p:spPr bwMode="auto">
            <a:xfrm>
              <a:off x="5507399" y="5650468"/>
              <a:ext cx="239732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>
                  <a:solidFill>
                    <a:prstClr val="black"/>
                  </a:solidFill>
                  <a:cs typeface="Arial" pitchFamily="34" charset="0"/>
                </a:rPr>
                <a:t>CROI 2008 Abstract 719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3799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3800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3801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3802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3803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3798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373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3733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73783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7379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9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378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86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87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73788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89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0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1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2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3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94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774950" y="1600200"/>
            <a:ext cx="852488" cy="5137150"/>
            <a:chOff x="2774964" y="1600200"/>
            <a:chExt cx="852872" cy="5137148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820988" y="1600200"/>
              <a:ext cx="760412" cy="5137148"/>
              <a:chOff x="-2008229" y="-1000695"/>
              <a:chExt cx="1224905" cy="8270623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-2008229" y="-1000695"/>
                <a:ext cx="1224904" cy="423192"/>
                <a:chOff x="-7092341" y="3653372"/>
                <a:chExt cx="2609846" cy="901676"/>
              </a:xfrm>
            </p:grpSpPr>
            <p:pic>
              <p:nvPicPr>
                <p:cNvPr id="73781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6316" t="11311" r="11829" b="71220"/>
                <a:stretch>
                  <a:fillRect/>
                </a:stretch>
              </p:blipFill>
              <p:spPr bwMode="auto">
                <a:xfrm>
                  <a:off x="-7090931" y="3653372"/>
                  <a:ext cx="2608436" cy="501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82" name="Picture 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0428" t="32205" r="31256" b="57158"/>
                <a:stretch>
                  <a:fillRect/>
                </a:stretch>
              </p:blipFill>
              <p:spPr bwMode="auto">
                <a:xfrm>
                  <a:off x="-7092341" y="4147496"/>
                  <a:ext cx="2609845" cy="407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-2008228" y="-571344"/>
                <a:ext cx="1224904" cy="586589"/>
                <a:chOff x="-6219103" y="5820371"/>
                <a:chExt cx="3965087" cy="1898818"/>
              </a:xfrm>
            </p:grpSpPr>
            <p:pic>
              <p:nvPicPr>
                <p:cNvPr id="73779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46684" t="79100" r="2896" b="9390"/>
                <a:stretch>
                  <a:fillRect/>
                </a:stretch>
              </p:blipFill>
              <p:spPr bwMode="auto">
                <a:xfrm>
                  <a:off x="-6216960" y="7210376"/>
                  <a:ext cx="3962939" cy="50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80" name="Picture 7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59692" t="12657" r="2896" b="58746"/>
                <a:stretch>
                  <a:fillRect/>
                </a:stretch>
              </p:blipFill>
              <p:spPr bwMode="auto">
                <a:xfrm>
                  <a:off x="-6219103" y="5820371"/>
                  <a:ext cx="3965087" cy="1390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3770" name="Picture 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-2008227" y="-19261"/>
                <a:ext cx="1224903" cy="95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71" name="Picture 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2007565" y="855420"/>
                <a:ext cx="1224241" cy="59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72" name="Picture 3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13332" t="13016" r="5417" b="14304"/>
              <a:stretch>
                <a:fillRect/>
              </a:stretch>
            </p:blipFill>
            <p:spPr bwMode="auto">
              <a:xfrm>
                <a:off x="-2007565" y="2066286"/>
                <a:ext cx="1224241" cy="68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73" name="Picture 4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-2007565" y="3538437"/>
                <a:ext cx="1224241" cy="710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74" name="Picture 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 l="5113" t="7059" r="34943" b="46471"/>
              <a:stretch>
                <a:fillRect/>
              </a:stretch>
            </p:blipFill>
            <p:spPr bwMode="auto">
              <a:xfrm>
                <a:off x="-2007565" y="4249378"/>
                <a:ext cx="1224241" cy="63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75" name="Picture 3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 t="19937" b="12132"/>
              <a:stretch>
                <a:fillRect/>
              </a:stretch>
            </p:blipFill>
            <p:spPr bwMode="auto">
              <a:xfrm>
                <a:off x="-2007565" y="4887909"/>
                <a:ext cx="1224241" cy="576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38"/>
              <p:cNvGrpSpPr>
                <a:grpSpLocks/>
              </p:cNvGrpSpPr>
              <p:nvPr/>
            </p:nvGrpSpPr>
            <p:grpSpPr bwMode="auto">
              <a:xfrm>
                <a:off x="-2007566" y="6605415"/>
                <a:ext cx="1224241" cy="664513"/>
                <a:chOff x="-2394030" y="7200662"/>
                <a:chExt cx="1603430" cy="870336"/>
              </a:xfrm>
            </p:grpSpPr>
            <p:pic>
              <p:nvPicPr>
                <p:cNvPr id="73777" name="Picture 25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37625" t="32222" r="19049" b="18445"/>
                <a:stretch>
                  <a:fillRect/>
                </a:stretch>
              </p:blipFill>
              <p:spPr bwMode="auto">
                <a:xfrm>
                  <a:off x="-2394030" y="7200662"/>
                  <a:ext cx="1603430" cy="870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78" name="Picture 2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1431693" y="7286871"/>
                  <a:ext cx="499621" cy="541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3764" name="Picture 1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820098" y="3116241"/>
              <a:ext cx="761302" cy="38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65" name="Picture 11"/>
            <p:cNvPicPr>
              <a:picLocks noChangeAspect="1" noChangeArrowheads="1"/>
            </p:cNvPicPr>
            <p:nvPr/>
          </p:nvPicPr>
          <p:blipFill>
            <a:blip r:embed="rId27" cstate="print"/>
            <a:srcRect t="4202" b="18240"/>
            <a:stretch>
              <a:fillRect/>
            </a:stretch>
          </p:blipFill>
          <p:spPr bwMode="auto">
            <a:xfrm>
              <a:off x="2774964" y="3919537"/>
              <a:ext cx="852872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66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 t="14069" b="8565"/>
            <a:stretch>
              <a:fillRect/>
            </a:stretch>
          </p:blipFill>
          <p:spPr bwMode="auto">
            <a:xfrm>
              <a:off x="2821400" y="5967949"/>
              <a:ext cx="759588" cy="35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67" name="Picture 61"/>
            <p:cNvPicPr>
              <a:picLocks noChangeAspect="1" noChangeArrowheads="1"/>
            </p:cNvPicPr>
            <p:nvPr/>
          </p:nvPicPr>
          <p:blipFill>
            <a:blip r:embed="rId29" cstate="print"/>
            <a:srcRect b="5211"/>
            <a:stretch>
              <a:fillRect/>
            </a:stretch>
          </p:blipFill>
          <p:spPr bwMode="auto">
            <a:xfrm>
              <a:off x="2820097" y="5616170"/>
              <a:ext cx="76089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733800" y="1530350"/>
            <a:ext cx="762000" cy="5207000"/>
            <a:chOff x="3733800" y="1530350"/>
            <a:chExt cx="762001" cy="5207000"/>
          </a:xfrm>
        </p:grpSpPr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3733800" y="1530350"/>
              <a:ext cx="762000" cy="5207000"/>
              <a:chOff x="-1392680" y="-687587"/>
              <a:chExt cx="1106909" cy="9039733"/>
            </a:xfrm>
          </p:grpSpPr>
          <p:pic>
            <p:nvPicPr>
              <p:cNvPr id="73739" name="Picture 5" descr="http://idsc.nih.go.jp/iasr/30/355/graph/f3552.gif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-1373364" y="-687587"/>
                <a:ext cx="1087591" cy="515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0" name="Picture 69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-1373364" y="-172412"/>
                <a:ext cx="1087590" cy="796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1" name="Picture 70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-1373364" y="624277"/>
                <a:ext cx="382764" cy="431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2" name="Picture 7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-988227" y="624277"/>
                <a:ext cx="702454" cy="44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3" name="Picture 3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t="20886"/>
              <a:stretch>
                <a:fillRect/>
              </a:stretch>
            </p:blipFill>
            <p:spPr bwMode="auto">
              <a:xfrm>
                <a:off x="-1373363" y="1185582"/>
                <a:ext cx="1087592" cy="629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4" name="Picture 16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23660" t="16829" r="9888" b="9634"/>
              <a:stretch>
                <a:fillRect/>
              </a:stretch>
            </p:blipFill>
            <p:spPr bwMode="auto">
              <a:xfrm>
                <a:off x="-1373364" y="1814876"/>
                <a:ext cx="1087593" cy="697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-1373363" y="2503387"/>
                <a:ext cx="1086662" cy="502089"/>
                <a:chOff x="-933432" y="-4592716"/>
                <a:chExt cx="6572232" cy="2941937"/>
              </a:xfrm>
            </p:grpSpPr>
            <p:pic>
              <p:nvPicPr>
                <p:cNvPr id="73753" name="Picture 5" descr="http://static9.light-kr.com/images/135x135/aids/aidsinstitutelogo.jpg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 t="19330" b="22000"/>
                <a:stretch>
                  <a:fillRect/>
                </a:stretch>
              </p:blipFill>
              <p:spPr bwMode="auto">
                <a:xfrm>
                  <a:off x="-933432" y="-2807091"/>
                  <a:ext cx="19758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54" name="Picture 7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042397" y="-2807091"/>
                  <a:ext cx="2224683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" name="Group 2"/>
                <p:cNvGrpSpPr>
                  <a:grpSpLocks/>
                </p:cNvGrpSpPr>
                <p:nvPr/>
              </p:nvGrpSpPr>
              <p:grpSpPr bwMode="auto">
                <a:xfrm>
                  <a:off x="-933432" y="-4592701"/>
                  <a:ext cx="1975824" cy="1956914"/>
                  <a:chOff x="-319089" y="-4240119"/>
                  <a:chExt cx="1323976" cy="1311305"/>
                </a:xfrm>
              </p:grpSpPr>
              <p:pic>
                <p:nvPicPr>
                  <p:cNvPr id="73761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3826993"/>
                    <a:ext cx="1323976" cy="898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3762" name="Picture 30" descr="http://upload.wikimedia.org/wikipedia/commons/9/9b/HRSA_Logo.JPG"/>
                  <p:cNvPicPr>
                    <a:picLocks noChangeAspect="1" noChangeArrowheads="1"/>
                  </p:cNvPicPr>
                  <p:nvPr/>
                </p:nvPicPr>
                <p:blipFill>
                  <a:blip r:embed="rId39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4240119"/>
                    <a:ext cx="1323976" cy="4131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5" name="Group 3"/>
                <p:cNvGrpSpPr>
                  <a:grpSpLocks/>
                </p:cNvGrpSpPr>
                <p:nvPr/>
              </p:nvGrpSpPr>
              <p:grpSpPr bwMode="auto">
                <a:xfrm>
                  <a:off x="1037430" y="-4592716"/>
                  <a:ext cx="2229645" cy="1956929"/>
                  <a:chOff x="1201073" y="-3809196"/>
                  <a:chExt cx="1335583" cy="1172223"/>
                </a:xfrm>
              </p:grpSpPr>
              <p:pic>
                <p:nvPicPr>
                  <p:cNvPr id="73759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40" cstate="print"/>
                  <a:srcRect/>
                  <a:stretch>
                    <a:fillRect/>
                  </a:stretch>
                </p:blipFill>
                <p:spPr bwMode="auto">
                  <a:xfrm>
                    <a:off x="1201073" y="-3245956"/>
                    <a:ext cx="1335583" cy="6089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3760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41" cstate="print"/>
                  <a:srcRect/>
                  <a:stretch>
                    <a:fillRect/>
                  </a:stretch>
                </p:blipFill>
                <p:spPr bwMode="auto">
                  <a:xfrm>
                    <a:off x="1204046" y="-3809196"/>
                    <a:ext cx="1332610" cy="563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3757" name="Picture 83"/>
                <p:cNvPicPr>
                  <a:picLocks noChangeAspect="1" noChangeArrowheads="1"/>
                </p:cNvPicPr>
                <p:nvPr/>
              </p:nvPicPr>
              <p:blipFill>
                <a:blip r:embed="rId42" cstate="print"/>
                <a:srcRect/>
                <a:stretch>
                  <a:fillRect/>
                </a:stretch>
              </p:blipFill>
              <p:spPr bwMode="auto">
                <a:xfrm>
                  <a:off x="3267071" y="-4592716"/>
                  <a:ext cx="2371729" cy="195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58" name="Picture 33"/>
                <p:cNvPicPr>
                  <a:picLocks noChangeAspect="1" noChangeArrowheads="1"/>
                </p:cNvPicPr>
                <p:nvPr/>
              </p:nvPicPr>
              <p:blipFill>
                <a:blip r:embed="rId43" cstate="print"/>
                <a:srcRect/>
                <a:stretch>
                  <a:fillRect/>
                </a:stretch>
              </p:blipFill>
              <p:spPr bwMode="auto">
                <a:xfrm>
                  <a:off x="3267080" y="-2807081"/>
                  <a:ext cx="23717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3746" name="Picture 66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 l="15999" t="18884" r="15501" b="31328"/>
              <a:stretch>
                <a:fillRect/>
              </a:stretch>
            </p:blipFill>
            <p:spPr bwMode="auto">
              <a:xfrm>
                <a:off x="-1392680" y="3005475"/>
                <a:ext cx="1105979" cy="529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7" name="Picture 67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 l="31966" t="21472" r="27625" b="25333"/>
              <a:stretch>
                <a:fillRect/>
              </a:stretch>
            </p:blipFill>
            <p:spPr bwMode="auto">
              <a:xfrm>
                <a:off x="-1392680" y="4196074"/>
                <a:ext cx="1106909" cy="819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8" name="Picture 39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50000" t="22054" r="19069" b="16811"/>
              <a:stretch>
                <a:fillRect/>
              </a:stretch>
            </p:blipFill>
            <p:spPr bwMode="auto">
              <a:xfrm>
                <a:off x="-1373363" y="5122095"/>
                <a:ext cx="1087592" cy="878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9" name="Picture 42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 l="40492" t="37396" r="21439" b="13737"/>
              <a:stretch>
                <a:fillRect/>
              </a:stretch>
            </p:blipFill>
            <p:spPr bwMode="auto">
              <a:xfrm>
                <a:off x="-1373364" y="6048116"/>
                <a:ext cx="1086664" cy="733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0" name="Picture 64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 l="13554" t="16206" r="27303" b="15750"/>
              <a:stretch>
                <a:fillRect/>
              </a:stretch>
            </p:blipFill>
            <p:spPr bwMode="auto">
              <a:xfrm>
                <a:off x="-1373363" y="6781801"/>
                <a:ext cx="1086662" cy="7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1" name="Picture 34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 l="7997" t="32736" r="19846" b="41518"/>
              <a:stretch>
                <a:fillRect/>
              </a:stretch>
            </p:blipFill>
            <p:spPr bwMode="auto">
              <a:xfrm>
                <a:off x="-1373364" y="7485026"/>
                <a:ext cx="1086663" cy="222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2" name="Picture 2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 l="12625" t="27333" r="43999" b="26889"/>
              <a:stretch>
                <a:fillRect/>
              </a:stretch>
            </p:blipFill>
            <p:spPr bwMode="auto">
              <a:xfrm>
                <a:off x="-1373364" y="7707038"/>
                <a:ext cx="1086663" cy="645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3738" name="Picture 73"/>
            <p:cNvPicPr>
              <a:picLocks noChangeAspect="1" noChangeArrowheads="1"/>
            </p:cNvPicPr>
            <p:nvPr/>
          </p:nvPicPr>
          <p:blipFill>
            <a:blip r:embed="rId51" cstate="print"/>
            <a:srcRect t="24199" b="5830"/>
            <a:stretch>
              <a:fillRect/>
            </a:stretch>
          </p:blipFill>
          <p:spPr bwMode="auto">
            <a:xfrm>
              <a:off x="3733801" y="3928283"/>
              <a:ext cx="762000" cy="39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95363" y="1066800"/>
            <a:ext cx="7234237" cy="5476875"/>
            <a:chOff x="992040" y="954742"/>
            <a:chExt cx="7234725" cy="5476875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992040" y="954742"/>
              <a:ext cx="7143750" cy="4848655"/>
              <a:chOff x="1009650" y="1066800"/>
              <a:chExt cx="7143750" cy="4848655"/>
            </a:xfrm>
          </p:grpSpPr>
          <p:pic>
            <p:nvPicPr>
              <p:cNvPr id="74801" name="Picture 6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66800" y="1981200"/>
                <a:ext cx="6994231" cy="3934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802" name="TextBox 31"/>
              <p:cNvSpPr txBox="1">
                <a:spLocks noChangeArrowheads="1"/>
              </p:cNvSpPr>
              <p:nvPr/>
            </p:nvSpPr>
            <p:spPr bwMode="auto">
              <a:xfrm>
                <a:off x="1009650" y="1066800"/>
                <a:ext cx="7143750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2009: Pope  warns against condom use: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WHO states Pope’s comments “dangerous”</a:t>
                </a:r>
              </a:p>
            </p:txBody>
          </p:sp>
        </p:grpSp>
        <p:pic>
          <p:nvPicPr>
            <p:cNvPr id="74800" name="Picture 6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2190" y="4459942"/>
              <a:ext cx="2314575" cy="1971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4794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479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479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4797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4798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4793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4757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009650" y="1066800"/>
            <a:ext cx="7143750" cy="5280025"/>
            <a:chOff x="834702" y="1066800"/>
            <a:chExt cx="7143750" cy="5279974"/>
          </a:xfrm>
        </p:grpSpPr>
        <p:pic>
          <p:nvPicPr>
            <p:cNvPr id="14" name="Picture 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77852" y="1590097"/>
              <a:ext cx="2584461" cy="4756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834702" y="1066800"/>
              <a:ext cx="7143750" cy="5232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2009: India lifts ban against homosexutality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1009650" y="1066800"/>
            <a:ext cx="7143750" cy="5341938"/>
            <a:chOff x="1009650" y="1054607"/>
            <a:chExt cx="7143750" cy="5341863"/>
          </a:xfrm>
        </p:grpSpPr>
        <p:pic>
          <p:nvPicPr>
            <p:cNvPr id="14" name="Picture 6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400" y="2098097"/>
              <a:ext cx="6477000" cy="4298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1009650" y="1054607"/>
              <a:ext cx="7143750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2009: US allows government funding of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needle exchange programs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990600" y="1066800"/>
            <a:ext cx="7143750" cy="4419600"/>
            <a:chOff x="6324600" y="-1295401"/>
            <a:chExt cx="7143750" cy="4419600"/>
          </a:xfrm>
        </p:grpSpPr>
        <p:grpSp>
          <p:nvGrpSpPr>
            <p:cNvPr id="14" name="Group 1"/>
            <p:cNvGrpSpPr>
              <a:grpSpLocks/>
            </p:cNvGrpSpPr>
            <p:nvPr/>
          </p:nvGrpSpPr>
          <p:grpSpPr bwMode="auto">
            <a:xfrm>
              <a:off x="6324600" y="-772103"/>
              <a:ext cx="7143750" cy="3896302"/>
              <a:chOff x="7696200" y="3886200"/>
              <a:chExt cx="7143750" cy="3895725"/>
            </a:xfrm>
          </p:grpSpPr>
          <p:pic>
            <p:nvPicPr>
              <p:cNvPr id="16" name="Picture 8" descr="http://www.niaid.nih.gov/SiteCollectionImages/topics/hivaids/HIVvaccineResearch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96200" y="3886200"/>
                <a:ext cx="7143750" cy="3895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1"/>
              <p:cNvSpPr txBox="1">
                <a:spLocks noChangeArrowheads="1"/>
              </p:cNvSpPr>
              <p:nvPr/>
            </p:nvSpPr>
            <p:spPr bwMode="auto">
              <a:xfrm>
                <a:off x="10210800" y="3886200"/>
                <a:ext cx="3821113" cy="3692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b="1">
                    <a:solidFill>
                      <a:prstClr val="black"/>
                    </a:solidFill>
                    <a:latin typeface="Arial Narrow" pitchFamily="34" charset="0"/>
                    <a:cs typeface="Arial" pitchFamily="34" charset="0"/>
                  </a:rPr>
                  <a:t>US NIAID HIV Vaccine Trial Network</a:t>
                </a:r>
              </a:p>
            </p:txBody>
          </p:sp>
        </p:grpSp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6324600" y="-1295401"/>
              <a:ext cx="7143750" cy="5232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2009: HIV Vaccine still elusive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219200" y="1077913"/>
            <a:ext cx="6711950" cy="5780087"/>
            <a:chOff x="1212751" y="990600"/>
            <a:chExt cx="6712049" cy="5779532"/>
          </a:xfrm>
        </p:grpSpPr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1272992" y="990600"/>
              <a:ext cx="6499408" cy="5779532"/>
              <a:chOff x="1680298" y="7285038"/>
              <a:chExt cx="6499408" cy="5779532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680298" y="7285038"/>
                <a:ext cx="6499408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2009: Early ART beneficial during acute OIs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30"/>
              <p:cNvSpPr txBox="1">
                <a:spLocks noChangeArrowheads="1"/>
              </p:cNvSpPr>
              <p:nvPr/>
            </p:nvSpPr>
            <p:spPr bwMode="auto">
              <a:xfrm>
                <a:off x="5055506" y="12695238"/>
                <a:ext cx="31036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Zolopa PLoS One 2009;4:e5575</a:t>
                </a:r>
              </a:p>
            </p:txBody>
          </p:sp>
        </p:grpSp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 l="20418" t="15051" r="28090" b="16289"/>
            <a:stretch>
              <a:fillRect/>
            </a:stretch>
          </p:blipFill>
          <p:spPr bwMode="auto">
            <a:xfrm>
              <a:off x="1212751" y="1529654"/>
              <a:ext cx="6712049" cy="487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914400" y="1066800"/>
            <a:ext cx="7291388" cy="5702300"/>
            <a:chOff x="5525491" y="-4254778"/>
            <a:chExt cx="7290778" cy="570257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1200" y="-3665720"/>
              <a:ext cx="6818027" cy="5113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525491" y="-4254778"/>
              <a:ext cx="729077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Benefit of treatment in developed  nations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338138" y="1066800"/>
            <a:ext cx="8448675" cy="4724400"/>
            <a:chOff x="-4498955" y="962217"/>
            <a:chExt cx="8448633" cy="4724486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-4498955" y="962217"/>
              <a:ext cx="8448633" cy="4430581"/>
              <a:chOff x="-40727" y="-1174466"/>
              <a:chExt cx="8448633" cy="4430581"/>
            </a:xfrm>
          </p:grpSpPr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85768" y="-1174466"/>
                <a:ext cx="8143832" cy="1742023"/>
                <a:chOff x="6656568" y="2294747"/>
                <a:chExt cx="8143832" cy="1742023"/>
              </a:xfrm>
            </p:grpSpPr>
            <p:pic>
              <p:nvPicPr>
                <p:cNvPr id="19" name="Picture 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615" t="20415" r="11655" b="53654"/>
                <a:stretch>
                  <a:fillRect/>
                </a:stretch>
              </p:blipFill>
              <p:spPr bwMode="auto">
                <a:xfrm>
                  <a:off x="7463521" y="2817967"/>
                  <a:ext cx="6576978" cy="12188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656568" y="2294747"/>
                  <a:ext cx="8143832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2009: Residual viremia not reducible with current ARVs</a:t>
                  </a:r>
                  <a:endParaRPr kumimoji="0" lang="en-US" altLang="ja-JP" sz="24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17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33" t="32462" r="57344" b="23058"/>
              <a:stretch>
                <a:fillRect/>
              </a:stretch>
            </p:blipFill>
            <p:spPr bwMode="auto">
              <a:xfrm>
                <a:off x="-40727" y="578165"/>
                <a:ext cx="4229100" cy="2670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250" t="32314" r="9517" b="23058"/>
              <a:stretch>
                <a:fillRect/>
              </a:stretch>
            </p:blipFill>
            <p:spPr bwMode="auto">
              <a:xfrm>
                <a:off x="4193140" y="578165"/>
                <a:ext cx="4214766" cy="2677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351168" y="5378926"/>
              <a:ext cx="3458832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i="1">
                  <a:solidFill>
                    <a:prstClr val="black"/>
                  </a:solidFill>
                  <a:cs typeface="Arial" pitchFamily="34" charset="0"/>
                </a:rPr>
                <a:t>PNAS June 9, 2009 vol. 106 no. 23 9403-9408</a:t>
              </a:r>
              <a:endParaRPr kumimoji="0" lang="en-US" altLang="ja-JP" sz="14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8638" y="1065213"/>
            <a:ext cx="8108950" cy="5478462"/>
            <a:chOff x="521681" y="1048226"/>
            <a:chExt cx="8110175" cy="5478861"/>
          </a:xfrm>
        </p:grpSpPr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1593851" y="1524000"/>
              <a:ext cx="5867400" cy="5003087"/>
              <a:chOff x="1365251" y="2478149"/>
              <a:chExt cx="5867400" cy="5003087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65251" y="3147046"/>
                <a:ext cx="5867400" cy="4334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897" t="46487" r="48776" b="41573"/>
              <a:stretch>
                <a:fillRect/>
              </a:stretch>
            </p:blipFill>
            <p:spPr bwMode="auto">
              <a:xfrm>
                <a:off x="2047875" y="2478149"/>
                <a:ext cx="4581525" cy="802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21681" y="1048226"/>
              <a:ext cx="8110175" cy="5232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2009: CD4 restoration better with earlier ARV treatment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674688" y="1055688"/>
            <a:ext cx="7783512" cy="3962400"/>
            <a:chOff x="-921494" y="2299350"/>
            <a:chExt cx="7783414" cy="3962208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-921494" y="2299350"/>
              <a:ext cx="7783414" cy="3962208"/>
              <a:chOff x="1038866" y="7285038"/>
              <a:chExt cx="7782252" cy="3961770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038866" y="7285038"/>
                <a:ext cx="7782252" cy="5231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2009: Survival benefit when ART started at CD4 &gt;500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"/>
              <p:cNvSpPr txBox="1">
                <a:spLocks noChangeArrowheads="1"/>
              </p:cNvSpPr>
              <p:nvPr/>
            </p:nvSpPr>
            <p:spPr bwMode="auto">
              <a:xfrm>
                <a:off x="3636373" y="10877517"/>
                <a:ext cx="4798930" cy="3692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NA-ACCORD, Kitahata NEJM 2009;360:1815-1826</a:t>
                </a:r>
              </a:p>
            </p:txBody>
          </p:sp>
        </p:grpSp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59080" y="2821125"/>
              <a:ext cx="7058585" cy="3108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5856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5857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5858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5859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5860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5855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5779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5780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5781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75840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7585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5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584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3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4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75845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6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7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8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49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50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51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774950" y="1600200"/>
            <a:ext cx="852488" cy="5137150"/>
            <a:chOff x="2774964" y="1600200"/>
            <a:chExt cx="852872" cy="5137148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820988" y="1600200"/>
              <a:ext cx="760412" cy="5137148"/>
              <a:chOff x="-2008229" y="-1000695"/>
              <a:chExt cx="1224905" cy="8270623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-2008229" y="-1000695"/>
                <a:ext cx="1224904" cy="423192"/>
                <a:chOff x="-7092341" y="3653372"/>
                <a:chExt cx="2609846" cy="901676"/>
              </a:xfrm>
            </p:grpSpPr>
            <p:pic>
              <p:nvPicPr>
                <p:cNvPr id="75838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6316" t="11311" r="11829" b="71220"/>
                <a:stretch>
                  <a:fillRect/>
                </a:stretch>
              </p:blipFill>
              <p:spPr bwMode="auto">
                <a:xfrm>
                  <a:off x="-7090931" y="3653372"/>
                  <a:ext cx="2608436" cy="501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839" name="Picture 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0428" t="32205" r="31256" b="57158"/>
                <a:stretch>
                  <a:fillRect/>
                </a:stretch>
              </p:blipFill>
              <p:spPr bwMode="auto">
                <a:xfrm>
                  <a:off x="-7092341" y="4147496"/>
                  <a:ext cx="2609845" cy="407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-2008228" y="-571344"/>
                <a:ext cx="1224904" cy="586589"/>
                <a:chOff x="-6219103" y="5820371"/>
                <a:chExt cx="3965087" cy="1898818"/>
              </a:xfrm>
            </p:grpSpPr>
            <p:pic>
              <p:nvPicPr>
                <p:cNvPr id="75836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46684" t="79100" r="2896" b="9390"/>
                <a:stretch>
                  <a:fillRect/>
                </a:stretch>
              </p:blipFill>
              <p:spPr bwMode="auto">
                <a:xfrm>
                  <a:off x="-6216960" y="7210376"/>
                  <a:ext cx="3962939" cy="50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837" name="Picture 7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59692" t="12657" r="2896" b="58746"/>
                <a:stretch>
                  <a:fillRect/>
                </a:stretch>
              </p:blipFill>
              <p:spPr bwMode="auto">
                <a:xfrm>
                  <a:off x="-6219103" y="5820371"/>
                  <a:ext cx="3965087" cy="1390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5827" name="Picture 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-2008227" y="-19261"/>
                <a:ext cx="1224903" cy="95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28" name="Picture 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2007565" y="855420"/>
                <a:ext cx="1224241" cy="59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29" name="Picture 3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13332" t="13016" r="5417" b="14304"/>
              <a:stretch>
                <a:fillRect/>
              </a:stretch>
            </p:blipFill>
            <p:spPr bwMode="auto">
              <a:xfrm>
                <a:off x="-2007565" y="2066286"/>
                <a:ext cx="1224241" cy="68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30" name="Picture 4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-2007565" y="3538437"/>
                <a:ext cx="1224241" cy="710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31" name="Picture 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 l="5113" t="7059" r="34943" b="46471"/>
              <a:stretch>
                <a:fillRect/>
              </a:stretch>
            </p:blipFill>
            <p:spPr bwMode="auto">
              <a:xfrm>
                <a:off x="-2007565" y="4249378"/>
                <a:ext cx="1224241" cy="63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32" name="Picture 3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 t="19937" b="12132"/>
              <a:stretch>
                <a:fillRect/>
              </a:stretch>
            </p:blipFill>
            <p:spPr bwMode="auto">
              <a:xfrm>
                <a:off x="-2007565" y="4887909"/>
                <a:ext cx="1224241" cy="576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38"/>
              <p:cNvGrpSpPr>
                <a:grpSpLocks/>
              </p:cNvGrpSpPr>
              <p:nvPr/>
            </p:nvGrpSpPr>
            <p:grpSpPr bwMode="auto">
              <a:xfrm>
                <a:off x="-2007566" y="6605415"/>
                <a:ext cx="1224241" cy="664513"/>
                <a:chOff x="-2394030" y="7200662"/>
                <a:chExt cx="1603430" cy="870336"/>
              </a:xfrm>
            </p:grpSpPr>
            <p:pic>
              <p:nvPicPr>
                <p:cNvPr id="75834" name="Picture 25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37625" t="32222" r="19049" b="18445"/>
                <a:stretch>
                  <a:fillRect/>
                </a:stretch>
              </p:blipFill>
              <p:spPr bwMode="auto">
                <a:xfrm>
                  <a:off x="-2394030" y="7200662"/>
                  <a:ext cx="1603430" cy="870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835" name="Picture 2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1431693" y="7286871"/>
                  <a:ext cx="499621" cy="541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5821" name="Picture 1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820098" y="3116241"/>
              <a:ext cx="761302" cy="38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22" name="Picture 11"/>
            <p:cNvPicPr>
              <a:picLocks noChangeAspect="1" noChangeArrowheads="1"/>
            </p:cNvPicPr>
            <p:nvPr/>
          </p:nvPicPr>
          <p:blipFill>
            <a:blip r:embed="rId27" cstate="print"/>
            <a:srcRect t="4202" b="18240"/>
            <a:stretch>
              <a:fillRect/>
            </a:stretch>
          </p:blipFill>
          <p:spPr bwMode="auto">
            <a:xfrm>
              <a:off x="2774964" y="3919537"/>
              <a:ext cx="852872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23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 t="14069" b="8565"/>
            <a:stretch>
              <a:fillRect/>
            </a:stretch>
          </p:blipFill>
          <p:spPr bwMode="auto">
            <a:xfrm>
              <a:off x="2821400" y="5967949"/>
              <a:ext cx="759588" cy="35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824" name="Picture 61"/>
            <p:cNvPicPr>
              <a:picLocks noChangeAspect="1" noChangeArrowheads="1"/>
            </p:cNvPicPr>
            <p:nvPr/>
          </p:nvPicPr>
          <p:blipFill>
            <a:blip r:embed="rId29" cstate="print"/>
            <a:srcRect b="5211"/>
            <a:stretch>
              <a:fillRect/>
            </a:stretch>
          </p:blipFill>
          <p:spPr bwMode="auto">
            <a:xfrm>
              <a:off x="2820097" y="5616170"/>
              <a:ext cx="76089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733800" y="1530350"/>
            <a:ext cx="762000" cy="5207000"/>
            <a:chOff x="3733800" y="1530350"/>
            <a:chExt cx="762001" cy="5207000"/>
          </a:xfrm>
        </p:grpSpPr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3733800" y="1530350"/>
              <a:ext cx="762000" cy="5207000"/>
              <a:chOff x="-1392680" y="-687587"/>
              <a:chExt cx="1106909" cy="9039733"/>
            </a:xfrm>
          </p:grpSpPr>
          <p:pic>
            <p:nvPicPr>
              <p:cNvPr id="75796" name="Picture 5" descr="http://idsc.nih.go.jp/iasr/30/355/graph/f3552.gif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-1373364" y="-687587"/>
                <a:ext cx="1087591" cy="515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797" name="Picture 69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-1373364" y="-172412"/>
                <a:ext cx="1087590" cy="796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798" name="Picture 70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-1373364" y="624277"/>
                <a:ext cx="382764" cy="431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799" name="Picture 7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-988227" y="624277"/>
                <a:ext cx="702454" cy="44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0" name="Picture 3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t="20886"/>
              <a:stretch>
                <a:fillRect/>
              </a:stretch>
            </p:blipFill>
            <p:spPr bwMode="auto">
              <a:xfrm>
                <a:off x="-1373363" y="1185582"/>
                <a:ext cx="1087592" cy="629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1" name="Picture 16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23660" t="16829" r="9888" b="9634"/>
              <a:stretch>
                <a:fillRect/>
              </a:stretch>
            </p:blipFill>
            <p:spPr bwMode="auto">
              <a:xfrm>
                <a:off x="-1373364" y="1814876"/>
                <a:ext cx="1087593" cy="697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-1373363" y="2503387"/>
                <a:ext cx="1086662" cy="502089"/>
                <a:chOff x="-933432" y="-4592716"/>
                <a:chExt cx="6572232" cy="2941937"/>
              </a:xfrm>
            </p:grpSpPr>
            <p:pic>
              <p:nvPicPr>
                <p:cNvPr id="75810" name="Picture 5" descr="http://static9.light-kr.com/images/135x135/aids/aidsinstitutelogo.jpg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 t="19330" b="22000"/>
                <a:stretch>
                  <a:fillRect/>
                </a:stretch>
              </p:blipFill>
              <p:spPr bwMode="auto">
                <a:xfrm>
                  <a:off x="-933432" y="-2807091"/>
                  <a:ext cx="19758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811" name="Picture 7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042397" y="-2807091"/>
                  <a:ext cx="2224683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" name="Group 2"/>
                <p:cNvGrpSpPr>
                  <a:grpSpLocks/>
                </p:cNvGrpSpPr>
                <p:nvPr/>
              </p:nvGrpSpPr>
              <p:grpSpPr bwMode="auto">
                <a:xfrm>
                  <a:off x="-933432" y="-4592701"/>
                  <a:ext cx="1975824" cy="1956914"/>
                  <a:chOff x="-319089" y="-4240119"/>
                  <a:chExt cx="1323976" cy="1311305"/>
                </a:xfrm>
              </p:grpSpPr>
              <p:pic>
                <p:nvPicPr>
                  <p:cNvPr id="75818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3826993"/>
                    <a:ext cx="1323976" cy="898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5819" name="Picture 30" descr="http://upload.wikimedia.org/wikipedia/commons/9/9b/HRSA_Logo.JPG"/>
                  <p:cNvPicPr>
                    <a:picLocks noChangeAspect="1" noChangeArrowheads="1"/>
                  </p:cNvPicPr>
                  <p:nvPr/>
                </p:nvPicPr>
                <p:blipFill>
                  <a:blip r:embed="rId39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4240119"/>
                    <a:ext cx="1323976" cy="4131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5" name="Group 3"/>
                <p:cNvGrpSpPr>
                  <a:grpSpLocks/>
                </p:cNvGrpSpPr>
                <p:nvPr/>
              </p:nvGrpSpPr>
              <p:grpSpPr bwMode="auto">
                <a:xfrm>
                  <a:off x="1037430" y="-4592716"/>
                  <a:ext cx="2229645" cy="1956929"/>
                  <a:chOff x="1201073" y="-3809196"/>
                  <a:chExt cx="1335583" cy="1172223"/>
                </a:xfrm>
              </p:grpSpPr>
              <p:pic>
                <p:nvPicPr>
                  <p:cNvPr id="75816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40" cstate="print"/>
                  <a:srcRect/>
                  <a:stretch>
                    <a:fillRect/>
                  </a:stretch>
                </p:blipFill>
                <p:spPr bwMode="auto">
                  <a:xfrm>
                    <a:off x="1201073" y="-3245956"/>
                    <a:ext cx="1335583" cy="6089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5817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41" cstate="print"/>
                  <a:srcRect/>
                  <a:stretch>
                    <a:fillRect/>
                  </a:stretch>
                </p:blipFill>
                <p:spPr bwMode="auto">
                  <a:xfrm>
                    <a:off x="1204046" y="-3809196"/>
                    <a:ext cx="1332610" cy="563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5814" name="Picture 83"/>
                <p:cNvPicPr>
                  <a:picLocks noChangeAspect="1" noChangeArrowheads="1"/>
                </p:cNvPicPr>
                <p:nvPr/>
              </p:nvPicPr>
              <p:blipFill>
                <a:blip r:embed="rId42" cstate="print"/>
                <a:srcRect/>
                <a:stretch>
                  <a:fillRect/>
                </a:stretch>
              </p:blipFill>
              <p:spPr bwMode="auto">
                <a:xfrm>
                  <a:off x="3267071" y="-4592716"/>
                  <a:ext cx="2371729" cy="195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815" name="Picture 33"/>
                <p:cNvPicPr>
                  <a:picLocks noChangeAspect="1" noChangeArrowheads="1"/>
                </p:cNvPicPr>
                <p:nvPr/>
              </p:nvPicPr>
              <p:blipFill>
                <a:blip r:embed="rId43" cstate="print"/>
                <a:srcRect/>
                <a:stretch>
                  <a:fillRect/>
                </a:stretch>
              </p:blipFill>
              <p:spPr bwMode="auto">
                <a:xfrm>
                  <a:off x="3267080" y="-2807081"/>
                  <a:ext cx="23717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5803" name="Picture 66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 l="15999" t="18884" r="15501" b="31328"/>
              <a:stretch>
                <a:fillRect/>
              </a:stretch>
            </p:blipFill>
            <p:spPr bwMode="auto">
              <a:xfrm>
                <a:off x="-1392680" y="3005475"/>
                <a:ext cx="1105979" cy="529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4" name="Picture 67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 l="31966" t="21472" r="27625" b="25333"/>
              <a:stretch>
                <a:fillRect/>
              </a:stretch>
            </p:blipFill>
            <p:spPr bwMode="auto">
              <a:xfrm>
                <a:off x="-1392680" y="4196074"/>
                <a:ext cx="1106909" cy="819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5" name="Picture 39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50000" t="22054" r="19069" b="16811"/>
              <a:stretch>
                <a:fillRect/>
              </a:stretch>
            </p:blipFill>
            <p:spPr bwMode="auto">
              <a:xfrm>
                <a:off x="-1373363" y="5122095"/>
                <a:ext cx="1087592" cy="878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6" name="Picture 42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 l="40492" t="37396" r="21439" b="13737"/>
              <a:stretch>
                <a:fillRect/>
              </a:stretch>
            </p:blipFill>
            <p:spPr bwMode="auto">
              <a:xfrm>
                <a:off x="-1373364" y="6048116"/>
                <a:ext cx="1086664" cy="733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7" name="Picture 64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 l="13554" t="16206" r="27303" b="15750"/>
              <a:stretch>
                <a:fillRect/>
              </a:stretch>
            </p:blipFill>
            <p:spPr bwMode="auto">
              <a:xfrm>
                <a:off x="-1373363" y="6781801"/>
                <a:ext cx="1086662" cy="7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8" name="Picture 34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 l="7997" t="32736" r="19846" b="41518"/>
              <a:stretch>
                <a:fillRect/>
              </a:stretch>
            </p:blipFill>
            <p:spPr bwMode="auto">
              <a:xfrm>
                <a:off x="-1373364" y="7485026"/>
                <a:ext cx="1086663" cy="222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809" name="Picture 2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 l="12625" t="27333" r="43999" b="26889"/>
              <a:stretch>
                <a:fillRect/>
              </a:stretch>
            </p:blipFill>
            <p:spPr bwMode="auto">
              <a:xfrm>
                <a:off x="-1373364" y="7707038"/>
                <a:ext cx="1086663" cy="645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5795" name="Picture 73"/>
            <p:cNvPicPr>
              <a:picLocks noChangeAspect="1" noChangeArrowheads="1"/>
            </p:cNvPicPr>
            <p:nvPr/>
          </p:nvPicPr>
          <p:blipFill>
            <a:blip r:embed="rId51" cstate="print"/>
            <a:srcRect t="24199" b="5830"/>
            <a:stretch>
              <a:fillRect/>
            </a:stretch>
          </p:blipFill>
          <p:spPr bwMode="auto">
            <a:xfrm>
              <a:off x="3733801" y="3928283"/>
              <a:ext cx="762000" cy="39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4587875" y="1601788"/>
            <a:ext cx="822325" cy="4011612"/>
            <a:chOff x="-2133600" y="-24101"/>
            <a:chExt cx="1549681" cy="7564603"/>
          </a:xfrm>
        </p:grpSpPr>
        <p:pic>
          <p:nvPicPr>
            <p:cNvPr id="75786" name="Picture 6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-2133600" y="-24101"/>
              <a:ext cx="1537200" cy="86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7" name="Picture 61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-1828800" y="853019"/>
              <a:ext cx="768600" cy="141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8" name="Picture 69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133600" y="2267622"/>
              <a:ext cx="1537200" cy="102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9" name="Picture 8" descr="http://www.niaid.nih.gov/SiteCollectionImages/topics/hivaids/HIVvaccineResearch.jpg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-2133600" y="3287764"/>
              <a:ext cx="1516345" cy="827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0" name="Picture 27"/>
            <p:cNvPicPr>
              <a:picLocks noChangeAspect="1" noChangeArrowheads="1"/>
            </p:cNvPicPr>
            <p:nvPr/>
          </p:nvPicPr>
          <p:blipFill>
            <a:blip r:embed="rId56" cstate="print"/>
            <a:srcRect l="20418" t="15051" r="28090" b="16289"/>
            <a:stretch>
              <a:fillRect/>
            </a:stretch>
          </p:blipFill>
          <p:spPr bwMode="auto">
            <a:xfrm>
              <a:off x="-2133600" y="4114800"/>
              <a:ext cx="1537200" cy="111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1" name="Picture 71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-2133599" y="5230520"/>
              <a:ext cx="1537200" cy="48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2" name="Picture 15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-2133600" y="5718566"/>
              <a:ext cx="1542618" cy="1139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3" name="Picture 100"/>
            <p:cNvPicPr>
              <a:picLocks noChangeAspect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-2133599" y="6858000"/>
              <a:ext cx="1549680" cy="68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6866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6867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6868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6869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6870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6865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6803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6804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33400" y="1066800"/>
            <a:ext cx="8001000" cy="5091113"/>
            <a:chOff x="10367103" y="4301430"/>
            <a:chExt cx="8001000" cy="5091109"/>
          </a:xfrm>
        </p:grpSpPr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10367103" y="4301430"/>
              <a:ext cx="7094220" cy="4156770"/>
              <a:chOff x="1059180" y="2082580"/>
              <a:chExt cx="7094220" cy="4156770"/>
            </a:xfrm>
          </p:grpSpPr>
          <p:grpSp>
            <p:nvGrpSpPr>
              <p:cNvPr id="6" name="Group 42"/>
              <p:cNvGrpSpPr>
                <a:grpSpLocks/>
              </p:cNvGrpSpPr>
              <p:nvPr/>
            </p:nvGrpSpPr>
            <p:grpSpPr bwMode="auto">
              <a:xfrm>
                <a:off x="1059180" y="3038950"/>
                <a:ext cx="7094220" cy="3200400"/>
                <a:chOff x="1295400" y="-1298398"/>
                <a:chExt cx="7094220" cy="3200400"/>
              </a:xfrm>
            </p:grpSpPr>
            <p:pic>
              <p:nvPicPr>
                <p:cNvPr id="76862" name="Picture 64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2450" t="37900" r="41000" b="46214"/>
                <a:stretch>
                  <a:fillRect/>
                </a:stretch>
              </p:blipFill>
              <p:spPr bwMode="auto">
                <a:xfrm>
                  <a:off x="1295400" y="-1298398"/>
                  <a:ext cx="7094220" cy="13617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63" name="Picture 6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4375" t="64896" r="65750" b="9331"/>
                <a:stretch>
                  <a:fillRect/>
                </a:stretch>
              </p:blipFill>
              <p:spPr bwMode="auto">
                <a:xfrm>
                  <a:off x="1295400" y="-307492"/>
                  <a:ext cx="3120297" cy="22094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6861" name="TextBox 3"/>
              <p:cNvSpPr txBox="1">
                <a:spLocks noChangeArrowheads="1"/>
              </p:cNvSpPr>
              <p:nvPr/>
            </p:nvSpPr>
            <p:spPr bwMode="auto">
              <a:xfrm>
                <a:off x="1350365" y="2082580"/>
                <a:ext cx="6526146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2010: US lifts 22 year HIV travel ban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Followed by South Korea, China and Namibia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76857" name="Picture 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151485" y="5938672"/>
              <a:ext cx="2619375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58" name="Picture 4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38647" y="6854246"/>
              <a:ext cx="2619375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59" name="Picture 4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43568" y="7677150"/>
              <a:ext cx="2524535" cy="1715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98450" y="1066800"/>
            <a:ext cx="8616950" cy="5603875"/>
            <a:chOff x="228600" y="1012448"/>
            <a:chExt cx="8616638" cy="5604612"/>
          </a:xfrm>
        </p:grpSpPr>
        <p:pic>
          <p:nvPicPr>
            <p:cNvPr id="14" name="Picture 48"/>
            <p:cNvPicPr>
              <a:picLocks noChangeAspect="1" noChangeArrowheads="1"/>
            </p:cNvPicPr>
            <p:nvPr/>
          </p:nvPicPr>
          <p:blipFill>
            <a:blip r:embed="rId2" cstate="print"/>
            <a:srcRect l="6807" t="46889" r="10532" b="28914"/>
            <a:stretch>
              <a:fillRect/>
            </a:stretch>
          </p:blipFill>
          <p:spPr bwMode="auto">
            <a:xfrm>
              <a:off x="228600" y="1552991"/>
              <a:ext cx="8616638" cy="1418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9"/>
            <p:cNvPicPr>
              <a:picLocks noChangeAspect="1" noChangeArrowheads="1"/>
            </p:cNvPicPr>
            <p:nvPr/>
          </p:nvPicPr>
          <p:blipFill>
            <a:blip r:embed="rId3" cstate="print"/>
            <a:srcRect l="18073" t="26947" r="41251" b="14207"/>
            <a:stretch>
              <a:fillRect/>
            </a:stretch>
          </p:blipFill>
          <p:spPr bwMode="auto">
            <a:xfrm>
              <a:off x="3281759" y="2590799"/>
              <a:ext cx="4947841" cy="402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615087" y="1012448"/>
              <a:ext cx="784368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Treatment guidelines focus on co-morbid factors</a:t>
              </a:r>
            </a:p>
          </p:txBody>
        </p:sp>
        <p:pic>
          <p:nvPicPr>
            <p:cNvPr id="1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 l="63875" t="85793" r="8376" b="10619"/>
            <a:stretch>
              <a:fillRect/>
            </a:stretch>
          </p:blipFill>
          <p:spPr bwMode="auto">
            <a:xfrm>
              <a:off x="1219200" y="6309282"/>
              <a:ext cx="4229100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1112838" y="1066800"/>
            <a:ext cx="6918325" cy="5486400"/>
            <a:chOff x="5200127" y="1219200"/>
            <a:chExt cx="6916701" cy="5486401"/>
          </a:xfrm>
        </p:grpSpPr>
        <p:grpSp>
          <p:nvGrpSpPr>
            <p:cNvPr id="14" name="Group 1"/>
            <p:cNvGrpSpPr>
              <a:grpSpLocks/>
            </p:cNvGrpSpPr>
            <p:nvPr/>
          </p:nvGrpSpPr>
          <p:grpSpPr bwMode="auto">
            <a:xfrm>
              <a:off x="5200127" y="1616297"/>
              <a:ext cx="6839473" cy="5089304"/>
              <a:chOff x="5200127" y="1616297"/>
              <a:chExt cx="6839473" cy="5089304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3621" t="8000" r="34309" b="5289"/>
              <a:stretch>
                <a:fillRect/>
              </a:stretch>
            </p:blipFill>
            <p:spPr bwMode="auto">
              <a:xfrm>
                <a:off x="8693505" y="1616297"/>
                <a:ext cx="3346095" cy="5089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428" t="13127" r="31276" b="11778"/>
              <a:stretch>
                <a:fillRect/>
              </a:stretch>
            </p:blipFill>
            <p:spPr bwMode="auto">
              <a:xfrm>
                <a:off x="5200127" y="1874948"/>
                <a:ext cx="4145094" cy="4572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5459235" y="1219200"/>
              <a:ext cx="665759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WHO guidelines closer to US guidelines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152400" y="1066800"/>
            <a:ext cx="8839200" cy="5627688"/>
            <a:chOff x="5671533" y="2219980"/>
            <a:chExt cx="8839199" cy="5627100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5747733" y="2695642"/>
              <a:ext cx="8675687" cy="5151438"/>
              <a:chOff x="-1878121" y="206462"/>
              <a:chExt cx="8675687" cy="5151438"/>
            </a:xfrm>
          </p:grpSpPr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-1878121" y="1852700"/>
                <a:ext cx="8675687" cy="3505200"/>
                <a:chOff x="255479" y="4120476"/>
                <a:chExt cx="8675687" cy="3505200"/>
              </a:xfrm>
            </p:grpSpPr>
            <p:pic>
              <p:nvPicPr>
                <p:cNvPr id="18" name="Picture 5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9875" t="11620" r="56876" b="48390"/>
                <a:stretch>
                  <a:fillRect/>
                </a:stretch>
              </p:blipFill>
              <p:spPr bwMode="auto">
                <a:xfrm>
                  <a:off x="255479" y="4120476"/>
                  <a:ext cx="4473880" cy="3428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5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2876" t="53152" r="24625" b="6889"/>
                <a:stretch>
                  <a:fillRect/>
                </a:stretch>
              </p:blipFill>
              <p:spPr bwMode="auto">
                <a:xfrm>
                  <a:off x="4598879" y="4200258"/>
                  <a:ext cx="4332287" cy="34254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7" name="Picture 5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3625" t="74911" r="22000" b="4996"/>
              <a:stretch>
                <a:fillRect/>
              </a:stretch>
            </p:blipFill>
            <p:spPr bwMode="auto">
              <a:xfrm>
                <a:off x="-201721" y="206462"/>
                <a:ext cx="5238750" cy="1722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5671533" y="2219980"/>
              <a:ext cx="883919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increasing Non-AIDS cancers with prolonged survival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52400" y="1066800"/>
            <a:ext cx="8839200" cy="5105400"/>
            <a:chOff x="152399" y="1066800"/>
            <a:chExt cx="8839200" cy="5105400"/>
          </a:xfrm>
        </p:grpSpPr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152400" y="1066800"/>
              <a:ext cx="8839199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Early ART during TB treatment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increases survival and IRIS</a:t>
              </a:r>
            </a:p>
          </p:txBody>
        </p: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152399" y="2084966"/>
              <a:ext cx="8686801" cy="4087234"/>
              <a:chOff x="152399" y="1780166"/>
              <a:chExt cx="8686801" cy="3858634"/>
            </a:xfrm>
          </p:grpSpPr>
          <p:pic>
            <p:nvPicPr>
              <p:cNvPr id="16" name="Picture 4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2399" y="1780166"/>
                <a:ext cx="4603527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29"/>
              <p:cNvSpPr txBox="1">
                <a:spLocks noChangeArrowheads="1"/>
              </p:cNvSpPr>
              <p:nvPr/>
            </p:nvSpPr>
            <p:spPr bwMode="auto">
              <a:xfrm>
                <a:off x="2286000" y="5331023"/>
                <a:ext cx="453290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400" i="1">
                    <a:solidFill>
                      <a:prstClr val="black"/>
                    </a:solidFill>
                    <a:cs typeface="Arial" pitchFamily="34" charset="0"/>
                  </a:rPr>
                  <a:t>CAMELIA Study: Blanc, 18</a:t>
                </a:r>
                <a:r>
                  <a:rPr kumimoji="0" lang="en-US" altLang="ja-JP" sz="1400" i="1" baseline="30000">
                    <a:solidFill>
                      <a:prstClr val="black"/>
                    </a:solidFill>
                    <a:cs typeface="Arial" pitchFamily="34" charset="0"/>
                  </a:rPr>
                  <a:t>th</a:t>
                </a:r>
                <a:r>
                  <a:rPr kumimoji="0" lang="en-US" altLang="ja-JP" sz="1400" i="1">
                    <a:solidFill>
                      <a:prstClr val="black"/>
                    </a:solidFill>
                    <a:cs typeface="Arial" pitchFamily="34" charset="0"/>
                  </a:rPr>
                  <a:t> IAC 2010, Abstract THLBB106.</a:t>
                </a:r>
                <a:endParaRPr kumimoji="0" lang="en-US" altLang="ja-JP" sz="14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pic>
            <p:nvPicPr>
              <p:cNvPr id="18" name="Picture 4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19600" y="1802684"/>
                <a:ext cx="4419600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990600" y="1081088"/>
            <a:ext cx="7105650" cy="5472112"/>
            <a:chOff x="9675812" y="-2432366"/>
            <a:chExt cx="7104866" cy="5472702"/>
          </a:xfrm>
        </p:grpSpPr>
        <p:grpSp>
          <p:nvGrpSpPr>
            <p:cNvPr id="14" name="Group 34"/>
            <p:cNvGrpSpPr>
              <a:grpSpLocks/>
            </p:cNvGrpSpPr>
            <p:nvPr/>
          </p:nvGrpSpPr>
          <p:grpSpPr bwMode="auto">
            <a:xfrm>
              <a:off x="9675812" y="-2432366"/>
              <a:ext cx="6718301" cy="5472702"/>
              <a:chOff x="-5640464" y="7096779"/>
              <a:chExt cx="6718506" cy="5470337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-5640464" y="7096779"/>
                <a:ext cx="6718506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dirty="0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2010: Improved survival with earlier initiation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dirty="0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even in resource limited settings</a:t>
                </a:r>
                <a:endParaRPr kumimoji="0" lang="en-US" altLang="ja-JP" sz="2400" b="1" dirty="0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36"/>
              <p:cNvSpPr txBox="1">
                <a:spLocks noChangeArrowheads="1"/>
              </p:cNvSpPr>
              <p:nvPr/>
            </p:nvSpPr>
            <p:spPr bwMode="auto">
              <a:xfrm>
                <a:off x="-2755717" y="12228708"/>
                <a:ext cx="2832015" cy="33840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600" i="1">
                    <a:solidFill>
                      <a:prstClr val="black"/>
                    </a:solidFill>
                    <a:cs typeface="Arial" pitchFamily="34" charset="0"/>
                  </a:rPr>
                  <a:t>Severe NEJM 2010 363:257-265</a:t>
                </a:r>
              </a:p>
            </p:txBody>
          </p:sp>
        </p:grpSp>
        <p:pic>
          <p:nvPicPr>
            <p:cNvPr id="15" name="Picture 45"/>
            <p:cNvPicPr>
              <a:picLocks noChangeAspect="1" noChangeArrowheads="1"/>
            </p:cNvPicPr>
            <p:nvPr/>
          </p:nvPicPr>
          <p:blipFill>
            <a:blip r:embed="rId2" cstate="print"/>
            <a:srcRect l="5750" t="20583" r="48036" b="30052"/>
            <a:stretch>
              <a:fillRect/>
            </a:stretch>
          </p:blipFill>
          <p:spPr bwMode="auto">
            <a:xfrm>
              <a:off x="9758675" y="-1510248"/>
              <a:ext cx="7022003" cy="421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384175" y="1066800"/>
            <a:ext cx="8378825" cy="5041900"/>
            <a:chOff x="-6099313" y="3078104"/>
            <a:chExt cx="8379338" cy="5041358"/>
          </a:xfrm>
        </p:grpSpPr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-6099313" y="3630315"/>
              <a:ext cx="8379338" cy="4489147"/>
              <a:chOff x="2605967" y="124431"/>
              <a:chExt cx="8379338" cy="4489147"/>
            </a:xfrm>
          </p:grpSpPr>
          <p:pic>
            <p:nvPicPr>
              <p:cNvPr id="16" name="Picture 5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120" t="10889" r="4408" b="52444"/>
              <a:stretch>
                <a:fillRect/>
              </a:stretch>
            </p:blipFill>
            <p:spPr bwMode="auto">
              <a:xfrm>
                <a:off x="2605967" y="124431"/>
                <a:ext cx="8379338" cy="2561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6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126" t="45398" r="2322" b="27301"/>
              <a:stretch>
                <a:fillRect/>
              </a:stretch>
            </p:blipFill>
            <p:spPr bwMode="auto">
              <a:xfrm>
                <a:off x="2986967" y="2644100"/>
                <a:ext cx="7637400" cy="1969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5718313" y="3078104"/>
              <a:ext cx="760336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CDC recommends routine opt-out HIV testing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33400" y="1066800"/>
            <a:ext cx="8154988" cy="5470525"/>
            <a:chOff x="494113" y="1086061"/>
            <a:chExt cx="8155774" cy="5470116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556165" y="1086061"/>
              <a:ext cx="798378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2010: Lower rate of resistance when ART started early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494113" y="1732351"/>
              <a:ext cx="8155774" cy="4582723"/>
              <a:chOff x="494113" y="1732351"/>
              <a:chExt cx="8155774" cy="4582723"/>
            </a:xfrm>
          </p:grpSpPr>
          <p:pic>
            <p:nvPicPr>
              <p:cNvPr id="17" name="Picture 5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4113" y="1732351"/>
                <a:ext cx="8155774" cy="458272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66"/>
              <p:cNvSpPr txBox="1">
                <a:spLocks noChangeArrowheads="1"/>
              </p:cNvSpPr>
              <p:nvPr/>
            </p:nvSpPr>
            <p:spPr bwMode="auto">
              <a:xfrm>
                <a:off x="2971800" y="5594524"/>
                <a:ext cx="525419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600">
                    <a:solidFill>
                      <a:prstClr val="black"/>
                    </a:solidFill>
                    <a:cs typeface="Arial" pitchFamily="34" charset="0"/>
                  </a:rPr>
                  <a:t>   (NRTI-Exposed)            (NNRTI_Exposed)             (PI-Exposed) </a:t>
                </a:r>
              </a:p>
            </p:txBody>
          </p:sp>
        </p:grpSp>
        <p:sp>
          <p:nvSpPr>
            <p:cNvPr id="16" name="TextBox 29"/>
            <p:cNvSpPr txBox="1">
              <a:spLocks noChangeArrowheads="1"/>
            </p:cNvSpPr>
            <p:nvPr/>
          </p:nvSpPr>
          <p:spPr bwMode="auto">
            <a:xfrm>
              <a:off x="2362200" y="6248400"/>
              <a:ext cx="598824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i="1">
                  <a:solidFill>
                    <a:prstClr val="black"/>
                  </a:solidFill>
                  <a:cs typeface="Arial" pitchFamily="34" charset="0"/>
                </a:rPr>
                <a:t>                                      Uy, JAIDS 2009 51:450.  Lodwick ArchIntMed 2010;170:410</a:t>
              </a:r>
              <a:endParaRPr kumimoji="0" lang="en-US" altLang="ja-JP" sz="14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823913" y="1066800"/>
            <a:ext cx="7513637" cy="5105400"/>
            <a:chOff x="8673110" y="-2304542"/>
            <a:chExt cx="7513053" cy="5105087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8975976" y="-2304542"/>
              <a:ext cx="6966169" cy="5231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2010: CCR5 enhanced trofile for maraviroc use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 l="10751" t="56247" r="52625" b="6223"/>
            <a:stretch>
              <a:fillRect/>
            </a:stretch>
          </p:blipFill>
          <p:spPr bwMode="auto">
            <a:xfrm>
              <a:off x="8673110" y="-1693022"/>
              <a:ext cx="7513053" cy="4330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 l="43286" t="88339" r="13428" b="8699"/>
            <a:stretch>
              <a:fillRect/>
            </a:stretch>
          </p:blipFill>
          <p:spPr bwMode="auto">
            <a:xfrm>
              <a:off x="8991600" y="2546654"/>
              <a:ext cx="6596857" cy="253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76275" y="1066800"/>
            <a:ext cx="7791450" cy="5573713"/>
            <a:chOff x="676275" y="1076980"/>
            <a:chExt cx="7791450" cy="5574176"/>
          </a:xfrm>
        </p:grpSpPr>
        <p:pic>
          <p:nvPicPr>
            <p:cNvPr id="14" name="Picture 5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6275" y="1621333"/>
              <a:ext cx="7791450" cy="5029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768098" y="1076980"/>
              <a:ext cx="753655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4</a:t>
              </a:r>
              <a:r>
                <a:rPr kumimoji="0" lang="en-US" altLang="ja-JP" sz="2800" b="1" baseline="30000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Gen Ab/Ag test allows earlier HIV diagnosis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990600" y="1066800"/>
            <a:ext cx="7131050" cy="5410200"/>
            <a:chOff x="-6038362" y="4778183"/>
            <a:chExt cx="7132081" cy="5410195"/>
          </a:xfrm>
        </p:grpSpPr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-6038362" y="4778183"/>
              <a:ext cx="7132081" cy="5169281"/>
              <a:chOff x="972651" y="6334780"/>
              <a:chExt cx="7132081" cy="5169281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972651" y="6334780"/>
                <a:ext cx="7132081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2010: INSTI intensification will not eradicate HIV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7" name="Picture 2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414" t="10001" r="51344" b="23425"/>
              <a:stretch>
                <a:fillRect/>
              </a:stretch>
            </p:blipFill>
            <p:spPr bwMode="auto">
              <a:xfrm>
                <a:off x="1887183" y="6824989"/>
                <a:ext cx="5276913" cy="4679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29"/>
            <p:cNvSpPr txBox="1">
              <a:spLocks noChangeArrowheads="1"/>
            </p:cNvSpPr>
            <p:nvPr/>
          </p:nvSpPr>
          <p:spPr bwMode="auto">
            <a:xfrm>
              <a:off x="-4724400" y="9880601"/>
              <a:ext cx="4585807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i="1">
                  <a:solidFill>
                    <a:prstClr val="black"/>
                  </a:solidFill>
                  <a:cs typeface="Arial" pitchFamily="34" charset="0"/>
                </a:rPr>
                <a:t>                                      McMahon D, CID 2010, 50 (6): 912-919 </a:t>
              </a:r>
              <a:endParaRPr kumimoji="0" lang="en-US" altLang="ja-JP" sz="14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69913" y="1066800"/>
            <a:ext cx="7964487" cy="3886200"/>
            <a:chOff x="6548522" y="1534180"/>
            <a:chExt cx="7965239" cy="3886200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10138" t="15495" r="5862" b="33241"/>
            <a:stretch>
              <a:fillRect/>
            </a:stretch>
          </p:blipFill>
          <p:spPr bwMode="auto">
            <a:xfrm>
              <a:off x="6548522" y="2057400"/>
              <a:ext cx="7965239" cy="273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664420" y="4958418"/>
              <a:ext cx="7725504" cy="4619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  <a:cs typeface="Arial" pitchFamily="34" charset="0"/>
                </a:rPr>
                <a:t>iPrEX</a:t>
              </a:r>
              <a:r>
                <a:rPr kumimoji="0" 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  <a:cs typeface="Arial" pitchFamily="34" charset="0"/>
                </a:rPr>
                <a:t> study shows TDF-FTC reduces HIV infection rate by 44%</a:t>
              </a: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7512422" y="1534180"/>
              <a:ext cx="604286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2010: PrEP Reduces MSM HIV Acquisition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7924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792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792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7927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7928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7923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7828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7829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77908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7792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92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79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1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2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77913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4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5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6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7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8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19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774950" y="1600200"/>
            <a:ext cx="852488" cy="5137150"/>
            <a:chOff x="2774964" y="1600200"/>
            <a:chExt cx="852872" cy="5137148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820988" y="1600200"/>
              <a:ext cx="760412" cy="5137148"/>
              <a:chOff x="-2008229" y="-1000695"/>
              <a:chExt cx="1224905" cy="8270623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-2008229" y="-1000695"/>
                <a:ext cx="1224904" cy="423192"/>
                <a:chOff x="-7092341" y="3653372"/>
                <a:chExt cx="2609846" cy="901676"/>
              </a:xfrm>
            </p:grpSpPr>
            <p:pic>
              <p:nvPicPr>
                <p:cNvPr id="77906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6316" t="11311" r="11829" b="71220"/>
                <a:stretch>
                  <a:fillRect/>
                </a:stretch>
              </p:blipFill>
              <p:spPr bwMode="auto">
                <a:xfrm>
                  <a:off x="-7090931" y="3653372"/>
                  <a:ext cx="2608436" cy="501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907" name="Picture 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0428" t="32205" r="31256" b="57158"/>
                <a:stretch>
                  <a:fillRect/>
                </a:stretch>
              </p:blipFill>
              <p:spPr bwMode="auto">
                <a:xfrm>
                  <a:off x="-7092341" y="4147496"/>
                  <a:ext cx="2609845" cy="407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-2008228" y="-571344"/>
                <a:ext cx="1224904" cy="586589"/>
                <a:chOff x="-6219103" y="5820371"/>
                <a:chExt cx="3965087" cy="1898818"/>
              </a:xfrm>
            </p:grpSpPr>
            <p:pic>
              <p:nvPicPr>
                <p:cNvPr id="77904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46684" t="79100" r="2896" b="9390"/>
                <a:stretch>
                  <a:fillRect/>
                </a:stretch>
              </p:blipFill>
              <p:spPr bwMode="auto">
                <a:xfrm>
                  <a:off x="-6216960" y="7210376"/>
                  <a:ext cx="3962939" cy="50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905" name="Picture 7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59692" t="12657" r="2896" b="58746"/>
                <a:stretch>
                  <a:fillRect/>
                </a:stretch>
              </p:blipFill>
              <p:spPr bwMode="auto">
                <a:xfrm>
                  <a:off x="-6219103" y="5820371"/>
                  <a:ext cx="3965087" cy="1390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7895" name="Picture 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-2008227" y="-19261"/>
                <a:ext cx="1224903" cy="95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96" name="Picture 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2007565" y="855420"/>
                <a:ext cx="1224241" cy="59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97" name="Picture 3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13332" t="13016" r="5417" b="14304"/>
              <a:stretch>
                <a:fillRect/>
              </a:stretch>
            </p:blipFill>
            <p:spPr bwMode="auto">
              <a:xfrm>
                <a:off x="-2007565" y="2066286"/>
                <a:ext cx="1224241" cy="68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98" name="Picture 4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-2007565" y="3538437"/>
                <a:ext cx="1224241" cy="710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99" name="Picture 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 l="5113" t="7059" r="34943" b="46471"/>
              <a:stretch>
                <a:fillRect/>
              </a:stretch>
            </p:blipFill>
            <p:spPr bwMode="auto">
              <a:xfrm>
                <a:off x="-2007565" y="4249378"/>
                <a:ext cx="1224241" cy="63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900" name="Picture 3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 t="19937" b="12132"/>
              <a:stretch>
                <a:fillRect/>
              </a:stretch>
            </p:blipFill>
            <p:spPr bwMode="auto">
              <a:xfrm>
                <a:off x="-2007565" y="4887909"/>
                <a:ext cx="1224241" cy="576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38"/>
              <p:cNvGrpSpPr>
                <a:grpSpLocks/>
              </p:cNvGrpSpPr>
              <p:nvPr/>
            </p:nvGrpSpPr>
            <p:grpSpPr bwMode="auto">
              <a:xfrm>
                <a:off x="-2007566" y="6605415"/>
                <a:ext cx="1224241" cy="664513"/>
                <a:chOff x="-2394030" y="7200662"/>
                <a:chExt cx="1603430" cy="870336"/>
              </a:xfrm>
            </p:grpSpPr>
            <p:pic>
              <p:nvPicPr>
                <p:cNvPr id="77902" name="Picture 25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37625" t="32222" r="19049" b="18445"/>
                <a:stretch>
                  <a:fillRect/>
                </a:stretch>
              </p:blipFill>
              <p:spPr bwMode="auto">
                <a:xfrm>
                  <a:off x="-2394030" y="7200662"/>
                  <a:ext cx="1603430" cy="870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903" name="Picture 2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1431693" y="7286871"/>
                  <a:ext cx="499621" cy="541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7889" name="Picture 1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820098" y="3116241"/>
              <a:ext cx="761302" cy="38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90" name="Picture 11"/>
            <p:cNvPicPr>
              <a:picLocks noChangeAspect="1" noChangeArrowheads="1"/>
            </p:cNvPicPr>
            <p:nvPr/>
          </p:nvPicPr>
          <p:blipFill>
            <a:blip r:embed="rId27" cstate="print"/>
            <a:srcRect t="4202" b="18240"/>
            <a:stretch>
              <a:fillRect/>
            </a:stretch>
          </p:blipFill>
          <p:spPr bwMode="auto">
            <a:xfrm>
              <a:off x="2774964" y="3919537"/>
              <a:ext cx="852872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91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 t="14069" b="8565"/>
            <a:stretch>
              <a:fillRect/>
            </a:stretch>
          </p:blipFill>
          <p:spPr bwMode="auto">
            <a:xfrm>
              <a:off x="2821400" y="5967949"/>
              <a:ext cx="759588" cy="35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92" name="Picture 61"/>
            <p:cNvPicPr>
              <a:picLocks noChangeAspect="1" noChangeArrowheads="1"/>
            </p:cNvPicPr>
            <p:nvPr/>
          </p:nvPicPr>
          <p:blipFill>
            <a:blip r:embed="rId29" cstate="print"/>
            <a:srcRect b="5211"/>
            <a:stretch>
              <a:fillRect/>
            </a:stretch>
          </p:blipFill>
          <p:spPr bwMode="auto">
            <a:xfrm>
              <a:off x="2820097" y="5616170"/>
              <a:ext cx="76089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733800" y="1530350"/>
            <a:ext cx="762000" cy="5207000"/>
            <a:chOff x="3733800" y="1530350"/>
            <a:chExt cx="762001" cy="5207000"/>
          </a:xfrm>
        </p:grpSpPr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3733800" y="1530350"/>
              <a:ext cx="762000" cy="5207000"/>
              <a:chOff x="-1392680" y="-687587"/>
              <a:chExt cx="1106909" cy="9039733"/>
            </a:xfrm>
          </p:grpSpPr>
          <p:pic>
            <p:nvPicPr>
              <p:cNvPr id="77864" name="Picture 5" descr="http://idsc.nih.go.jp/iasr/30/355/graph/f3552.gif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-1373364" y="-687587"/>
                <a:ext cx="1087591" cy="515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65" name="Picture 69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-1373364" y="-172412"/>
                <a:ext cx="1087590" cy="796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66" name="Picture 70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-1373364" y="624277"/>
                <a:ext cx="382764" cy="431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67" name="Picture 7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-988227" y="624277"/>
                <a:ext cx="702454" cy="44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68" name="Picture 3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t="20886"/>
              <a:stretch>
                <a:fillRect/>
              </a:stretch>
            </p:blipFill>
            <p:spPr bwMode="auto">
              <a:xfrm>
                <a:off x="-1373363" y="1185582"/>
                <a:ext cx="1087592" cy="629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69" name="Picture 16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23660" t="16829" r="9888" b="9634"/>
              <a:stretch>
                <a:fillRect/>
              </a:stretch>
            </p:blipFill>
            <p:spPr bwMode="auto">
              <a:xfrm>
                <a:off x="-1373364" y="1814876"/>
                <a:ext cx="1087593" cy="697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-1373363" y="2503387"/>
                <a:ext cx="1086662" cy="502089"/>
                <a:chOff x="-933432" y="-4592716"/>
                <a:chExt cx="6572232" cy="2941937"/>
              </a:xfrm>
            </p:grpSpPr>
            <p:pic>
              <p:nvPicPr>
                <p:cNvPr id="77878" name="Picture 5" descr="http://static9.light-kr.com/images/135x135/aids/aidsinstitutelogo.jpg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 t="19330" b="22000"/>
                <a:stretch>
                  <a:fillRect/>
                </a:stretch>
              </p:blipFill>
              <p:spPr bwMode="auto">
                <a:xfrm>
                  <a:off x="-933432" y="-2807091"/>
                  <a:ext cx="19758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879" name="Picture 7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042397" y="-2807091"/>
                  <a:ext cx="2224683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" name="Group 2"/>
                <p:cNvGrpSpPr>
                  <a:grpSpLocks/>
                </p:cNvGrpSpPr>
                <p:nvPr/>
              </p:nvGrpSpPr>
              <p:grpSpPr bwMode="auto">
                <a:xfrm>
                  <a:off x="-933432" y="-4592701"/>
                  <a:ext cx="1975824" cy="1956914"/>
                  <a:chOff x="-319089" y="-4240119"/>
                  <a:chExt cx="1323976" cy="1311305"/>
                </a:xfrm>
              </p:grpSpPr>
              <p:pic>
                <p:nvPicPr>
                  <p:cNvPr id="7788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3826993"/>
                    <a:ext cx="1323976" cy="898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7887" name="Picture 30" descr="http://upload.wikimedia.org/wikipedia/commons/9/9b/HRSA_Logo.JPG"/>
                  <p:cNvPicPr>
                    <a:picLocks noChangeAspect="1" noChangeArrowheads="1"/>
                  </p:cNvPicPr>
                  <p:nvPr/>
                </p:nvPicPr>
                <p:blipFill>
                  <a:blip r:embed="rId39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4240119"/>
                    <a:ext cx="1323976" cy="4131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5" name="Group 3"/>
                <p:cNvGrpSpPr>
                  <a:grpSpLocks/>
                </p:cNvGrpSpPr>
                <p:nvPr/>
              </p:nvGrpSpPr>
              <p:grpSpPr bwMode="auto">
                <a:xfrm>
                  <a:off x="1037430" y="-4592716"/>
                  <a:ext cx="2229645" cy="1956929"/>
                  <a:chOff x="1201073" y="-3809196"/>
                  <a:chExt cx="1335583" cy="1172223"/>
                </a:xfrm>
              </p:grpSpPr>
              <p:pic>
                <p:nvPicPr>
                  <p:cNvPr id="7788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40" cstate="print"/>
                  <a:srcRect/>
                  <a:stretch>
                    <a:fillRect/>
                  </a:stretch>
                </p:blipFill>
                <p:spPr bwMode="auto">
                  <a:xfrm>
                    <a:off x="1201073" y="-3245956"/>
                    <a:ext cx="1335583" cy="6089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7885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41" cstate="print"/>
                  <a:srcRect/>
                  <a:stretch>
                    <a:fillRect/>
                  </a:stretch>
                </p:blipFill>
                <p:spPr bwMode="auto">
                  <a:xfrm>
                    <a:off x="1204046" y="-3809196"/>
                    <a:ext cx="1332610" cy="563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7882" name="Picture 83"/>
                <p:cNvPicPr>
                  <a:picLocks noChangeAspect="1" noChangeArrowheads="1"/>
                </p:cNvPicPr>
                <p:nvPr/>
              </p:nvPicPr>
              <p:blipFill>
                <a:blip r:embed="rId42" cstate="print"/>
                <a:srcRect/>
                <a:stretch>
                  <a:fillRect/>
                </a:stretch>
              </p:blipFill>
              <p:spPr bwMode="auto">
                <a:xfrm>
                  <a:off x="3267071" y="-4592716"/>
                  <a:ext cx="2371729" cy="195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883" name="Picture 33"/>
                <p:cNvPicPr>
                  <a:picLocks noChangeAspect="1" noChangeArrowheads="1"/>
                </p:cNvPicPr>
                <p:nvPr/>
              </p:nvPicPr>
              <p:blipFill>
                <a:blip r:embed="rId43" cstate="print"/>
                <a:srcRect/>
                <a:stretch>
                  <a:fillRect/>
                </a:stretch>
              </p:blipFill>
              <p:spPr bwMode="auto">
                <a:xfrm>
                  <a:off x="3267080" y="-2807081"/>
                  <a:ext cx="23717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7871" name="Picture 66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 l="15999" t="18884" r="15501" b="31328"/>
              <a:stretch>
                <a:fillRect/>
              </a:stretch>
            </p:blipFill>
            <p:spPr bwMode="auto">
              <a:xfrm>
                <a:off x="-1392680" y="3005475"/>
                <a:ext cx="1105979" cy="529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2" name="Picture 67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 l="31966" t="21472" r="27625" b="25333"/>
              <a:stretch>
                <a:fillRect/>
              </a:stretch>
            </p:blipFill>
            <p:spPr bwMode="auto">
              <a:xfrm>
                <a:off x="-1392680" y="4196074"/>
                <a:ext cx="1106909" cy="819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3" name="Picture 39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50000" t="22054" r="19069" b="16811"/>
              <a:stretch>
                <a:fillRect/>
              </a:stretch>
            </p:blipFill>
            <p:spPr bwMode="auto">
              <a:xfrm>
                <a:off x="-1373363" y="5122095"/>
                <a:ext cx="1087592" cy="878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4" name="Picture 42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 l="40492" t="37396" r="21439" b="13737"/>
              <a:stretch>
                <a:fillRect/>
              </a:stretch>
            </p:blipFill>
            <p:spPr bwMode="auto">
              <a:xfrm>
                <a:off x="-1373364" y="6048116"/>
                <a:ext cx="1086664" cy="733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5" name="Picture 64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 l="13554" t="16206" r="27303" b="15750"/>
              <a:stretch>
                <a:fillRect/>
              </a:stretch>
            </p:blipFill>
            <p:spPr bwMode="auto">
              <a:xfrm>
                <a:off x="-1373363" y="6781801"/>
                <a:ext cx="1086662" cy="7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6" name="Picture 34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 l="7997" t="32736" r="19846" b="41518"/>
              <a:stretch>
                <a:fillRect/>
              </a:stretch>
            </p:blipFill>
            <p:spPr bwMode="auto">
              <a:xfrm>
                <a:off x="-1373364" y="7485026"/>
                <a:ext cx="1086663" cy="222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77" name="Picture 2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 l="12625" t="27333" r="43999" b="26889"/>
              <a:stretch>
                <a:fillRect/>
              </a:stretch>
            </p:blipFill>
            <p:spPr bwMode="auto">
              <a:xfrm>
                <a:off x="-1373364" y="7707038"/>
                <a:ext cx="1086663" cy="645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7863" name="Picture 73"/>
            <p:cNvPicPr>
              <a:picLocks noChangeAspect="1" noChangeArrowheads="1"/>
            </p:cNvPicPr>
            <p:nvPr/>
          </p:nvPicPr>
          <p:blipFill>
            <a:blip r:embed="rId51" cstate="print"/>
            <a:srcRect t="24199" b="5830"/>
            <a:stretch>
              <a:fillRect/>
            </a:stretch>
          </p:blipFill>
          <p:spPr bwMode="auto">
            <a:xfrm>
              <a:off x="3733801" y="3928283"/>
              <a:ext cx="762000" cy="39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4587875" y="1601788"/>
            <a:ext cx="822325" cy="4011612"/>
            <a:chOff x="-2133600" y="-24101"/>
            <a:chExt cx="1549681" cy="7564603"/>
          </a:xfrm>
        </p:grpSpPr>
        <p:pic>
          <p:nvPicPr>
            <p:cNvPr id="77854" name="Picture 6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-2133600" y="-24101"/>
              <a:ext cx="1537200" cy="86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5" name="Picture 61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-1828800" y="853019"/>
              <a:ext cx="768600" cy="141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6" name="Picture 69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133600" y="2267622"/>
              <a:ext cx="1537200" cy="102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7" name="Picture 8" descr="http://www.niaid.nih.gov/SiteCollectionImages/topics/hivaids/HIVvaccineResearch.jpg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-2133600" y="3287764"/>
              <a:ext cx="1516345" cy="827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8" name="Picture 27"/>
            <p:cNvPicPr>
              <a:picLocks noChangeAspect="1" noChangeArrowheads="1"/>
            </p:cNvPicPr>
            <p:nvPr/>
          </p:nvPicPr>
          <p:blipFill>
            <a:blip r:embed="rId56" cstate="print"/>
            <a:srcRect l="20418" t="15051" r="28090" b="16289"/>
            <a:stretch>
              <a:fillRect/>
            </a:stretch>
          </p:blipFill>
          <p:spPr bwMode="auto">
            <a:xfrm>
              <a:off x="-2133600" y="4114800"/>
              <a:ext cx="1537200" cy="111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9" name="Picture 71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-2133599" y="5230520"/>
              <a:ext cx="1537200" cy="48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0" name="Picture 15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-2133600" y="5718566"/>
              <a:ext cx="1542618" cy="1139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1" name="Picture 100"/>
            <p:cNvPicPr>
              <a:picLocks noChangeAspect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-2133599" y="6858000"/>
              <a:ext cx="1549680" cy="68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01"/>
          <p:cNvGrpSpPr>
            <a:grpSpLocks/>
          </p:cNvGrpSpPr>
          <p:nvPr/>
        </p:nvGrpSpPr>
        <p:grpSpPr bwMode="auto">
          <a:xfrm>
            <a:off x="5583238" y="1584325"/>
            <a:ext cx="773112" cy="5153025"/>
            <a:chOff x="-609916" y="-295537"/>
            <a:chExt cx="1328555" cy="8860008"/>
          </a:xfrm>
        </p:grpSpPr>
        <p:grpSp>
          <p:nvGrpSpPr>
            <p:cNvPr id="18" name="Group 102"/>
            <p:cNvGrpSpPr>
              <a:grpSpLocks/>
            </p:cNvGrpSpPr>
            <p:nvPr/>
          </p:nvGrpSpPr>
          <p:grpSpPr bwMode="auto">
            <a:xfrm>
              <a:off x="-606129" y="-295537"/>
              <a:ext cx="1324767" cy="829121"/>
              <a:chOff x="-562013" y="-25639"/>
              <a:chExt cx="1939232" cy="1213692"/>
            </a:xfrm>
          </p:grpSpPr>
          <p:pic>
            <p:nvPicPr>
              <p:cNvPr id="77850" name="Picture 67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 l="14375" t="64896" r="65750" b="9331"/>
              <a:stretch>
                <a:fillRect/>
              </a:stretch>
            </p:blipFill>
            <p:spPr bwMode="auto">
              <a:xfrm>
                <a:off x="-562013" y="499155"/>
                <a:ext cx="972877" cy="688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51" name="Picture 42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121930" y="-25639"/>
                <a:ext cx="816693" cy="5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52" name="Picture 43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322115" y="295703"/>
                <a:ext cx="816693" cy="5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53" name="Picture 44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590094" y="653212"/>
                <a:ext cx="787125" cy="53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Group 103"/>
            <p:cNvGrpSpPr>
              <a:grpSpLocks/>
            </p:cNvGrpSpPr>
            <p:nvPr/>
          </p:nvGrpSpPr>
          <p:grpSpPr bwMode="auto">
            <a:xfrm>
              <a:off x="-606130" y="533584"/>
              <a:ext cx="1314669" cy="927332"/>
              <a:chOff x="1266031" y="4906758"/>
              <a:chExt cx="6787366" cy="4787625"/>
            </a:xfrm>
          </p:grpSpPr>
          <p:pic>
            <p:nvPicPr>
              <p:cNvPr id="77848" name="Picture 2"/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 l="33621" t="8000" r="34309" b="5289"/>
              <a:stretch>
                <a:fillRect/>
              </a:stretch>
            </p:blipFill>
            <p:spPr bwMode="auto">
              <a:xfrm>
                <a:off x="4759431" y="4906763"/>
                <a:ext cx="3293966" cy="4787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49" name="Picture 3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 l="30428" t="13127" r="31276" b="11778"/>
              <a:stretch>
                <a:fillRect/>
              </a:stretch>
            </p:blipFill>
            <p:spPr bwMode="auto">
              <a:xfrm>
                <a:off x="1266031" y="4906758"/>
                <a:ext cx="4340604" cy="4787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oup 104"/>
            <p:cNvGrpSpPr>
              <a:grpSpLocks/>
            </p:cNvGrpSpPr>
            <p:nvPr/>
          </p:nvGrpSpPr>
          <p:grpSpPr bwMode="auto">
            <a:xfrm>
              <a:off x="-609916" y="1460916"/>
              <a:ext cx="1326579" cy="843901"/>
              <a:chOff x="941601" y="5159974"/>
              <a:chExt cx="7123986" cy="4561894"/>
            </a:xfrm>
          </p:grpSpPr>
          <p:pic>
            <p:nvPicPr>
              <p:cNvPr id="77846" name="Picture 48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6807" t="46889" r="10532" b="28914"/>
              <a:stretch>
                <a:fillRect/>
              </a:stretch>
            </p:blipFill>
            <p:spPr bwMode="auto">
              <a:xfrm>
                <a:off x="941601" y="5159974"/>
                <a:ext cx="7080353" cy="1165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847" name="Picture 49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 l="18073" t="26947" r="41251" b="14207"/>
              <a:stretch>
                <a:fillRect/>
              </a:stretch>
            </p:blipFill>
            <p:spPr bwMode="auto">
              <a:xfrm>
                <a:off x="3341417" y="5695605"/>
                <a:ext cx="4724170" cy="402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7838" name="Picture 57"/>
            <p:cNvPicPr>
              <a:picLocks noChangeAspect="1" noChangeArrowheads="1"/>
            </p:cNvPicPr>
            <p:nvPr/>
          </p:nvPicPr>
          <p:blipFill>
            <a:blip r:embed="rId68" cstate="print"/>
            <a:srcRect/>
            <a:stretch>
              <a:fillRect/>
            </a:stretch>
          </p:blipFill>
          <p:spPr bwMode="auto">
            <a:xfrm>
              <a:off x="-606130" y="2299105"/>
              <a:ext cx="1324769" cy="563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9" name="Picture 46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-609916" y="2854106"/>
              <a:ext cx="1328555" cy="1059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0" name="Picture 45"/>
            <p:cNvPicPr>
              <a:picLocks noChangeAspect="1" noChangeArrowheads="1"/>
            </p:cNvPicPr>
            <p:nvPr/>
          </p:nvPicPr>
          <p:blipFill>
            <a:blip r:embed="rId70" cstate="print"/>
            <a:srcRect l="5750" t="20583" r="48036" b="30530"/>
            <a:stretch>
              <a:fillRect/>
            </a:stretch>
          </p:blipFill>
          <p:spPr bwMode="auto">
            <a:xfrm>
              <a:off x="-606129" y="3915538"/>
              <a:ext cx="1324768" cy="82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1" name="Picture 108"/>
            <p:cNvPicPr>
              <a:picLocks noChangeAspect="1"/>
            </p:cNvPicPr>
            <p:nvPr/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-606130" y="4742198"/>
              <a:ext cx="1324769" cy="744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7842" name="Picture 27"/>
            <p:cNvPicPr>
              <a:picLocks noChangeAspect="1" noChangeArrowheads="1"/>
            </p:cNvPicPr>
            <p:nvPr/>
          </p:nvPicPr>
          <p:blipFill>
            <a:blip r:embed="rId72" cstate="print"/>
            <a:srcRect l="10751" t="56247" r="52625" b="6223"/>
            <a:stretch>
              <a:fillRect/>
            </a:stretch>
          </p:blipFill>
          <p:spPr bwMode="auto">
            <a:xfrm>
              <a:off x="-609915" y="5482663"/>
              <a:ext cx="1328554" cy="76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3" name="Picture 51"/>
            <p:cNvPicPr>
              <a:picLocks noChangeAspect="1" noChangeArrowheads="1"/>
            </p:cNvPicPr>
            <p:nvPr/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-606129" y="6225847"/>
              <a:ext cx="1324768" cy="894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4" name="Picture 24"/>
            <p:cNvPicPr>
              <a:picLocks noChangeAspect="1" noChangeArrowheads="1"/>
            </p:cNvPicPr>
            <p:nvPr/>
          </p:nvPicPr>
          <p:blipFill>
            <a:blip r:embed="rId74" cstate="print"/>
            <a:srcRect l="8414" t="10001" r="51344" b="35959"/>
            <a:stretch>
              <a:fillRect/>
            </a:stretch>
          </p:blipFill>
          <p:spPr bwMode="auto">
            <a:xfrm>
              <a:off x="-606130" y="7120226"/>
              <a:ext cx="1324769" cy="972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5" name="Picture 7"/>
            <p:cNvPicPr>
              <a:picLocks noChangeAspect="1" noChangeArrowheads="1"/>
            </p:cNvPicPr>
            <p:nvPr/>
          </p:nvPicPr>
          <p:blipFill>
            <a:blip r:embed="rId75" cstate="print"/>
            <a:srcRect l="10138" t="15495" r="5862" b="33241"/>
            <a:stretch>
              <a:fillRect/>
            </a:stretch>
          </p:blipFill>
          <p:spPr bwMode="auto">
            <a:xfrm>
              <a:off x="-609916" y="8092779"/>
              <a:ext cx="1328555" cy="47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8896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8897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8898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8899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8900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8895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885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60363" y="1066800"/>
            <a:ext cx="8423275" cy="5029200"/>
            <a:chOff x="359855" y="1066800"/>
            <a:chExt cx="8424321" cy="5029200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59855" y="1066800"/>
              <a:ext cx="8424321" cy="4648200"/>
              <a:chOff x="4779455" y="2142306"/>
              <a:chExt cx="8424321" cy="4648200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4779455" y="2142306"/>
                <a:ext cx="8424321" cy="4648200"/>
                <a:chOff x="4779455" y="2142306"/>
                <a:chExt cx="8424321" cy="4648200"/>
              </a:xfrm>
            </p:grpSpPr>
            <p:sp>
              <p:nvSpPr>
                <p:cNvPr id="78892" name="Rectangle 39"/>
                <p:cNvSpPr>
                  <a:spLocks noChangeArrowheads="1"/>
                </p:cNvSpPr>
                <p:nvPr/>
              </p:nvSpPr>
              <p:spPr bwMode="auto">
                <a:xfrm>
                  <a:off x="5181600" y="2142306"/>
                  <a:ext cx="7574254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2011: cART Prevents Heterosexual HIV Transmission</a:t>
                  </a:r>
                </a:p>
              </p:txBody>
            </p:sp>
            <p:pic>
              <p:nvPicPr>
                <p:cNvPr id="7889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9500" t="37080" r="13571" b="47682"/>
                <a:stretch>
                  <a:fillRect/>
                </a:stretch>
              </p:blipFill>
              <p:spPr bwMode="auto">
                <a:xfrm>
                  <a:off x="4779455" y="5269808"/>
                  <a:ext cx="8424321" cy="15206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8891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33" t="10889" r="50000" b="61957"/>
              <a:stretch>
                <a:fillRect/>
              </a:stretch>
            </p:blipFill>
            <p:spPr bwMode="auto">
              <a:xfrm>
                <a:off x="4779455" y="2679007"/>
                <a:ext cx="8212863" cy="2663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8889" name="Rectangle 39"/>
            <p:cNvSpPr>
              <a:spLocks noChangeArrowheads="1"/>
            </p:cNvSpPr>
            <p:nvPr/>
          </p:nvSpPr>
          <p:spPr bwMode="auto">
            <a:xfrm>
              <a:off x="359855" y="5695890"/>
              <a:ext cx="8424321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000" b="1">
                  <a:solidFill>
                    <a:srgbClr val="000099"/>
                  </a:solidFill>
                  <a:latin typeface="Arial Narrow" pitchFamily="34" charset="0"/>
                  <a:cs typeface="Arial" pitchFamily="34" charset="0"/>
                </a:rPr>
                <a:t>          cART leads to 96% reduced risk of transmission to uninfected partners          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914400" y="1060450"/>
            <a:ext cx="7366000" cy="5697538"/>
            <a:chOff x="-3479199" y="1060653"/>
            <a:chExt cx="7365399" cy="5697335"/>
          </a:xfrm>
        </p:grpSpPr>
        <p:grpSp>
          <p:nvGrpSpPr>
            <p:cNvPr id="23" name="Group 12"/>
            <p:cNvGrpSpPr>
              <a:grpSpLocks/>
            </p:cNvGrpSpPr>
            <p:nvPr/>
          </p:nvGrpSpPr>
          <p:grpSpPr bwMode="auto">
            <a:xfrm>
              <a:off x="-3479199" y="1060653"/>
              <a:ext cx="7365399" cy="5697335"/>
              <a:chOff x="-8138513" y="1060653"/>
              <a:chExt cx="7365399" cy="5697335"/>
            </a:xfrm>
          </p:grpSpPr>
          <p:sp>
            <p:nvSpPr>
              <p:cNvPr id="25" name="Rectangle 5"/>
              <p:cNvSpPr/>
              <p:nvPr/>
            </p:nvSpPr>
            <p:spPr>
              <a:xfrm>
                <a:off x="-8138513" y="2697308"/>
                <a:ext cx="7365399" cy="4060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ja-JP" altLang="ja-JP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-4876800" y="6324600"/>
                <a:ext cx="3694524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b">
                <a:spAutoFit/>
              </a:bodyPr>
              <a:lstStyle/>
              <a:p>
                <a:pPr algn="r"/>
                <a:r>
                  <a:rPr lang="en-US" altLang="ja-JP" sz="1200">
                    <a:latin typeface="Arial" pitchFamily="34" charset="0"/>
                  </a:rPr>
                  <a:t>Thigpen MC, et al</a:t>
                </a:r>
                <a:r>
                  <a:rPr lang="en-US" altLang="ja-JP" sz="1200" i="1">
                    <a:latin typeface="Arial" pitchFamily="34" charset="0"/>
                  </a:rPr>
                  <a:t>. </a:t>
                </a:r>
                <a:r>
                  <a:rPr lang="en-US" altLang="ja-JP" sz="1200">
                    <a:latin typeface="Arial" pitchFamily="34" charset="0"/>
                  </a:rPr>
                  <a:t>IAS 2011. Abstract WELBC01.</a:t>
                </a:r>
              </a:p>
            </p:txBody>
          </p:sp>
          <p:grpSp>
            <p:nvGrpSpPr>
              <p:cNvPr id="27" name="Group 57"/>
              <p:cNvGrpSpPr>
                <a:grpSpLocks/>
              </p:cNvGrpSpPr>
              <p:nvPr/>
            </p:nvGrpSpPr>
            <p:grpSpPr bwMode="auto">
              <a:xfrm>
                <a:off x="-7543800" y="3422329"/>
                <a:ext cx="6122238" cy="3139349"/>
                <a:chOff x="2114550" y="3201988"/>
                <a:chExt cx="5145088" cy="3086200"/>
              </a:xfrm>
            </p:grpSpPr>
            <p:cxnSp>
              <p:nvCxnSpPr>
                <p:cNvPr id="37" name="Straight Connector 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845469" y="4610894"/>
                  <a:ext cx="2265362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" name="Straight Connector 1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4830763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" name="Straight Connector 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5275263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Straight Connector 22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945606" y="5760244"/>
                  <a:ext cx="65088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1" name="TextBox 2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154113" y="4394200"/>
                  <a:ext cx="2284412" cy="3635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ja-JP" sz="1400" b="1">
                      <a:latin typeface="Arial" pitchFamily="34" charset="0"/>
                    </a:rPr>
                    <a:t>Failure Probability</a:t>
                  </a:r>
                </a:p>
              </p:txBody>
            </p:sp>
            <p:sp>
              <p:nvSpPr>
                <p:cNvPr id="42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2330450" y="5108575"/>
                  <a:ext cx="627063" cy="3635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ja-JP" sz="1400">
                      <a:latin typeface="Arial" pitchFamily="34" charset="0"/>
                    </a:rPr>
                    <a:t>0.02</a:t>
                  </a:r>
                </a:p>
              </p:txBody>
            </p:sp>
            <p:sp>
              <p:nvSpPr>
                <p:cNvPr id="43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2330450" y="4656138"/>
                  <a:ext cx="627063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ja-JP" sz="1400">
                      <a:latin typeface="Arial" pitchFamily="34" charset="0"/>
                    </a:rPr>
                    <a:t>0.04</a:t>
                  </a:r>
                </a:p>
              </p:txBody>
            </p:sp>
            <p:cxnSp>
              <p:nvCxnSpPr>
                <p:cNvPr id="44" name="Straight Connector 40"/>
                <p:cNvCxnSpPr>
                  <a:cxnSpLocks noChangeShapeType="1"/>
                </p:cNvCxnSpPr>
                <p:nvPr/>
              </p:nvCxnSpPr>
              <p:spPr bwMode="auto">
                <a:xfrm>
                  <a:off x="2997200" y="5721350"/>
                  <a:ext cx="3938588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" name="Straight Connector 44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6888956" y="5760244"/>
                  <a:ext cx="65088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" name="Straight Connector 49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5721350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7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2622550" y="5568950"/>
                  <a:ext cx="334963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n-US" altLang="ja-JP" sz="1400">
                      <a:latin typeface="Arial" pitchFamily="34" charset="0"/>
                    </a:rPr>
                    <a:t>0</a:t>
                  </a:r>
                </a:p>
              </p:txBody>
            </p:sp>
            <p:cxnSp>
              <p:nvCxnSpPr>
                <p:cNvPr id="48" name="Straight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4384675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9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2330450" y="4221163"/>
                  <a:ext cx="627063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ja-JP" sz="1400">
                      <a:latin typeface="Arial" pitchFamily="34" charset="0"/>
                    </a:rPr>
                    <a:t>0.06</a:t>
                  </a:r>
                </a:p>
              </p:txBody>
            </p:sp>
            <p:cxnSp>
              <p:nvCxnSpPr>
                <p:cNvPr id="50" name="Straight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3940175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51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330450" y="3768725"/>
                  <a:ext cx="627063" cy="3635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ja-JP" sz="1400" dirty="0">
                      <a:latin typeface="Arial" pitchFamily="34" charset="0"/>
                    </a:rPr>
                    <a:t>0.08</a:t>
                  </a:r>
                </a:p>
              </p:txBody>
            </p:sp>
            <p:cxnSp>
              <p:nvCxnSpPr>
                <p:cNvPr id="52" name="Straight Connector 24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4258469" y="5760244"/>
                  <a:ext cx="65088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Straight Connector 45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5576094" y="5760244"/>
                  <a:ext cx="65088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54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2809875" y="5751513"/>
                  <a:ext cx="334963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1400">
                      <a:latin typeface="Arial" pitchFamily="34" charset="0"/>
                    </a:rPr>
                    <a:t>0</a:t>
                  </a:r>
                </a:p>
              </p:txBody>
            </p:sp>
            <p:sp>
              <p:nvSpPr>
                <p:cNvPr id="55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4121150" y="5751513"/>
                  <a:ext cx="334963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1400">
                      <a:latin typeface="Arial" pitchFamily="34" charset="0"/>
                    </a:rPr>
                    <a:t>1</a:t>
                  </a:r>
                </a:p>
              </p:txBody>
            </p:sp>
            <p:sp>
              <p:nvSpPr>
                <p:cNvPr id="56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5441950" y="5751513"/>
                  <a:ext cx="334963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1400">
                      <a:latin typeface="Arial" pitchFamily="34" charset="0"/>
                    </a:rPr>
                    <a:t>2</a:t>
                  </a:r>
                </a:p>
              </p:txBody>
            </p:sp>
            <p:sp>
              <p:nvSpPr>
                <p:cNvPr id="57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6754813" y="5751513"/>
                  <a:ext cx="334962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ja-JP" sz="1400">
                      <a:latin typeface="Arial" pitchFamily="34" charset="0"/>
                    </a:rPr>
                    <a:t>3</a:t>
                  </a:r>
                </a:p>
              </p:txBody>
            </p:sp>
            <p:sp>
              <p:nvSpPr>
                <p:cNvPr id="58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2960688" y="5980213"/>
                  <a:ext cx="1440753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ja-JP" sz="1400" b="1">
                      <a:latin typeface="Arial" pitchFamily="34" charset="0"/>
                    </a:rPr>
                    <a:t>Yrs</a:t>
                  </a:r>
                </a:p>
              </p:txBody>
            </p:sp>
            <p:sp>
              <p:nvSpPr>
                <p:cNvPr id="59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6163750" y="4694324"/>
                  <a:ext cx="1095227" cy="30743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1400" b="0" dirty="0" smtClean="0">
                      <a:solidFill>
                        <a:schemeClr val="accent3"/>
                      </a:solidFill>
                      <a:cs typeface="Arial" charset="0"/>
                    </a:rPr>
                    <a:t>TDF/FTC</a:t>
                  </a:r>
                </a:p>
              </p:txBody>
            </p:sp>
            <p:sp>
              <p:nvSpPr>
                <p:cNvPr id="60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6164263" y="3708400"/>
                  <a:ext cx="83185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>
                      <a:solidFill>
                        <a:schemeClr val="accent1"/>
                      </a:solidFill>
                      <a:latin typeface="Arial" pitchFamily="34" charset="0"/>
                    </a:rPr>
                    <a:t>Placebo</a:t>
                  </a:r>
                </a:p>
              </p:txBody>
            </p:sp>
            <p:grpSp>
              <p:nvGrpSpPr>
                <p:cNvPr id="61" name="Group 200"/>
                <p:cNvGrpSpPr/>
                <p:nvPr/>
              </p:nvGrpSpPr>
              <p:grpSpPr bwMode="auto">
                <a:xfrm>
                  <a:off x="2930132" y="4814413"/>
                  <a:ext cx="3193846" cy="957309"/>
                  <a:chOff x="862260" y="3616467"/>
                  <a:chExt cx="2706740" cy="811597"/>
                </a:xfrm>
                <a:solidFill>
                  <a:schemeClr val="accent3"/>
                </a:solidFill>
              </p:grpSpPr>
              <p:sp>
                <p:nvSpPr>
                  <p:cNvPr id="92" name="Oval 113"/>
                  <p:cNvSpPr/>
                  <p:nvPr/>
                </p:nvSpPr>
                <p:spPr bwMode="auto">
                  <a:xfrm>
                    <a:off x="862260" y="4354912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3" name="Oval 114"/>
                  <p:cNvSpPr/>
                  <p:nvPr/>
                </p:nvSpPr>
                <p:spPr bwMode="auto">
                  <a:xfrm>
                    <a:off x="1191098" y="4308757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4" name="Oval 115"/>
                  <p:cNvSpPr/>
                  <p:nvPr/>
                </p:nvSpPr>
                <p:spPr bwMode="auto">
                  <a:xfrm>
                    <a:off x="1522820" y="4239530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5" name="Oval 116"/>
                  <p:cNvSpPr/>
                  <p:nvPr/>
                </p:nvSpPr>
                <p:spPr bwMode="auto">
                  <a:xfrm>
                    <a:off x="1770891" y="4187607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6" name="Oval 117"/>
                  <p:cNvSpPr/>
                  <p:nvPr/>
                </p:nvSpPr>
                <p:spPr bwMode="auto">
                  <a:xfrm>
                    <a:off x="1843004" y="4135688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7" name="Oval 118"/>
                  <p:cNvSpPr/>
                  <p:nvPr/>
                </p:nvSpPr>
                <p:spPr bwMode="auto">
                  <a:xfrm>
                    <a:off x="1923772" y="4092421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8" name="Oval 119"/>
                  <p:cNvSpPr/>
                  <p:nvPr/>
                </p:nvSpPr>
                <p:spPr bwMode="auto">
                  <a:xfrm>
                    <a:off x="2376645" y="4010948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9" name="Oval 120"/>
                  <p:cNvSpPr/>
                  <p:nvPr/>
                </p:nvSpPr>
                <p:spPr bwMode="auto">
                  <a:xfrm>
                    <a:off x="3094897" y="3858066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100" name="Oval 121"/>
                  <p:cNvSpPr/>
                  <p:nvPr/>
                </p:nvSpPr>
                <p:spPr bwMode="auto">
                  <a:xfrm>
                    <a:off x="3495848" y="3616467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</p:grpSp>
            <p:sp>
              <p:nvSpPr>
                <p:cNvPr id="62" name="Freeform 83"/>
                <p:cNvSpPr/>
                <p:nvPr/>
              </p:nvSpPr>
              <p:spPr bwMode="auto">
                <a:xfrm>
                  <a:off x="2992795" y="4870668"/>
                  <a:ext cx="3081576" cy="859872"/>
                </a:xfrm>
                <a:custGeom>
                  <a:avLst/>
                  <a:gdLst>
                    <a:gd name="connsiteX0" fmla="*/ 0 w 2613396"/>
                    <a:gd name="connsiteY0" fmla="*/ 729789 h 729789"/>
                    <a:gd name="connsiteX1" fmla="*/ 311531 w 2613396"/>
                    <a:gd name="connsiteY1" fmla="*/ 686521 h 729789"/>
                    <a:gd name="connsiteX2" fmla="*/ 651907 w 2613396"/>
                    <a:gd name="connsiteY2" fmla="*/ 611523 h 729789"/>
                    <a:gd name="connsiteX3" fmla="*/ 894208 w 2613396"/>
                    <a:gd name="connsiteY3" fmla="*/ 562486 h 729789"/>
                    <a:gd name="connsiteX4" fmla="*/ 960553 w 2613396"/>
                    <a:gd name="connsiteY4" fmla="*/ 516333 h 729789"/>
                    <a:gd name="connsiteX5" fmla="*/ 1044204 w 2613396"/>
                    <a:gd name="connsiteY5" fmla="*/ 461527 h 729789"/>
                    <a:gd name="connsiteX6" fmla="*/ 1514385 w 2613396"/>
                    <a:gd name="connsiteY6" fmla="*/ 374991 h 729789"/>
                    <a:gd name="connsiteX7" fmla="*/ 2221098 w 2613396"/>
                    <a:gd name="connsiteY7" fmla="*/ 227879 h 729789"/>
                    <a:gd name="connsiteX8" fmla="*/ 2613396 w 2613396"/>
                    <a:gd name="connsiteY8" fmla="*/ 0 h 729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13396" h="729789">
                      <a:moveTo>
                        <a:pt x="0" y="729789"/>
                      </a:moveTo>
                      <a:lnTo>
                        <a:pt x="311531" y="686521"/>
                      </a:lnTo>
                      <a:lnTo>
                        <a:pt x="651907" y="611523"/>
                      </a:lnTo>
                      <a:lnTo>
                        <a:pt x="894208" y="562486"/>
                      </a:lnTo>
                      <a:lnTo>
                        <a:pt x="960553" y="516333"/>
                      </a:lnTo>
                      <a:lnTo>
                        <a:pt x="1044204" y="461527"/>
                      </a:lnTo>
                      <a:lnTo>
                        <a:pt x="1514385" y="374991"/>
                      </a:lnTo>
                      <a:lnTo>
                        <a:pt x="2221098" y="227879"/>
                      </a:lnTo>
                      <a:lnTo>
                        <a:pt x="2613396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sz="1400" dirty="0">
                    <a:cs typeface="Arial" charset="0"/>
                  </a:endParaRPr>
                </a:p>
              </p:txBody>
            </p:sp>
            <p:grpSp>
              <p:nvGrpSpPr>
                <p:cNvPr id="63" name="Group 197"/>
                <p:cNvGrpSpPr/>
                <p:nvPr/>
              </p:nvGrpSpPr>
              <p:grpSpPr bwMode="auto">
                <a:xfrm>
                  <a:off x="2927661" y="3854927"/>
                  <a:ext cx="3159810" cy="1903181"/>
                  <a:chOff x="860166" y="2803025"/>
                  <a:chExt cx="2677895" cy="1613498"/>
                </a:xfrm>
                <a:solidFill>
                  <a:schemeClr val="accent1"/>
                </a:solidFill>
              </p:grpSpPr>
              <p:sp>
                <p:nvSpPr>
                  <p:cNvPr id="68" name="Oval 89"/>
                  <p:cNvSpPr/>
                  <p:nvPr/>
                </p:nvSpPr>
                <p:spPr bwMode="auto">
                  <a:xfrm>
                    <a:off x="860166" y="4343371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69" name="Oval 90"/>
                  <p:cNvSpPr/>
                  <p:nvPr/>
                </p:nvSpPr>
                <p:spPr bwMode="auto">
                  <a:xfrm>
                    <a:off x="992855" y="4320295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0" name="Oval 91"/>
                  <p:cNvSpPr/>
                  <p:nvPr/>
                </p:nvSpPr>
                <p:spPr bwMode="auto">
                  <a:xfrm>
                    <a:off x="1044777" y="4282796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1" name="Oval 92"/>
                  <p:cNvSpPr/>
                  <p:nvPr/>
                </p:nvSpPr>
                <p:spPr bwMode="auto">
                  <a:xfrm>
                    <a:off x="1163043" y="4253950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2" name="Oval 93"/>
                  <p:cNvSpPr/>
                  <p:nvPr/>
                </p:nvSpPr>
                <p:spPr bwMode="auto">
                  <a:xfrm>
                    <a:off x="1249580" y="4216451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3" name="Oval 94"/>
                  <p:cNvSpPr/>
                  <p:nvPr/>
                </p:nvSpPr>
                <p:spPr bwMode="auto">
                  <a:xfrm>
                    <a:off x="1266887" y="4196260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4" name="Oval 95"/>
                  <p:cNvSpPr/>
                  <p:nvPr/>
                </p:nvSpPr>
                <p:spPr bwMode="auto">
                  <a:xfrm>
                    <a:off x="1287079" y="4144338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5" name="Oval 96"/>
                  <p:cNvSpPr/>
                  <p:nvPr/>
                </p:nvSpPr>
                <p:spPr bwMode="auto">
                  <a:xfrm>
                    <a:off x="1362077" y="4109723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6" name="Oval 97"/>
                  <p:cNvSpPr/>
                  <p:nvPr/>
                </p:nvSpPr>
                <p:spPr bwMode="auto">
                  <a:xfrm>
                    <a:off x="1477459" y="4077993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7" name="Oval 98"/>
                  <p:cNvSpPr/>
                  <p:nvPr/>
                </p:nvSpPr>
                <p:spPr bwMode="auto">
                  <a:xfrm>
                    <a:off x="1497650" y="4011649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8" name="Oval 99"/>
                  <p:cNvSpPr/>
                  <p:nvPr/>
                </p:nvSpPr>
                <p:spPr bwMode="auto">
                  <a:xfrm>
                    <a:off x="1506304" y="3971265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79" name="Oval 100"/>
                  <p:cNvSpPr/>
                  <p:nvPr/>
                </p:nvSpPr>
                <p:spPr bwMode="auto">
                  <a:xfrm>
                    <a:off x="1543803" y="3927997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0" name="Oval 101"/>
                  <p:cNvSpPr/>
                  <p:nvPr/>
                </p:nvSpPr>
                <p:spPr bwMode="auto">
                  <a:xfrm>
                    <a:off x="1572648" y="3887613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1" name="Oval 102"/>
                  <p:cNvSpPr/>
                  <p:nvPr/>
                </p:nvSpPr>
                <p:spPr bwMode="auto">
                  <a:xfrm>
                    <a:off x="1817835" y="3832807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2" name="Oval 103"/>
                  <p:cNvSpPr/>
                  <p:nvPr/>
                </p:nvSpPr>
                <p:spPr bwMode="auto">
                  <a:xfrm>
                    <a:off x="1872642" y="3783769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3" name="Oval 104"/>
                  <p:cNvSpPr/>
                  <p:nvPr/>
                </p:nvSpPr>
                <p:spPr bwMode="auto">
                  <a:xfrm>
                    <a:off x="1959178" y="3726079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4" name="Oval 105"/>
                  <p:cNvSpPr/>
                  <p:nvPr/>
                </p:nvSpPr>
                <p:spPr bwMode="auto">
                  <a:xfrm>
                    <a:off x="2109174" y="3662619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5" name="Oval 106"/>
                  <p:cNvSpPr/>
                  <p:nvPr/>
                </p:nvSpPr>
                <p:spPr bwMode="auto">
                  <a:xfrm>
                    <a:off x="2325515" y="3584736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6" name="Oval 107"/>
                  <p:cNvSpPr/>
                  <p:nvPr/>
                </p:nvSpPr>
                <p:spPr bwMode="auto">
                  <a:xfrm>
                    <a:off x="2489934" y="3498200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7" name="Oval 108"/>
                  <p:cNvSpPr/>
                  <p:nvPr/>
                </p:nvSpPr>
                <p:spPr bwMode="auto">
                  <a:xfrm>
                    <a:off x="2510125" y="3422499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8" name="Oval 109"/>
                  <p:cNvSpPr/>
                  <p:nvPr/>
                </p:nvSpPr>
                <p:spPr bwMode="auto">
                  <a:xfrm>
                    <a:off x="2939922" y="3291215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89" name="Oval 110"/>
                  <p:cNvSpPr/>
                  <p:nvPr/>
                </p:nvSpPr>
                <p:spPr bwMode="auto">
                  <a:xfrm>
                    <a:off x="3154081" y="3149873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0" name="Oval 111"/>
                  <p:cNvSpPr/>
                  <p:nvPr/>
                </p:nvSpPr>
                <p:spPr bwMode="auto">
                  <a:xfrm>
                    <a:off x="3242799" y="3002058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  <p:sp>
                <p:nvSpPr>
                  <p:cNvPr id="91" name="Oval 112"/>
                  <p:cNvSpPr/>
                  <p:nvPr/>
                </p:nvSpPr>
                <p:spPr bwMode="auto">
                  <a:xfrm>
                    <a:off x="3464909" y="2803025"/>
                    <a:ext cx="73152" cy="731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chemeClr val="folHlink"/>
                      </a:buClr>
                      <a:buFont typeface="Arial" charset="0"/>
                      <a:buChar char="•"/>
                      <a:defRPr/>
                    </a:pPr>
                    <a:endParaRPr lang="en-US" sz="1400" dirty="0">
                      <a:cs typeface="Arial" charset="0"/>
                    </a:endParaRPr>
                  </a:p>
                </p:txBody>
              </p:sp>
            </p:grpSp>
            <p:sp>
              <p:nvSpPr>
                <p:cNvPr id="64" name="Freeform 198"/>
                <p:cNvSpPr>
                  <a:spLocks/>
                </p:cNvSpPr>
                <p:nvPr/>
              </p:nvSpPr>
              <p:spPr bwMode="auto">
                <a:xfrm>
                  <a:off x="2987675" y="3897313"/>
                  <a:ext cx="3057525" cy="1827212"/>
                </a:xfrm>
                <a:custGeom>
                  <a:avLst/>
                  <a:gdLst>
                    <a:gd name="T0" fmla="*/ 0 w 2590320"/>
                    <a:gd name="T1" fmla="*/ 11286630 h 1548999"/>
                    <a:gd name="T2" fmla="*/ 740321 w 2590320"/>
                    <a:gd name="T3" fmla="*/ 11118487 h 1548999"/>
                    <a:gd name="T4" fmla="*/ 1247957 w 2590320"/>
                    <a:gd name="T5" fmla="*/ 10824239 h 1548999"/>
                    <a:gd name="T6" fmla="*/ 2115135 w 2590320"/>
                    <a:gd name="T7" fmla="*/ 10529991 h 1548999"/>
                    <a:gd name="T8" fmla="*/ 2665012 w 2590320"/>
                    <a:gd name="T9" fmla="*/ 10382869 h 1548999"/>
                    <a:gd name="T10" fmla="*/ 2897681 w 2590320"/>
                    <a:gd name="T11" fmla="*/ 10193692 h 1548999"/>
                    <a:gd name="T12" fmla="*/ 3003473 w 2590320"/>
                    <a:gd name="T13" fmla="*/ 9710296 h 1548999"/>
                    <a:gd name="T14" fmla="*/ 3532202 w 2590320"/>
                    <a:gd name="T15" fmla="*/ 9521127 h 1548999"/>
                    <a:gd name="T16" fmla="*/ 4314816 w 2590320"/>
                    <a:gd name="T17" fmla="*/ 9247920 h 1548999"/>
                    <a:gd name="T18" fmla="*/ 4568681 w 2590320"/>
                    <a:gd name="T19" fmla="*/ 8890596 h 1548999"/>
                    <a:gd name="T20" fmla="*/ 4632077 w 2590320"/>
                    <a:gd name="T21" fmla="*/ 8554324 h 1548999"/>
                    <a:gd name="T22" fmla="*/ 5139719 w 2590320"/>
                    <a:gd name="T23" fmla="*/ 7860743 h 1548999"/>
                    <a:gd name="T24" fmla="*/ 6852924 w 2590320"/>
                    <a:gd name="T25" fmla="*/ 7503411 h 1548999"/>
                    <a:gd name="T26" fmla="*/ 7275989 w 2590320"/>
                    <a:gd name="T27" fmla="*/ 7146089 h 1548999"/>
                    <a:gd name="T28" fmla="*/ 7931712 w 2590320"/>
                    <a:gd name="T29" fmla="*/ 6746749 h 1548999"/>
                    <a:gd name="T30" fmla="*/ 8989223 w 2590320"/>
                    <a:gd name="T31" fmla="*/ 6326385 h 1548999"/>
                    <a:gd name="T32" fmla="*/ 10681297 w 2590320"/>
                    <a:gd name="T33" fmla="*/ 5695874 h 1548999"/>
                    <a:gd name="T34" fmla="*/ 11802314 w 2590320"/>
                    <a:gd name="T35" fmla="*/ 5086339 h 1548999"/>
                    <a:gd name="T36" fmla="*/ 11971528 w 2590320"/>
                    <a:gd name="T37" fmla="*/ 4581908 h 1548999"/>
                    <a:gd name="T38" fmla="*/ 15017279 w 2590320"/>
                    <a:gd name="T39" fmla="*/ 3657104 h 1548999"/>
                    <a:gd name="T40" fmla="*/ 16709298 w 2590320"/>
                    <a:gd name="T41" fmla="*/ 2669285 h 1548999"/>
                    <a:gd name="T42" fmla="*/ 17280427 w 2590320"/>
                    <a:gd name="T43" fmla="*/ 1660414 h 1548999"/>
                    <a:gd name="T44" fmla="*/ 17365042 w 2590320"/>
                    <a:gd name="T45" fmla="*/ 1366202 h 1548999"/>
                    <a:gd name="T46" fmla="*/ 18993637 w 2590320"/>
                    <a:gd name="T47" fmla="*/ 0 h 154899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590320"/>
                    <a:gd name="T73" fmla="*/ 0 h 1548999"/>
                    <a:gd name="T74" fmla="*/ 2590320 w 2590320"/>
                    <a:gd name="T75" fmla="*/ 1548999 h 154899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590320" h="1548999">
                      <a:moveTo>
                        <a:pt x="0" y="1548999"/>
                      </a:moveTo>
                      <a:lnTo>
                        <a:pt x="100959" y="1525923"/>
                      </a:lnTo>
                      <a:lnTo>
                        <a:pt x="170188" y="1485539"/>
                      </a:lnTo>
                      <a:lnTo>
                        <a:pt x="288455" y="1445156"/>
                      </a:lnTo>
                      <a:lnTo>
                        <a:pt x="363453" y="1424964"/>
                      </a:lnTo>
                      <a:lnTo>
                        <a:pt x="395183" y="1399003"/>
                      </a:lnTo>
                      <a:lnTo>
                        <a:pt x="409606" y="1332659"/>
                      </a:lnTo>
                      <a:lnTo>
                        <a:pt x="481719" y="1306698"/>
                      </a:lnTo>
                      <a:lnTo>
                        <a:pt x="588447" y="1269199"/>
                      </a:lnTo>
                      <a:lnTo>
                        <a:pt x="623062" y="1220161"/>
                      </a:lnTo>
                      <a:lnTo>
                        <a:pt x="631715" y="1174009"/>
                      </a:lnTo>
                      <a:lnTo>
                        <a:pt x="700944" y="1078819"/>
                      </a:lnTo>
                      <a:lnTo>
                        <a:pt x="934592" y="1029782"/>
                      </a:lnTo>
                      <a:lnTo>
                        <a:pt x="992283" y="980744"/>
                      </a:lnTo>
                      <a:lnTo>
                        <a:pt x="1081704" y="925938"/>
                      </a:lnTo>
                      <a:lnTo>
                        <a:pt x="1225931" y="868247"/>
                      </a:lnTo>
                      <a:lnTo>
                        <a:pt x="1456694" y="781711"/>
                      </a:lnTo>
                      <a:lnTo>
                        <a:pt x="1609575" y="698059"/>
                      </a:lnTo>
                      <a:lnTo>
                        <a:pt x="1632652" y="628830"/>
                      </a:lnTo>
                      <a:lnTo>
                        <a:pt x="2048026" y="501910"/>
                      </a:lnTo>
                      <a:lnTo>
                        <a:pt x="2278789" y="366337"/>
                      </a:lnTo>
                      <a:lnTo>
                        <a:pt x="2356672" y="227879"/>
                      </a:lnTo>
                      <a:lnTo>
                        <a:pt x="2368210" y="187495"/>
                      </a:lnTo>
                      <a:lnTo>
                        <a:pt x="2590320" y="0"/>
                      </a:lnTo>
                    </a:path>
                  </a:pathLst>
                </a:cu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/>
                <a:lstStyle/>
                <a:p>
                  <a:endParaRPr lang="ja-JP" altLang="en-US"/>
                </a:p>
              </p:txBody>
            </p:sp>
            <p:sp>
              <p:nvSpPr>
                <p:cNvPr id="65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433638" y="3346450"/>
                  <a:ext cx="53340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ja-JP" sz="1400">
                      <a:latin typeface="Arial" pitchFamily="34" charset="0"/>
                    </a:rPr>
                    <a:t>0.10</a:t>
                  </a:r>
                </a:p>
              </p:txBody>
            </p:sp>
            <p:cxnSp>
              <p:nvCxnSpPr>
                <p:cNvPr id="66" name="Straight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13063" y="3494088"/>
                  <a:ext cx="65087" cy="0"/>
                </a:xfrm>
                <a:prstGeom prst="lin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67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3763963" y="3201988"/>
                  <a:ext cx="232727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ja-JP" sz="1400" b="1">
                      <a:latin typeface="Arial" pitchFamily="34" charset="0"/>
                    </a:rPr>
                    <a:t>Time to Seroconversion (ITT Analysis)</a:t>
                  </a:r>
                </a:p>
              </p:txBody>
            </p:sp>
          </p:grpSp>
          <p:grpSp>
            <p:nvGrpSpPr>
              <p:cNvPr id="28" name="Group 11"/>
              <p:cNvGrpSpPr>
                <a:grpSpLocks/>
              </p:cNvGrpSpPr>
              <p:nvPr/>
            </p:nvGrpSpPr>
            <p:grpSpPr bwMode="auto">
              <a:xfrm>
                <a:off x="-8125278" y="1060653"/>
                <a:ext cx="7352164" cy="2444547"/>
                <a:chOff x="-8125278" y="1060653"/>
                <a:chExt cx="7352164" cy="2444547"/>
              </a:xfrm>
            </p:grpSpPr>
            <p:grpSp>
              <p:nvGrpSpPr>
                <p:cNvPr id="29" name="Group 2"/>
                <p:cNvGrpSpPr>
                  <a:grpSpLocks/>
                </p:cNvGrpSpPr>
                <p:nvPr/>
              </p:nvGrpSpPr>
              <p:grpSpPr bwMode="auto">
                <a:xfrm>
                  <a:off x="-8125278" y="1060653"/>
                  <a:ext cx="7352164" cy="2280479"/>
                  <a:chOff x="-7311425" y="1047750"/>
                  <a:chExt cx="7352164" cy="2280479"/>
                </a:xfrm>
              </p:grpSpPr>
              <p:grpSp>
                <p:nvGrpSpPr>
                  <p:cNvPr id="3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-7311425" y="1047750"/>
                    <a:ext cx="7352164" cy="2280479"/>
                    <a:chOff x="8597900" y="-1981199"/>
                    <a:chExt cx="7352066" cy="2280507"/>
                  </a:xfrm>
                </p:grpSpPr>
                <p:sp>
                  <p:nvSpPr>
                    <p:cNvPr id="33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1255" y="-70028"/>
                      <a:ext cx="6558710" cy="3693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altLang="ja-JP" b="1" u="sng" dirty="0">
                          <a:latin typeface="Arial Narrow" pitchFamily="34" charset="0"/>
                        </a:rPr>
                        <a:t>TDF-2:  TDF-FTC reduces HIV infection rate by 78% on treatment </a:t>
                      </a:r>
                    </a:p>
                  </p:txBody>
                </p:sp>
                <p:grpSp>
                  <p:nvGrpSpPr>
                    <p:cNvPr id="34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597900" y="-1981199"/>
                      <a:ext cx="7352066" cy="1637378"/>
                      <a:chOff x="6849660" y="4464424"/>
                      <a:chExt cx="7352377" cy="1637102"/>
                    </a:xfrm>
                  </p:grpSpPr>
                  <p:pic>
                    <p:nvPicPr>
                      <p:cNvPr id="35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 l="24551" t="22322" r="25276" b="57448"/>
                      <a:stretch>
                        <a:fillRect/>
                      </a:stretch>
                    </p:blipFill>
                    <p:spPr bwMode="auto">
                      <a:xfrm>
                        <a:off x="6849660" y="5418369"/>
                        <a:ext cx="3806334" cy="68315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36" name="Rectangle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9661" y="4464424"/>
                        <a:ext cx="7352376" cy="9539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ctr"/>
                        <a:r>
                          <a:rPr lang="en-US" altLang="ja-JP" sz="2800" b="1">
                            <a:solidFill>
                              <a:srgbClr val="FF6600"/>
                            </a:solidFill>
                            <a:latin typeface="Arial Narrow" pitchFamily="34" charset="0"/>
                          </a:rPr>
                          <a:t>2011: PrEP Prevents Heterosexual </a:t>
                        </a:r>
                      </a:p>
                      <a:p>
                        <a:pPr algn="ctr"/>
                        <a:r>
                          <a:rPr lang="en-US" altLang="ja-JP" sz="2800" b="1">
                            <a:solidFill>
                              <a:srgbClr val="FF6600"/>
                            </a:solidFill>
                            <a:latin typeface="Arial Narrow" pitchFamily="34" charset="0"/>
                          </a:rPr>
                          <a:t>HIV Transmission and Acquisition</a:t>
                        </a:r>
                      </a:p>
                    </p:txBody>
                  </p:sp>
                </p:grpSp>
              </p:grpSp>
              <p:sp>
                <p:nvSpPr>
                  <p:cNvPr id="32" name="TextBox 1"/>
                  <p:cNvSpPr txBox="1"/>
                  <p:nvPr/>
                </p:nvSpPr>
                <p:spPr>
                  <a:xfrm>
                    <a:off x="-3629261" y="2001804"/>
                    <a:ext cx="3670000" cy="68418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spcAft>
                        <a:spcPts val="0"/>
                      </a:spcAft>
                      <a:defRPr/>
                    </a:pPr>
                    <a:r>
                      <a:rPr lang="en-US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itchFamily="34" charset="0"/>
                      </a:rPr>
                      <a:t>HIV MEDICATIONS HIGHLY EFFECTIVE AS </a:t>
                    </a:r>
                  </a:p>
                  <a:p>
                    <a:pPr>
                      <a:lnSpc>
                        <a:spcPct val="120000"/>
                      </a:lnSpc>
                      <a:spcAft>
                        <a:spcPts val="0"/>
                      </a:spcAft>
                      <a:defRPr/>
                    </a:pPr>
                    <a:r>
                      <a:rPr lang="en-US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itchFamily="34" charset="0"/>
                      </a:rPr>
                      <a:t>PROPHYLAXIS AGAINST HIV INFECTION</a:t>
                    </a:r>
                  </a:p>
                </p:txBody>
              </p:sp>
            </p:grpSp>
            <p:pic>
              <p:nvPicPr>
                <p:cNvPr id="30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9079" t="20966" r="81459" b="60432"/>
                <a:stretch>
                  <a:fillRect/>
                </a:stretch>
              </p:blipFill>
              <p:spPr bwMode="auto">
                <a:xfrm>
                  <a:off x="-7833822" y="2773695"/>
                  <a:ext cx="671022" cy="7315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24" name="Rectangle 3"/>
            <p:cNvSpPr/>
            <p:nvPr/>
          </p:nvSpPr>
          <p:spPr>
            <a:xfrm>
              <a:off x="-3479199" y="1973433"/>
              <a:ext cx="7365399" cy="72387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ja-JP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903288" y="1066800"/>
            <a:ext cx="7326312" cy="5410200"/>
            <a:chOff x="-7408728" y="-2451120"/>
            <a:chExt cx="7325883" cy="5410200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7332528" y="-2451120"/>
              <a:ext cx="724602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2011: Bone density change differs among ARVs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-5575731" y="2589748"/>
              <a:ext cx="360060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>
                  <a:solidFill>
                    <a:prstClr val="black"/>
                  </a:solidFill>
                  <a:cs typeface="Arial" pitchFamily="34" charset="0"/>
                </a:rPr>
                <a:t>McComsey, J Inf Dis 2011; 203:1791.</a:t>
              </a:r>
            </a:p>
          </p:txBody>
        </p:sp>
        <p:pic>
          <p:nvPicPr>
            <p:cNvPr id="16" name="Picture 37"/>
            <p:cNvPicPr>
              <a:picLocks noChangeAspect="1" noChangeArrowheads="1"/>
            </p:cNvPicPr>
            <p:nvPr/>
          </p:nvPicPr>
          <p:blipFill>
            <a:blip r:embed="rId2" cstate="print"/>
            <a:srcRect l="28661" t="36266" r="29395" b="18352"/>
            <a:stretch>
              <a:fillRect/>
            </a:stretch>
          </p:blipFill>
          <p:spPr bwMode="auto">
            <a:xfrm>
              <a:off x="-7408728" y="-1869058"/>
              <a:ext cx="7325883" cy="445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676400" y="1066800"/>
            <a:ext cx="5753100" cy="5524500"/>
            <a:chOff x="-5753100" y="3205984"/>
            <a:chExt cx="5753100" cy="5524194"/>
          </a:xfrm>
        </p:grpSpPr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-5753100" y="4193747"/>
              <a:ext cx="5753100" cy="4536431"/>
              <a:chOff x="1994688" y="-2226102"/>
              <a:chExt cx="5753100" cy="4536431"/>
            </a:xfrm>
          </p:grpSpPr>
          <p:pic>
            <p:nvPicPr>
              <p:cNvPr id="16" name="Picture 1"/>
              <p:cNvPicPr>
                <a:picLocks noChangeAspect="1"/>
              </p:cNvPicPr>
              <p:nvPr/>
            </p:nvPicPr>
            <p:blipFill>
              <a:blip r:embed="rId2" cstate="print"/>
              <a:srcRect b="5707"/>
              <a:stretch>
                <a:fillRect/>
              </a:stretch>
            </p:blipFill>
            <p:spPr bwMode="auto">
              <a:xfrm>
                <a:off x="1994688" y="-2226102"/>
                <a:ext cx="5753100" cy="4351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2"/>
              <p:cNvSpPr txBox="1">
                <a:spLocks noChangeArrowheads="1"/>
              </p:cNvSpPr>
              <p:nvPr/>
            </p:nvSpPr>
            <p:spPr bwMode="auto">
              <a:xfrm>
                <a:off x="2139773" y="1940997"/>
                <a:ext cx="2693110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b="1">
                    <a:solidFill>
                      <a:prstClr val="black"/>
                    </a:solidFill>
                    <a:cs typeface="Arial" pitchFamily="34" charset="0"/>
                  </a:rPr>
                  <a:t>BMJ, November 2011, 343</a:t>
                </a:r>
                <a:endParaRPr kumimoji="0" lang="en-US" altLang="ja-JP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5608015" y="3205984"/>
              <a:ext cx="5411930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2011: Older aged patients do better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when HAART initiated at higher CD4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71500" y="1066800"/>
            <a:ext cx="8039100" cy="4648200"/>
            <a:chOff x="-2458746" y="1066801"/>
            <a:chExt cx="8038889" cy="4648200"/>
          </a:xfrm>
        </p:grpSpPr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-2458746" y="1066801"/>
              <a:ext cx="7383664" cy="4038599"/>
              <a:chOff x="-3392257" y="4147915"/>
              <a:chExt cx="7384500" cy="4038399"/>
            </a:xfrm>
          </p:grpSpPr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-2820904" y="4147915"/>
                <a:ext cx="6813147" cy="9540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2006: 1</a:t>
                </a:r>
                <a:r>
                  <a:rPr kumimoji="0" lang="en-US" altLang="ja-JP" sz="2800" b="1" baseline="30000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2-Class STR (Single Tablet Regimen)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Atripla: 1</a:t>
                </a:r>
                <a:r>
                  <a:rPr kumimoji="0" lang="en-US" altLang="ja-JP" sz="2800" b="1" baseline="30000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significant reduction in pill burden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pic>
            <p:nvPicPr>
              <p:cNvPr id="17" name="Picture 26" descr="http://t2.gstatic.com/images?q=tbn:ANd9GcTi0wd8rRo2Grs1K_IkwkGOVfzOz2jIKl3DyfabwvrfhVCiZcvsz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392257" y="5148645"/>
                <a:ext cx="2410458" cy="3037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3" cstate="print"/>
            <a:srcRect b="7529"/>
            <a:stretch>
              <a:fillRect/>
            </a:stretch>
          </p:blipFill>
          <p:spPr bwMode="auto">
            <a:xfrm>
              <a:off x="56443" y="2067580"/>
              <a:ext cx="5523700" cy="3647421"/>
            </a:xfrm>
            <a:prstGeom prst="rect">
              <a:avLst/>
            </a:prstGeom>
            <a:noFill/>
            <a:ln w="38100">
              <a:solidFill>
                <a:srgbClr val="3333CC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1585913" y="1066800"/>
            <a:ext cx="5976937" cy="5691188"/>
            <a:chOff x="-316470" y="5683291"/>
            <a:chExt cx="5976610" cy="5691604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-316470" y="5683291"/>
              <a:ext cx="5976610" cy="5353050"/>
              <a:chOff x="-316470" y="5683291"/>
              <a:chExt cx="5976610" cy="5353050"/>
            </a:xfrm>
          </p:grpSpPr>
          <p:pic>
            <p:nvPicPr>
              <p:cNvPr id="16" name="Picture 3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2813" t="27335" r="10875" b="38150"/>
              <a:stretch>
                <a:fillRect/>
              </a:stretch>
            </p:blipFill>
            <p:spPr bwMode="auto">
              <a:xfrm>
                <a:off x="-302645" y="6636373"/>
                <a:ext cx="5962785" cy="4399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-316470" y="5683291"/>
                <a:ext cx="5971250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   2011: Minority Resistance Variants (MV)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Increase risk of initial failure</a:t>
                </a:r>
                <a:endParaRPr kumimoji="0" lang="en-US" altLang="ja-JP" sz="24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3278755" y="11036341"/>
              <a:ext cx="228908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600" i="1">
                  <a:solidFill>
                    <a:prstClr val="black"/>
                  </a:solidFill>
                  <a:cs typeface="Arial" pitchFamily="34" charset="0"/>
                </a:rPr>
                <a:t>Li, JAMA 2011; 305:1327.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14313" y="1071563"/>
            <a:ext cx="8643937" cy="4338637"/>
            <a:chOff x="8653434" y="4614862"/>
            <a:chExt cx="8643966" cy="4338638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0287000" y="4614862"/>
              <a:ext cx="5319712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2011: NNRTI NVP-extended release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5" name="Picture 4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53434" y="5143500"/>
              <a:ext cx="4572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25400" y="5143500"/>
              <a:ext cx="4572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28638" y="1066800"/>
            <a:ext cx="8086725" cy="5629275"/>
            <a:chOff x="506687" y="1076870"/>
            <a:chExt cx="8085740" cy="5628730"/>
          </a:xfrm>
        </p:grpSpPr>
        <p:pic>
          <p:nvPicPr>
            <p:cNvPr id="14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 l="21501" t="14185" r="21823" b="10001"/>
            <a:stretch>
              <a:fillRect/>
            </a:stretch>
          </p:blipFill>
          <p:spPr bwMode="auto">
            <a:xfrm>
              <a:off x="833219" y="1545383"/>
              <a:ext cx="7367239" cy="516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06687" y="1076870"/>
              <a:ext cx="808574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2011: 5</a:t>
              </a:r>
              <a:r>
                <a:rPr kumimoji="0" lang="en-US" altLang="ja-JP" sz="2800" b="1" baseline="30000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NNRTI: Rilpivirine receives selective approval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787400" y="1047750"/>
            <a:ext cx="7480300" cy="4443413"/>
            <a:chOff x="1326161" y="6022033"/>
            <a:chExt cx="7480702" cy="4442837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326161" y="6022033"/>
              <a:ext cx="748070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2011: 2</a:t>
              </a:r>
              <a:r>
                <a:rPr kumimoji="0" lang="en-US" altLang="ja-JP" sz="2800" b="1" baseline="30000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nd</a:t>
              </a: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2-class Single Tablet Regimen: Complera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5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07770" y="6584882"/>
              <a:ext cx="2819400" cy="387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382" y="6584882"/>
              <a:ext cx="3879988" cy="387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9990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7999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999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9993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79994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9989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9875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9876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9877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2006   2007   2008   2009   2010   2011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987550" y="1600200"/>
            <a:ext cx="755650" cy="5137150"/>
            <a:chOff x="11147452" y="-2276975"/>
            <a:chExt cx="1527026" cy="10376396"/>
          </a:xfrm>
        </p:grpSpPr>
        <p:pic>
          <p:nvPicPr>
            <p:cNvPr id="79974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0288" y="-2276975"/>
              <a:ext cx="1484190" cy="1077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11150478" y="-205043"/>
              <a:ext cx="1524000" cy="1033124"/>
              <a:chOff x="13912571" y="2700637"/>
              <a:chExt cx="3490356" cy="2532564"/>
            </a:xfrm>
          </p:grpSpPr>
          <p:pic>
            <p:nvPicPr>
              <p:cNvPr id="7998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46509" r="34309" b="18179"/>
              <a:stretch>
                <a:fillRect/>
              </a:stretch>
            </p:blipFill>
            <p:spPr bwMode="auto">
              <a:xfrm>
                <a:off x="13912571" y="2700637"/>
                <a:ext cx="3490356" cy="2532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8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312" t="15448" r="49194" b="75208"/>
              <a:stretch>
                <a:fillRect/>
              </a:stretch>
            </p:blipFill>
            <p:spPr bwMode="auto">
              <a:xfrm>
                <a:off x="13962866" y="4511824"/>
                <a:ext cx="1592778" cy="670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997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72438" y="670489"/>
              <a:ext cx="150204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77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288" y="-1199640"/>
              <a:ext cx="1484190" cy="96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78" name="Picture 3" descr="FDR5 2hand many Pills_PMS 185"/>
            <p:cNvPicPr>
              <a:picLocks noChangeAspect="1" noChangeArrowheads="1"/>
            </p:cNvPicPr>
            <p:nvPr/>
          </p:nvPicPr>
          <p:blipFill>
            <a:blip r:embed="rId6" cstate="print"/>
            <a:srcRect b="7529"/>
            <a:stretch>
              <a:fillRect/>
            </a:stretch>
          </p:blipFill>
          <p:spPr bwMode="auto">
            <a:xfrm>
              <a:off x="11150478" y="2274634"/>
              <a:ext cx="1524000" cy="10019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79979" name="Picture 53" descr="http://img.medscape.com/fullsize/migrated/576/105/fht576105.fig2.gif"/>
            <p:cNvPicPr>
              <a:picLocks noChangeAspect="1" noChangeArrowheads="1"/>
            </p:cNvPicPr>
            <p:nvPr/>
          </p:nvPicPr>
          <p:blipFill>
            <a:blip r:embed="rId7" cstate="print"/>
            <a:srcRect l="3523" t="50960" b="2879"/>
            <a:stretch>
              <a:fillRect/>
            </a:stretch>
          </p:blipFill>
          <p:spPr bwMode="auto">
            <a:xfrm>
              <a:off x="11150478" y="3290996"/>
              <a:ext cx="1524000" cy="9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0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153388" y="4270696"/>
              <a:ext cx="1521090" cy="869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1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 l="10426" t="22186" r="53220" b="68417"/>
            <a:stretch>
              <a:fillRect/>
            </a:stretch>
          </p:blipFill>
          <p:spPr bwMode="auto">
            <a:xfrm>
              <a:off x="11150477" y="5140586"/>
              <a:ext cx="1524001" cy="22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2" name="Picture 59"/>
            <p:cNvPicPr>
              <a:picLocks noChangeAspect="1" noChangeArrowheads="1"/>
            </p:cNvPicPr>
            <p:nvPr/>
          </p:nvPicPr>
          <p:blipFill>
            <a:blip r:embed="rId10" cstate="print"/>
            <a:srcRect l="28120" t="10889" r="4408" b="52444"/>
            <a:stretch>
              <a:fillRect/>
            </a:stretch>
          </p:blipFill>
          <p:spPr bwMode="auto">
            <a:xfrm>
              <a:off x="11165938" y="1813489"/>
              <a:ext cx="1508540" cy="46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3" name="Picture 54"/>
            <p:cNvPicPr>
              <a:picLocks noChangeAspect="1" noChangeArrowheads="1"/>
            </p:cNvPicPr>
            <p:nvPr/>
          </p:nvPicPr>
          <p:blipFill>
            <a:blip r:embed="rId11" cstate="print"/>
            <a:srcRect l="25626" t="9486" r="20824" b="27106"/>
            <a:stretch>
              <a:fillRect/>
            </a:stretch>
          </p:blipFill>
          <p:spPr bwMode="auto">
            <a:xfrm>
              <a:off x="11148965" y="5363209"/>
              <a:ext cx="1525513" cy="93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4" name="Picture 23"/>
            <p:cNvPicPr>
              <a:picLocks noChangeAspect="1" noChangeArrowheads="1"/>
            </p:cNvPicPr>
            <p:nvPr/>
          </p:nvPicPr>
          <p:blipFill>
            <a:blip r:embed="rId12" cstate="print"/>
            <a:srcRect l="23500" t="13087" r="50751" b="22423"/>
            <a:stretch>
              <a:fillRect/>
            </a:stretch>
          </p:blipFill>
          <p:spPr bwMode="auto">
            <a:xfrm rot="5400000">
              <a:off x="11368946" y="6071722"/>
              <a:ext cx="1084038" cy="15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85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 l="26807" t="28331" r="22775" b="27432"/>
            <a:stretch>
              <a:fillRect/>
            </a:stretch>
          </p:blipFill>
          <p:spPr bwMode="auto">
            <a:xfrm>
              <a:off x="11147452" y="7377254"/>
              <a:ext cx="1527026" cy="72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774950" y="1600200"/>
            <a:ext cx="852488" cy="5137150"/>
            <a:chOff x="2774964" y="1600200"/>
            <a:chExt cx="852872" cy="5137148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820988" y="1600200"/>
              <a:ext cx="760412" cy="5137148"/>
              <a:chOff x="-2008229" y="-1000695"/>
              <a:chExt cx="1224905" cy="8270623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-2008229" y="-1000695"/>
                <a:ext cx="1224904" cy="423192"/>
                <a:chOff x="-7092341" y="3653372"/>
                <a:chExt cx="2609846" cy="901676"/>
              </a:xfrm>
            </p:grpSpPr>
            <p:pic>
              <p:nvPicPr>
                <p:cNvPr id="79972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6316" t="11311" r="11829" b="71220"/>
                <a:stretch>
                  <a:fillRect/>
                </a:stretch>
              </p:blipFill>
              <p:spPr bwMode="auto">
                <a:xfrm>
                  <a:off x="-7090931" y="3653372"/>
                  <a:ext cx="2608436" cy="5018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973" name="Picture 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l="30428" t="32205" r="31256" b="57158"/>
                <a:stretch>
                  <a:fillRect/>
                </a:stretch>
              </p:blipFill>
              <p:spPr bwMode="auto">
                <a:xfrm>
                  <a:off x="-7092341" y="4147496"/>
                  <a:ext cx="2609845" cy="407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-2008228" y="-571344"/>
                <a:ext cx="1224904" cy="586589"/>
                <a:chOff x="-6219103" y="5820371"/>
                <a:chExt cx="3965087" cy="1898818"/>
              </a:xfrm>
            </p:grpSpPr>
            <p:pic>
              <p:nvPicPr>
                <p:cNvPr id="79970" name="Picture 7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46684" t="79100" r="2896" b="9390"/>
                <a:stretch>
                  <a:fillRect/>
                </a:stretch>
              </p:blipFill>
              <p:spPr bwMode="auto">
                <a:xfrm>
                  <a:off x="-6216960" y="7210376"/>
                  <a:ext cx="3962939" cy="50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971" name="Picture 7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59692" t="12657" r="2896" b="58746"/>
                <a:stretch>
                  <a:fillRect/>
                </a:stretch>
              </p:blipFill>
              <p:spPr bwMode="auto">
                <a:xfrm>
                  <a:off x="-6219103" y="5820371"/>
                  <a:ext cx="3965087" cy="1390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9961" name="Picture 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-2008227" y="-19261"/>
                <a:ext cx="1224903" cy="95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62" name="Picture 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-2007565" y="855420"/>
                <a:ext cx="1224241" cy="59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63" name="Picture 3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13332" t="13016" r="5417" b="14304"/>
              <a:stretch>
                <a:fillRect/>
              </a:stretch>
            </p:blipFill>
            <p:spPr bwMode="auto">
              <a:xfrm>
                <a:off x="-2007565" y="2066286"/>
                <a:ext cx="1224241" cy="681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64" name="Picture 4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-2007565" y="3538437"/>
                <a:ext cx="1224241" cy="710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65" name="Picture 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 l="5113" t="7059" r="34943" b="46471"/>
              <a:stretch>
                <a:fillRect/>
              </a:stretch>
            </p:blipFill>
            <p:spPr bwMode="auto">
              <a:xfrm>
                <a:off x="-2007565" y="4249378"/>
                <a:ext cx="1224241" cy="63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66" name="Picture 3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 t="19937" b="12132"/>
              <a:stretch>
                <a:fillRect/>
              </a:stretch>
            </p:blipFill>
            <p:spPr bwMode="auto">
              <a:xfrm>
                <a:off x="-2007565" y="4887909"/>
                <a:ext cx="1224241" cy="576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38"/>
              <p:cNvGrpSpPr>
                <a:grpSpLocks/>
              </p:cNvGrpSpPr>
              <p:nvPr/>
            </p:nvGrpSpPr>
            <p:grpSpPr bwMode="auto">
              <a:xfrm>
                <a:off x="-2007566" y="6605415"/>
                <a:ext cx="1224241" cy="664513"/>
                <a:chOff x="-2394030" y="7200662"/>
                <a:chExt cx="1603430" cy="870336"/>
              </a:xfrm>
            </p:grpSpPr>
            <p:pic>
              <p:nvPicPr>
                <p:cNvPr id="79968" name="Picture 25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37625" t="32222" r="19049" b="18445"/>
                <a:stretch>
                  <a:fillRect/>
                </a:stretch>
              </p:blipFill>
              <p:spPr bwMode="auto">
                <a:xfrm>
                  <a:off x="-2394030" y="7200662"/>
                  <a:ext cx="1603430" cy="870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969" name="Picture 2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1431693" y="7286871"/>
                  <a:ext cx="499621" cy="541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9955" name="Picture 1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820098" y="3116241"/>
              <a:ext cx="761302" cy="38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56" name="Picture 11"/>
            <p:cNvPicPr>
              <a:picLocks noChangeAspect="1" noChangeArrowheads="1"/>
            </p:cNvPicPr>
            <p:nvPr/>
          </p:nvPicPr>
          <p:blipFill>
            <a:blip r:embed="rId27" cstate="print"/>
            <a:srcRect t="4202" b="18240"/>
            <a:stretch>
              <a:fillRect/>
            </a:stretch>
          </p:blipFill>
          <p:spPr bwMode="auto">
            <a:xfrm>
              <a:off x="2774964" y="3919537"/>
              <a:ext cx="852872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57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 t="14069" b="8565"/>
            <a:stretch>
              <a:fillRect/>
            </a:stretch>
          </p:blipFill>
          <p:spPr bwMode="auto">
            <a:xfrm>
              <a:off x="2821400" y="5967949"/>
              <a:ext cx="759588" cy="35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58" name="Picture 61"/>
            <p:cNvPicPr>
              <a:picLocks noChangeAspect="1" noChangeArrowheads="1"/>
            </p:cNvPicPr>
            <p:nvPr/>
          </p:nvPicPr>
          <p:blipFill>
            <a:blip r:embed="rId29" cstate="print"/>
            <a:srcRect b="5211"/>
            <a:stretch>
              <a:fillRect/>
            </a:stretch>
          </p:blipFill>
          <p:spPr bwMode="auto">
            <a:xfrm>
              <a:off x="2820097" y="5616170"/>
              <a:ext cx="760891" cy="35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733800" y="1530350"/>
            <a:ext cx="762000" cy="5207000"/>
            <a:chOff x="3733800" y="1530350"/>
            <a:chExt cx="762001" cy="5207000"/>
          </a:xfrm>
        </p:grpSpPr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3733800" y="1530350"/>
              <a:ext cx="762000" cy="5207000"/>
              <a:chOff x="-1392680" y="-687587"/>
              <a:chExt cx="1106909" cy="9039733"/>
            </a:xfrm>
          </p:grpSpPr>
          <p:pic>
            <p:nvPicPr>
              <p:cNvPr id="79930" name="Picture 5" descr="http://idsc.nih.go.jp/iasr/30/355/graph/f3552.gif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-1373364" y="-687587"/>
                <a:ext cx="1087591" cy="515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1" name="Picture 69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-1373364" y="-172412"/>
                <a:ext cx="1087590" cy="796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2" name="Picture 70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-1373364" y="624277"/>
                <a:ext cx="382764" cy="431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3" name="Picture 7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-988227" y="624277"/>
                <a:ext cx="702454" cy="44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4" name="Picture 3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t="20886"/>
              <a:stretch>
                <a:fillRect/>
              </a:stretch>
            </p:blipFill>
            <p:spPr bwMode="auto">
              <a:xfrm>
                <a:off x="-1373363" y="1185582"/>
                <a:ext cx="1087592" cy="629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5" name="Picture 16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 l="23660" t="16829" r="9888" b="9634"/>
              <a:stretch>
                <a:fillRect/>
              </a:stretch>
            </p:blipFill>
            <p:spPr bwMode="auto">
              <a:xfrm>
                <a:off x="-1373364" y="1814876"/>
                <a:ext cx="1087593" cy="697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-1373363" y="2503387"/>
                <a:ext cx="1086662" cy="502089"/>
                <a:chOff x="-933432" y="-4592716"/>
                <a:chExt cx="6572232" cy="2941937"/>
              </a:xfrm>
            </p:grpSpPr>
            <p:pic>
              <p:nvPicPr>
                <p:cNvPr id="79944" name="Picture 5" descr="http://static9.light-kr.com/images/135x135/aids/aidsinstitutelogo.jpg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 t="19330" b="22000"/>
                <a:stretch>
                  <a:fillRect/>
                </a:stretch>
              </p:blipFill>
              <p:spPr bwMode="auto">
                <a:xfrm>
                  <a:off x="-933432" y="-2807091"/>
                  <a:ext cx="19758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945" name="Picture 7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1042397" y="-2807091"/>
                  <a:ext cx="2224683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" name="Group 2"/>
                <p:cNvGrpSpPr>
                  <a:grpSpLocks/>
                </p:cNvGrpSpPr>
                <p:nvPr/>
              </p:nvGrpSpPr>
              <p:grpSpPr bwMode="auto">
                <a:xfrm>
                  <a:off x="-933432" y="-4592701"/>
                  <a:ext cx="1975824" cy="1956914"/>
                  <a:chOff x="-319089" y="-4240119"/>
                  <a:chExt cx="1323976" cy="1311305"/>
                </a:xfrm>
              </p:grpSpPr>
              <p:pic>
                <p:nvPicPr>
                  <p:cNvPr id="79952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3826993"/>
                    <a:ext cx="1323976" cy="898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9953" name="Picture 30" descr="http://upload.wikimedia.org/wikipedia/commons/9/9b/HRSA_Logo.JPG"/>
                  <p:cNvPicPr>
                    <a:picLocks noChangeAspect="1" noChangeArrowheads="1"/>
                  </p:cNvPicPr>
                  <p:nvPr/>
                </p:nvPicPr>
                <p:blipFill>
                  <a:blip r:embed="rId39" cstate="print"/>
                  <a:srcRect/>
                  <a:stretch>
                    <a:fillRect/>
                  </a:stretch>
                </p:blipFill>
                <p:spPr bwMode="auto">
                  <a:xfrm>
                    <a:off x="-319089" y="-4240119"/>
                    <a:ext cx="1323976" cy="4131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5" name="Group 3"/>
                <p:cNvGrpSpPr>
                  <a:grpSpLocks/>
                </p:cNvGrpSpPr>
                <p:nvPr/>
              </p:nvGrpSpPr>
              <p:grpSpPr bwMode="auto">
                <a:xfrm>
                  <a:off x="1037430" y="-4592716"/>
                  <a:ext cx="2229645" cy="1956929"/>
                  <a:chOff x="1201073" y="-3809196"/>
                  <a:chExt cx="1335583" cy="1172223"/>
                </a:xfrm>
              </p:grpSpPr>
              <p:pic>
                <p:nvPicPr>
                  <p:cNvPr id="79950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40" cstate="print"/>
                  <a:srcRect/>
                  <a:stretch>
                    <a:fillRect/>
                  </a:stretch>
                </p:blipFill>
                <p:spPr bwMode="auto">
                  <a:xfrm>
                    <a:off x="1201073" y="-3245956"/>
                    <a:ext cx="1335583" cy="6089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9951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41" cstate="print"/>
                  <a:srcRect/>
                  <a:stretch>
                    <a:fillRect/>
                  </a:stretch>
                </p:blipFill>
                <p:spPr bwMode="auto">
                  <a:xfrm>
                    <a:off x="1204046" y="-3809196"/>
                    <a:ext cx="1332610" cy="563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9948" name="Picture 83"/>
                <p:cNvPicPr>
                  <a:picLocks noChangeAspect="1" noChangeArrowheads="1"/>
                </p:cNvPicPr>
                <p:nvPr/>
              </p:nvPicPr>
              <p:blipFill>
                <a:blip r:embed="rId42" cstate="print"/>
                <a:srcRect/>
                <a:stretch>
                  <a:fillRect/>
                </a:stretch>
              </p:blipFill>
              <p:spPr bwMode="auto">
                <a:xfrm>
                  <a:off x="3267071" y="-4592716"/>
                  <a:ext cx="2371729" cy="195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949" name="Picture 33"/>
                <p:cNvPicPr>
                  <a:picLocks noChangeAspect="1" noChangeArrowheads="1"/>
                </p:cNvPicPr>
                <p:nvPr/>
              </p:nvPicPr>
              <p:blipFill>
                <a:blip r:embed="rId43" cstate="print"/>
                <a:srcRect/>
                <a:stretch>
                  <a:fillRect/>
                </a:stretch>
              </p:blipFill>
              <p:spPr bwMode="auto">
                <a:xfrm>
                  <a:off x="3267080" y="-2807081"/>
                  <a:ext cx="2371720" cy="1156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9937" name="Picture 66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 l="15999" t="18884" r="15501" b="31328"/>
              <a:stretch>
                <a:fillRect/>
              </a:stretch>
            </p:blipFill>
            <p:spPr bwMode="auto">
              <a:xfrm>
                <a:off x="-1392680" y="3005475"/>
                <a:ext cx="1105979" cy="529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8" name="Picture 67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 l="31966" t="21472" r="27625" b="25333"/>
              <a:stretch>
                <a:fillRect/>
              </a:stretch>
            </p:blipFill>
            <p:spPr bwMode="auto">
              <a:xfrm>
                <a:off x="-1392680" y="4196074"/>
                <a:ext cx="1106909" cy="819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39" name="Picture 39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50000" t="22054" r="19069" b="16811"/>
              <a:stretch>
                <a:fillRect/>
              </a:stretch>
            </p:blipFill>
            <p:spPr bwMode="auto">
              <a:xfrm>
                <a:off x="-1373363" y="5122095"/>
                <a:ext cx="1087592" cy="878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40" name="Picture 42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 l="40492" t="37396" r="21439" b="13737"/>
              <a:stretch>
                <a:fillRect/>
              </a:stretch>
            </p:blipFill>
            <p:spPr bwMode="auto">
              <a:xfrm>
                <a:off x="-1373364" y="6048116"/>
                <a:ext cx="1086664" cy="733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41" name="Picture 64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 l="13554" t="16206" r="27303" b="15750"/>
              <a:stretch>
                <a:fillRect/>
              </a:stretch>
            </p:blipFill>
            <p:spPr bwMode="auto">
              <a:xfrm>
                <a:off x="-1373363" y="6781801"/>
                <a:ext cx="1086662" cy="7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42" name="Picture 34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 l="7997" t="32736" r="19846" b="41518"/>
              <a:stretch>
                <a:fillRect/>
              </a:stretch>
            </p:blipFill>
            <p:spPr bwMode="auto">
              <a:xfrm>
                <a:off x="-1373364" y="7485026"/>
                <a:ext cx="1086663" cy="222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43" name="Picture 2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 l="12625" t="27333" r="43999" b="26889"/>
              <a:stretch>
                <a:fillRect/>
              </a:stretch>
            </p:blipFill>
            <p:spPr bwMode="auto">
              <a:xfrm>
                <a:off x="-1373364" y="7707038"/>
                <a:ext cx="1086663" cy="645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9929" name="Picture 73"/>
            <p:cNvPicPr>
              <a:picLocks noChangeAspect="1" noChangeArrowheads="1"/>
            </p:cNvPicPr>
            <p:nvPr/>
          </p:nvPicPr>
          <p:blipFill>
            <a:blip r:embed="rId51" cstate="print"/>
            <a:srcRect t="24199" b="5830"/>
            <a:stretch>
              <a:fillRect/>
            </a:stretch>
          </p:blipFill>
          <p:spPr bwMode="auto">
            <a:xfrm>
              <a:off x="3733801" y="3928283"/>
              <a:ext cx="762000" cy="39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4587875" y="1601788"/>
            <a:ext cx="822325" cy="4011612"/>
            <a:chOff x="-2133600" y="-24101"/>
            <a:chExt cx="1549681" cy="7564603"/>
          </a:xfrm>
        </p:grpSpPr>
        <p:pic>
          <p:nvPicPr>
            <p:cNvPr id="79920" name="Picture 6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-2133600" y="-24101"/>
              <a:ext cx="1537200" cy="86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1" name="Picture 61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-1828800" y="853019"/>
              <a:ext cx="768600" cy="141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2" name="Picture 69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133600" y="2267622"/>
              <a:ext cx="1537200" cy="102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3" name="Picture 8" descr="http://www.niaid.nih.gov/SiteCollectionImages/topics/hivaids/HIVvaccineResearch.jpg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-2133600" y="3287764"/>
              <a:ext cx="1516345" cy="827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4" name="Picture 27"/>
            <p:cNvPicPr>
              <a:picLocks noChangeAspect="1" noChangeArrowheads="1"/>
            </p:cNvPicPr>
            <p:nvPr/>
          </p:nvPicPr>
          <p:blipFill>
            <a:blip r:embed="rId56" cstate="print"/>
            <a:srcRect l="20418" t="15051" r="28090" b="16289"/>
            <a:stretch>
              <a:fillRect/>
            </a:stretch>
          </p:blipFill>
          <p:spPr bwMode="auto">
            <a:xfrm>
              <a:off x="-2133600" y="4114800"/>
              <a:ext cx="1537200" cy="111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5" name="Picture 71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-2133599" y="5230520"/>
              <a:ext cx="1537200" cy="48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6" name="Picture 15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-2133600" y="5718566"/>
              <a:ext cx="1542618" cy="1139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27" name="Picture 100"/>
            <p:cNvPicPr>
              <a:picLocks noChangeAspect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-2133599" y="6858000"/>
              <a:ext cx="1549680" cy="68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01"/>
          <p:cNvGrpSpPr>
            <a:grpSpLocks/>
          </p:cNvGrpSpPr>
          <p:nvPr/>
        </p:nvGrpSpPr>
        <p:grpSpPr bwMode="auto">
          <a:xfrm>
            <a:off x="5583238" y="1584325"/>
            <a:ext cx="773112" cy="5153025"/>
            <a:chOff x="-609916" y="-295537"/>
            <a:chExt cx="1328555" cy="8860008"/>
          </a:xfrm>
        </p:grpSpPr>
        <p:grpSp>
          <p:nvGrpSpPr>
            <p:cNvPr id="18" name="Group 102"/>
            <p:cNvGrpSpPr>
              <a:grpSpLocks/>
            </p:cNvGrpSpPr>
            <p:nvPr/>
          </p:nvGrpSpPr>
          <p:grpSpPr bwMode="auto">
            <a:xfrm>
              <a:off x="-606129" y="-295537"/>
              <a:ext cx="1324767" cy="829121"/>
              <a:chOff x="-562013" y="-25639"/>
              <a:chExt cx="1939232" cy="1213692"/>
            </a:xfrm>
          </p:grpSpPr>
          <p:pic>
            <p:nvPicPr>
              <p:cNvPr id="79916" name="Picture 67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 l="14375" t="64896" r="65750" b="9331"/>
              <a:stretch>
                <a:fillRect/>
              </a:stretch>
            </p:blipFill>
            <p:spPr bwMode="auto">
              <a:xfrm>
                <a:off x="-562013" y="499155"/>
                <a:ext cx="972877" cy="688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7" name="Picture 42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121930" y="-25639"/>
                <a:ext cx="816693" cy="5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8" name="Picture 43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322115" y="295703"/>
                <a:ext cx="816693" cy="5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9" name="Picture 44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590094" y="653212"/>
                <a:ext cx="787125" cy="534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Group 103"/>
            <p:cNvGrpSpPr>
              <a:grpSpLocks/>
            </p:cNvGrpSpPr>
            <p:nvPr/>
          </p:nvGrpSpPr>
          <p:grpSpPr bwMode="auto">
            <a:xfrm>
              <a:off x="-606130" y="533584"/>
              <a:ext cx="1314669" cy="927332"/>
              <a:chOff x="1266031" y="4906758"/>
              <a:chExt cx="6787366" cy="4787625"/>
            </a:xfrm>
          </p:grpSpPr>
          <p:pic>
            <p:nvPicPr>
              <p:cNvPr id="79914" name="Picture 2"/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 l="33621" t="8000" r="34309" b="5289"/>
              <a:stretch>
                <a:fillRect/>
              </a:stretch>
            </p:blipFill>
            <p:spPr bwMode="auto">
              <a:xfrm>
                <a:off x="4759431" y="4906763"/>
                <a:ext cx="3293966" cy="4787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5" name="Picture 3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 l="30428" t="13127" r="31276" b="11778"/>
              <a:stretch>
                <a:fillRect/>
              </a:stretch>
            </p:blipFill>
            <p:spPr bwMode="auto">
              <a:xfrm>
                <a:off x="1266031" y="4906758"/>
                <a:ext cx="4340604" cy="4787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oup 104"/>
            <p:cNvGrpSpPr>
              <a:grpSpLocks/>
            </p:cNvGrpSpPr>
            <p:nvPr/>
          </p:nvGrpSpPr>
          <p:grpSpPr bwMode="auto">
            <a:xfrm>
              <a:off x="-609916" y="1460916"/>
              <a:ext cx="1326579" cy="843901"/>
              <a:chOff x="941601" y="5159974"/>
              <a:chExt cx="7123986" cy="4561894"/>
            </a:xfrm>
          </p:grpSpPr>
          <p:pic>
            <p:nvPicPr>
              <p:cNvPr id="79912" name="Picture 48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6807" t="46889" r="10532" b="28914"/>
              <a:stretch>
                <a:fillRect/>
              </a:stretch>
            </p:blipFill>
            <p:spPr bwMode="auto">
              <a:xfrm>
                <a:off x="941601" y="5159974"/>
                <a:ext cx="7080353" cy="1165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3" name="Picture 49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 l="18073" t="26947" r="41251" b="14207"/>
              <a:stretch>
                <a:fillRect/>
              </a:stretch>
            </p:blipFill>
            <p:spPr bwMode="auto">
              <a:xfrm>
                <a:off x="3341417" y="5695605"/>
                <a:ext cx="4724170" cy="402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9904" name="Picture 57"/>
            <p:cNvPicPr>
              <a:picLocks noChangeAspect="1" noChangeArrowheads="1"/>
            </p:cNvPicPr>
            <p:nvPr/>
          </p:nvPicPr>
          <p:blipFill>
            <a:blip r:embed="rId68" cstate="print"/>
            <a:srcRect/>
            <a:stretch>
              <a:fillRect/>
            </a:stretch>
          </p:blipFill>
          <p:spPr bwMode="auto">
            <a:xfrm>
              <a:off x="-606130" y="2299105"/>
              <a:ext cx="1324769" cy="563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05" name="Picture 46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-609916" y="2854106"/>
              <a:ext cx="1328555" cy="1059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06" name="Picture 45"/>
            <p:cNvPicPr>
              <a:picLocks noChangeAspect="1" noChangeArrowheads="1"/>
            </p:cNvPicPr>
            <p:nvPr/>
          </p:nvPicPr>
          <p:blipFill>
            <a:blip r:embed="rId70" cstate="print"/>
            <a:srcRect l="5750" t="20583" r="48036" b="30530"/>
            <a:stretch>
              <a:fillRect/>
            </a:stretch>
          </p:blipFill>
          <p:spPr bwMode="auto">
            <a:xfrm>
              <a:off x="-606129" y="3915538"/>
              <a:ext cx="1324768" cy="82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07" name="Picture 108"/>
            <p:cNvPicPr>
              <a:picLocks noChangeAspect="1"/>
            </p:cNvPicPr>
            <p:nvPr/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-606130" y="4742198"/>
              <a:ext cx="1324769" cy="744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9908" name="Picture 27"/>
            <p:cNvPicPr>
              <a:picLocks noChangeAspect="1" noChangeArrowheads="1"/>
            </p:cNvPicPr>
            <p:nvPr/>
          </p:nvPicPr>
          <p:blipFill>
            <a:blip r:embed="rId72" cstate="print"/>
            <a:srcRect l="10751" t="56247" r="52625" b="6223"/>
            <a:stretch>
              <a:fillRect/>
            </a:stretch>
          </p:blipFill>
          <p:spPr bwMode="auto">
            <a:xfrm>
              <a:off x="-609915" y="5482663"/>
              <a:ext cx="1328554" cy="76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09" name="Picture 51"/>
            <p:cNvPicPr>
              <a:picLocks noChangeAspect="1" noChangeArrowheads="1"/>
            </p:cNvPicPr>
            <p:nvPr/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-606129" y="6225847"/>
              <a:ext cx="1324768" cy="894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10" name="Picture 24"/>
            <p:cNvPicPr>
              <a:picLocks noChangeAspect="1" noChangeArrowheads="1"/>
            </p:cNvPicPr>
            <p:nvPr/>
          </p:nvPicPr>
          <p:blipFill>
            <a:blip r:embed="rId74" cstate="print"/>
            <a:srcRect l="8414" t="10001" r="51344" b="35959"/>
            <a:stretch>
              <a:fillRect/>
            </a:stretch>
          </p:blipFill>
          <p:spPr bwMode="auto">
            <a:xfrm>
              <a:off x="-606130" y="7120226"/>
              <a:ext cx="1324769" cy="972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911" name="Picture 7"/>
            <p:cNvPicPr>
              <a:picLocks noChangeAspect="1" noChangeArrowheads="1"/>
            </p:cNvPicPr>
            <p:nvPr/>
          </p:nvPicPr>
          <p:blipFill>
            <a:blip r:embed="rId75" cstate="print"/>
            <a:srcRect l="10138" t="15495" r="5862" b="33241"/>
            <a:stretch>
              <a:fillRect/>
            </a:stretch>
          </p:blipFill>
          <p:spPr bwMode="auto">
            <a:xfrm>
              <a:off x="-609916" y="8092779"/>
              <a:ext cx="1328555" cy="47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121"/>
          <p:cNvGrpSpPr>
            <a:grpSpLocks/>
          </p:cNvGrpSpPr>
          <p:nvPr/>
        </p:nvGrpSpPr>
        <p:grpSpPr bwMode="auto">
          <a:xfrm>
            <a:off x="6400800" y="1600200"/>
            <a:ext cx="808038" cy="3983038"/>
            <a:chOff x="10145713" y="-2286000"/>
            <a:chExt cx="2070177" cy="10210799"/>
          </a:xfrm>
        </p:grpSpPr>
        <p:grpSp>
          <p:nvGrpSpPr>
            <p:cNvPr id="22" name="Group 122"/>
            <p:cNvGrpSpPr>
              <a:grpSpLocks/>
            </p:cNvGrpSpPr>
            <p:nvPr/>
          </p:nvGrpSpPr>
          <p:grpSpPr bwMode="auto">
            <a:xfrm>
              <a:off x="10145713" y="-2286000"/>
              <a:ext cx="2070177" cy="1143000"/>
              <a:chOff x="1789979" y="2215049"/>
              <a:chExt cx="5356780" cy="2792479"/>
            </a:xfrm>
          </p:grpSpPr>
          <p:pic>
            <p:nvPicPr>
              <p:cNvPr id="79899" name="Picture 2"/>
              <p:cNvPicPr>
                <a:picLocks noChangeAspect="1" noChangeArrowheads="1"/>
              </p:cNvPicPr>
              <p:nvPr/>
            </p:nvPicPr>
            <p:blipFill>
              <a:blip r:embed="rId76" cstate="print"/>
              <a:srcRect l="29500" t="37080" r="13571" b="47682"/>
              <a:stretch>
                <a:fillRect/>
              </a:stretch>
            </p:blipFill>
            <p:spPr bwMode="auto">
              <a:xfrm>
                <a:off x="1789979" y="4068577"/>
                <a:ext cx="5356777" cy="938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0" name="Picture 4"/>
              <p:cNvPicPr>
                <a:picLocks noChangeAspect="1" noChangeArrowheads="1"/>
              </p:cNvPicPr>
              <p:nvPr/>
            </p:nvPicPr>
            <p:blipFill>
              <a:blip r:embed="rId77" cstate="print"/>
              <a:srcRect l="5856" t="10889" r="50000" b="61957"/>
              <a:stretch>
                <a:fillRect/>
              </a:stretch>
            </p:blipFill>
            <p:spPr bwMode="auto">
              <a:xfrm>
                <a:off x="1789982" y="2215049"/>
                <a:ext cx="5356777" cy="185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123"/>
            <p:cNvGrpSpPr>
              <a:grpSpLocks/>
            </p:cNvGrpSpPr>
            <p:nvPr/>
          </p:nvGrpSpPr>
          <p:grpSpPr bwMode="auto">
            <a:xfrm>
              <a:off x="10145713" y="-1111984"/>
              <a:ext cx="2070175" cy="1044813"/>
              <a:chOff x="420688" y="1747717"/>
              <a:chExt cx="8597900" cy="4339341"/>
            </a:xfrm>
          </p:grpSpPr>
          <p:pic>
            <p:nvPicPr>
              <p:cNvPr id="79896" name="Picture 6"/>
              <p:cNvPicPr>
                <a:picLocks noChangeAspect="1" noChangeArrowheads="1"/>
              </p:cNvPicPr>
              <p:nvPr/>
            </p:nvPicPr>
            <p:blipFill>
              <a:blip r:embed="rId78" cstate="print"/>
              <a:srcRect l="1585" t="17999" r="17000" b="47517"/>
              <a:stretch>
                <a:fillRect/>
              </a:stretch>
            </p:blipFill>
            <p:spPr bwMode="auto">
              <a:xfrm>
                <a:off x="420688" y="4038600"/>
                <a:ext cx="8597900" cy="2048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7" name="Picture 2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 l="15105" t="60138" r="16518" b="26253"/>
              <a:stretch>
                <a:fillRect/>
              </a:stretch>
            </p:blipFill>
            <p:spPr bwMode="auto">
              <a:xfrm>
                <a:off x="420688" y="3213647"/>
                <a:ext cx="8597900" cy="723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8" name="Picture 3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 l="24551" t="22322" r="25276" b="57448"/>
              <a:stretch>
                <a:fillRect/>
              </a:stretch>
            </p:blipFill>
            <p:spPr bwMode="auto">
              <a:xfrm>
                <a:off x="420688" y="1747717"/>
                <a:ext cx="8597900" cy="1465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9886" name="Picture 37"/>
            <p:cNvPicPr>
              <a:picLocks noChangeAspect="1" noChangeArrowheads="1"/>
            </p:cNvPicPr>
            <p:nvPr/>
          </p:nvPicPr>
          <p:blipFill>
            <a:blip r:embed="rId81" cstate="print"/>
            <a:srcRect l="28661" t="36266" r="29395" b="18352"/>
            <a:stretch>
              <a:fillRect/>
            </a:stretch>
          </p:blipFill>
          <p:spPr bwMode="auto">
            <a:xfrm>
              <a:off x="10145713" y="0"/>
              <a:ext cx="2070175" cy="1259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7" name="Picture 125"/>
            <p:cNvPicPr>
              <a:picLocks noChangeAspect="1"/>
            </p:cNvPicPr>
            <p:nvPr/>
          </p:nvPicPr>
          <p:blipFill>
            <a:blip r:embed="rId82" cstate="print"/>
            <a:srcRect b="5707"/>
            <a:stretch>
              <a:fillRect/>
            </a:stretch>
          </p:blipFill>
          <p:spPr bwMode="auto">
            <a:xfrm>
              <a:off x="10145713" y="1259986"/>
              <a:ext cx="2070175" cy="1565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8" name="Picture 36"/>
            <p:cNvPicPr>
              <a:picLocks noChangeAspect="1" noChangeArrowheads="1"/>
            </p:cNvPicPr>
            <p:nvPr/>
          </p:nvPicPr>
          <p:blipFill>
            <a:blip r:embed="rId83" cstate="print"/>
            <a:srcRect l="62813" t="27335" r="10875" b="38150"/>
            <a:stretch>
              <a:fillRect/>
            </a:stretch>
          </p:blipFill>
          <p:spPr bwMode="auto">
            <a:xfrm>
              <a:off x="10145713" y="2825910"/>
              <a:ext cx="2070175" cy="1527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127"/>
            <p:cNvGrpSpPr>
              <a:grpSpLocks/>
            </p:cNvGrpSpPr>
            <p:nvPr/>
          </p:nvGrpSpPr>
          <p:grpSpPr bwMode="auto">
            <a:xfrm>
              <a:off x="10145713" y="4361397"/>
              <a:ext cx="2070177" cy="912472"/>
              <a:chOff x="367431" y="1752600"/>
              <a:chExt cx="8643966" cy="3810000"/>
            </a:xfrm>
          </p:grpSpPr>
          <p:pic>
            <p:nvPicPr>
              <p:cNvPr id="79894" name="Picture 42"/>
              <p:cNvPicPr>
                <a:picLocks noChangeAspect="1" noChangeArrowheads="1"/>
              </p:cNvPicPr>
              <p:nvPr/>
            </p:nvPicPr>
            <p:blipFill>
              <a:blip r:embed="rId84" cstate="print"/>
              <a:srcRect/>
              <a:stretch>
                <a:fillRect/>
              </a:stretch>
            </p:blipFill>
            <p:spPr bwMode="auto">
              <a:xfrm>
                <a:off x="367431" y="1752600"/>
                <a:ext cx="45720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5" name="Picture 43"/>
              <p:cNvPicPr>
                <a:picLocks noChangeAspect="1" noChangeArrowheads="1"/>
              </p:cNvPicPr>
              <p:nvPr/>
            </p:nvPicPr>
            <p:blipFill>
              <a:blip r:embed="rId85" cstate="print"/>
              <a:srcRect/>
              <a:stretch>
                <a:fillRect/>
              </a:stretch>
            </p:blipFill>
            <p:spPr bwMode="auto">
              <a:xfrm>
                <a:off x="4439397" y="1752600"/>
                <a:ext cx="45720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9890" name="Picture 38"/>
            <p:cNvPicPr>
              <a:picLocks noChangeAspect="1" noChangeArrowheads="1"/>
            </p:cNvPicPr>
            <p:nvPr/>
          </p:nvPicPr>
          <p:blipFill>
            <a:blip r:embed="rId86" cstate="print"/>
            <a:srcRect l="21501" t="14185" r="21823" b="10001"/>
            <a:stretch>
              <a:fillRect/>
            </a:stretch>
          </p:blipFill>
          <p:spPr bwMode="auto">
            <a:xfrm>
              <a:off x="10145714" y="5273869"/>
              <a:ext cx="2070176" cy="14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29"/>
            <p:cNvGrpSpPr>
              <a:grpSpLocks/>
            </p:cNvGrpSpPr>
            <p:nvPr/>
          </p:nvGrpSpPr>
          <p:grpSpPr bwMode="auto">
            <a:xfrm>
              <a:off x="10145713" y="6723876"/>
              <a:ext cx="2070176" cy="1200923"/>
              <a:chOff x="1088720" y="1762999"/>
              <a:chExt cx="6851788" cy="3879988"/>
            </a:xfrm>
          </p:grpSpPr>
          <p:pic>
            <p:nvPicPr>
              <p:cNvPr id="79892" name="Picture 39"/>
              <p:cNvPicPr>
                <a:picLocks noChangeAspect="1" noChangeArrowheads="1"/>
              </p:cNvPicPr>
              <p:nvPr/>
            </p:nvPicPr>
            <p:blipFill>
              <a:blip r:embed="rId87" cstate="print"/>
              <a:srcRect/>
              <a:stretch>
                <a:fillRect/>
              </a:stretch>
            </p:blipFill>
            <p:spPr bwMode="auto">
              <a:xfrm>
                <a:off x="5121108" y="1762999"/>
                <a:ext cx="2819400" cy="3879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893" name="Picture 40"/>
              <p:cNvPicPr>
                <a:picLocks noChangeAspect="1" noChangeArrowheads="1"/>
              </p:cNvPicPr>
              <p:nvPr/>
            </p:nvPicPr>
            <p:blipFill>
              <a:blip r:embed="rId88" cstate="print"/>
              <a:srcRect/>
              <a:stretch>
                <a:fillRect/>
              </a:stretch>
            </p:blipFill>
            <p:spPr bwMode="auto">
              <a:xfrm>
                <a:off x="1088720" y="1762999"/>
                <a:ext cx="3879988" cy="3879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ja-JP" sz="3600" smtClean="0"/>
              <a:t>Evolution of HIV treatment paradigms</a:t>
            </a:r>
          </a:p>
        </p:txBody>
      </p:sp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609600" y="1096963"/>
            <a:ext cx="8077200" cy="1089025"/>
          </a:xfrm>
          <a:prstGeom prst="rect">
            <a:avLst/>
          </a:prstGeom>
          <a:solidFill>
            <a:srgbClr val="77933C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AZT               ddI           d4T                 ABC        TDF     FTC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ddC          3TC                      ddI-EC           Epzicom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Combivir  Trizivir           Truvada                           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2743200"/>
            <a:ext cx="8077200" cy="857250"/>
          </a:xfrm>
          <a:prstGeom prst="rect">
            <a:avLst/>
          </a:prstGeom>
          <a:solidFill>
            <a:schemeClr val="accent5">
              <a:lumMod val="60000"/>
              <a:lumOff val="40000"/>
              <a:alpha val="25098"/>
            </a:schemeClr>
          </a:solidFill>
        </p:spPr>
        <p:txBody>
          <a:bodyPr>
            <a:spAutoFit/>
          </a:bodyPr>
          <a:lstStyle/>
          <a:p>
            <a:pPr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SQV</a:t>
            </a:r>
            <a:r>
              <a:rPr kumimoji="0" lang="en-US" altLang="ja-JP" b="1" baseline="-2000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hgc</a:t>
            </a: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NFV   APV               ATV     TPV</a:t>
            </a:r>
            <a:endParaRPr kumimoji="0" lang="en-US" altLang="ja-JP" b="1" baseline="-2000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     RTV  SQV</a:t>
            </a:r>
            <a:r>
              <a:rPr kumimoji="0" lang="en-US" altLang="ja-JP" b="1" baseline="-2000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sgc   </a:t>
            </a: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LPVr         fAPV         DRV</a:t>
            </a:r>
          </a:p>
          <a:p>
            <a:pPr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      IDV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138" y="3613150"/>
            <a:ext cx="8077200" cy="331788"/>
          </a:xfrm>
          <a:prstGeom prst="rect">
            <a:avLst/>
          </a:prstGeom>
          <a:solidFill>
            <a:schemeClr val="accent6">
              <a:lumMod val="60000"/>
              <a:lumOff val="40000"/>
              <a:alpha val="25098"/>
            </a:schemeClr>
          </a:solidFill>
        </p:spPr>
        <p:txBody>
          <a:bodyPr lIns="0" tIns="0" rIns="0" bIns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                                T-20                  MVC</a:t>
            </a:r>
          </a:p>
        </p:txBody>
      </p:sp>
      <p:sp>
        <p:nvSpPr>
          <p:cNvPr id="80902" name="TextBox 10"/>
          <p:cNvSpPr txBox="1">
            <a:spLocks noChangeArrowheads="1"/>
          </p:cNvSpPr>
          <p:nvPr/>
        </p:nvSpPr>
        <p:spPr bwMode="auto">
          <a:xfrm>
            <a:off x="0" y="6335713"/>
            <a:ext cx="8686800" cy="369887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           </a:t>
            </a:r>
            <a:r>
              <a:rPr kumimoji="0" lang="en-US" altLang="ja-JP" sz="20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CD4 &lt;500                                       </a:t>
            </a:r>
            <a:r>
              <a:rPr kumimoji="0" lang="en-US" altLang="ja-JP" sz="20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CD4&lt;200                               </a:t>
            </a:r>
            <a:r>
              <a:rPr kumimoji="0" lang="en-US" altLang="ja-JP" sz="20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CD4 &lt;500, opt. &gt;500</a:t>
            </a:r>
            <a:endParaRPr kumimoji="0" lang="en-US" altLang="ja-JP" sz="2000" b="1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0" y="3514725"/>
            <a:ext cx="9158288" cy="2571750"/>
            <a:chOff x="152401" y="3276600"/>
            <a:chExt cx="8991599" cy="457200"/>
          </a:xfrm>
        </p:grpSpPr>
        <p:sp>
          <p:nvSpPr>
            <p:cNvPr id="81072" name="AutoShape 29"/>
            <p:cNvSpPr>
              <a:spLocks noChangeArrowheads="1"/>
            </p:cNvSpPr>
            <p:nvPr/>
          </p:nvSpPr>
          <p:spPr bwMode="auto">
            <a:xfrm>
              <a:off x="152401" y="3276600"/>
              <a:ext cx="34289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1073" name="AutoShape 37"/>
            <p:cNvSpPr>
              <a:spLocks noChangeArrowheads="1"/>
            </p:cNvSpPr>
            <p:nvPr/>
          </p:nvSpPr>
          <p:spPr bwMode="auto">
            <a:xfrm>
              <a:off x="7467600" y="3278278"/>
              <a:ext cx="1676400" cy="455522"/>
            </a:xfrm>
            <a:prstGeom prst="rightArrow">
              <a:avLst>
                <a:gd name="adj1" fmla="val 39574"/>
                <a:gd name="adj2" fmla="val 27244"/>
              </a:avLst>
            </a:prstGeom>
            <a:gradFill rotWithShape="0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1074" name="AutoShape 29"/>
            <p:cNvSpPr>
              <a:spLocks noChangeArrowheads="1"/>
            </p:cNvSpPr>
            <p:nvPr/>
          </p:nvSpPr>
          <p:spPr bwMode="auto">
            <a:xfrm>
              <a:off x="495300" y="3276600"/>
              <a:ext cx="107854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1075" name="AutoShape 29"/>
            <p:cNvSpPr>
              <a:spLocks noChangeArrowheads="1"/>
            </p:cNvSpPr>
            <p:nvPr/>
          </p:nvSpPr>
          <p:spPr bwMode="auto">
            <a:xfrm>
              <a:off x="1573849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1076" name="AutoShape 29"/>
            <p:cNvSpPr>
              <a:spLocks noChangeArrowheads="1"/>
            </p:cNvSpPr>
            <p:nvPr/>
          </p:nvSpPr>
          <p:spPr bwMode="auto">
            <a:xfrm>
              <a:off x="3250249" y="3276600"/>
              <a:ext cx="2769551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42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1077" name="AutoShape 29"/>
            <p:cNvSpPr>
              <a:spLocks noChangeArrowheads="1"/>
            </p:cNvSpPr>
            <p:nvPr/>
          </p:nvSpPr>
          <p:spPr bwMode="auto">
            <a:xfrm>
              <a:off x="6019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72000">
                  <a:srgbClr val="FF9900"/>
                </a:gs>
                <a:gs pos="100000">
                  <a:srgbClr val="FF99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6392" name="Table 1"/>
          <p:cNvGraphicFramePr>
            <a:graphicFrameLocks noGrp="1"/>
          </p:cNvGraphicFramePr>
          <p:nvPr/>
        </p:nvGraphicFramePr>
        <p:xfrm>
          <a:off x="0" y="1143000"/>
          <a:ext cx="8686800" cy="4151059"/>
        </p:xfrm>
        <a:graphic>
          <a:graphicData uri="http://schemas.openxmlformats.org/drawingml/2006/table">
            <a:tbl>
              <a:tblPr/>
              <a:tblGrid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293687"/>
                <a:gridCol w="293688"/>
                <a:gridCol w="295275"/>
                <a:gridCol w="293687"/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446087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068" name="Table 1"/>
          <p:cNvSpPr>
            <a:spLocks noGrp="1" noChangeAspect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1069" name="TextBox 10"/>
          <p:cNvSpPr txBox="1">
            <a:spLocks noChangeArrowheads="1"/>
          </p:cNvSpPr>
          <p:nvPr/>
        </p:nvSpPr>
        <p:spPr bwMode="auto">
          <a:xfrm>
            <a:off x="0" y="5334000"/>
            <a:ext cx="8686800" cy="984250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000099"/>
                </a:solidFill>
                <a:latin typeface="Arial Narrow" pitchFamily="34" charset="0"/>
                <a:cs typeface="Arial" pitchFamily="34" charset="0"/>
              </a:rPr>
              <a:t> No   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AZT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Sequential       ……..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Early 3-drug HAART……...           </a:t>
            </a:r>
            <a:r>
              <a:rPr kumimoji="0" lang="en-US" altLang="ja-JP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“Salvage” HAART</a:t>
            </a:r>
            <a:endParaRPr kumimoji="0" lang="en-US" altLang="ja-JP" sz="2000" b="1">
              <a:solidFill>
                <a:srgbClr val="FF6600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ART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Mono-Tx  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Mono-NRTI          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(Recycled       </a:t>
            </a:r>
            <a:r>
              <a:rPr kumimoji="0" lang="en-US" altLang="ja-JP" b="1">
                <a:solidFill>
                  <a:srgbClr val="68D000"/>
                </a:solidFill>
                <a:latin typeface="Arial Narrow" pitchFamily="34" charset="0"/>
                <a:cs typeface="Arial" pitchFamily="34" charset="0"/>
              </a:rPr>
              <a:t>(Boosted	                  </a:t>
            </a:r>
            <a:r>
              <a:rPr kumimoji="0" lang="en-US" altLang="ja-JP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High VL suppression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               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and Dual-NRTI        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NRTIs)           </a:t>
            </a:r>
            <a:r>
              <a:rPr kumimoji="0" lang="en-US" altLang="ja-JP" b="1">
                <a:solidFill>
                  <a:srgbClr val="68D000"/>
                </a:solidFill>
                <a:latin typeface="Arial Narrow" pitchFamily="34" charset="0"/>
                <a:cs typeface="Arial" pitchFamily="34" charset="0"/>
              </a:rPr>
              <a:t>Prot.Inh.)                               </a:t>
            </a:r>
            <a:r>
              <a:rPr kumimoji="0" lang="en-US" altLang="ja-JP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success rates</a:t>
            </a:r>
            <a:endParaRPr kumimoji="0" lang="en-US" altLang="ja-JP" sz="2000" b="1">
              <a:solidFill>
                <a:srgbClr val="FF66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1905000"/>
            <a:ext cx="8077200" cy="839788"/>
          </a:xfrm>
          <a:prstGeom prst="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</p:spPr>
        <p:txBody>
          <a:bodyPr lIns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                                                  </a:t>
            </a:r>
            <a:r>
              <a:rPr kumimoji="0" lang="en-US" b="1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Atripla</a:t>
            </a: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</a:t>
            </a:r>
            <a:r>
              <a:rPr kumimoji="0" lang="en-US" b="1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Complera</a:t>
            </a:r>
            <a:endParaRPr kumimoji="0" lang="en-US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NVP    EFV                                                 ETV          RPV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DLV                                                                      NVP-XR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3941763"/>
            <a:ext cx="8077200" cy="331787"/>
          </a:xfrm>
          <a:prstGeom prst="rect">
            <a:avLst/>
          </a:prstGeom>
          <a:solidFill>
            <a:schemeClr val="tx2">
              <a:lumMod val="60000"/>
              <a:lumOff val="40000"/>
              <a:alpha val="25098"/>
            </a:schemeClr>
          </a:solidFill>
        </p:spPr>
        <p:txBody>
          <a:bodyPr tIns="0" bIns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                                                       RAL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647700" y="1066800"/>
            <a:ext cx="7802563" cy="5607050"/>
            <a:chOff x="7245081" y="1524000"/>
            <a:chExt cx="7803739" cy="5607489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7245081" y="1524000"/>
              <a:ext cx="7803739" cy="5351732"/>
              <a:chOff x="7170907" y="76200"/>
              <a:chExt cx="7803739" cy="5351732"/>
            </a:xfrm>
          </p:grpSpPr>
          <p:grpSp>
            <p:nvGrpSpPr>
              <p:cNvPr id="16" name="Group 1"/>
              <p:cNvGrpSpPr>
                <a:grpSpLocks/>
              </p:cNvGrpSpPr>
              <p:nvPr/>
            </p:nvGrpSpPr>
            <p:grpSpPr bwMode="auto">
              <a:xfrm>
                <a:off x="7299577" y="76200"/>
                <a:ext cx="7675069" cy="5351732"/>
                <a:chOff x="629550" y="7075020"/>
                <a:chExt cx="7675069" cy="5351732"/>
              </a:xfrm>
            </p:grpSpPr>
            <p:sp>
              <p:nvSpPr>
                <p:cNvPr id="1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1881636" y="7075020"/>
                  <a:ext cx="5240537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  2006: 10</a:t>
                  </a:r>
                  <a:r>
                    <a:rPr kumimoji="0" lang="en-US" altLang="ja-JP" sz="2800" b="1" baseline="30000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th</a:t>
                  </a:r>
                  <a:r>
                    <a:rPr kumimoji="0" lang="en-US" altLang="ja-JP" sz="2800" b="1">
                      <a:solidFill>
                        <a:srgbClr val="FF6600"/>
                      </a:solidFill>
                      <a:latin typeface="Arial Narrow" pitchFamily="34" charset="0"/>
                      <a:cs typeface="Arial" pitchFamily="34" charset="0"/>
                    </a:rPr>
                    <a:t> PI  Darunavir approved. </a:t>
                  </a:r>
                </a:p>
              </p:txBody>
            </p:sp>
            <p:pic>
              <p:nvPicPr>
                <p:cNvPr id="19" name="Picture 53" descr="http://img.medscape.com/fullsize/migrated/576/105/fht576105.fig2.g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523" t="50960" b="2879"/>
                <a:stretch>
                  <a:fillRect/>
                </a:stretch>
              </p:blipFill>
              <p:spPr bwMode="auto">
                <a:xfrm>
                  <a:off x="629550" y="8065620"/>
                  <a:ext cx="7675069" cy="4361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7" name="TextBox 9"/>
              <p:cNvSpPr txBox="1">
                <a:spLocks noChangeArrowheads="1"/>
              </p:cNvSpPr>
              <p:nvPr/>
            </p:nvSpPr>
            <p:spPr bwMode="auto">
              <a:xfrm>
                <a:off x="7170907" y="619780"/>
                <a:ext cx="7803739" cy="461665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prstClr val="white"/>
                    </a:solidFill>
                    <a:latin typeface="Arial Narrow" pitchFamily="34" charset="0"/>
                    <a:cs typeface="Arial" pitchFamily="34" charset="0"/>
                  </a:rPr>
                  <a:t>New Standard = high efficacy in treatment experienced patients</a:t>
                </a:r>
              </a:p>
            </p:txBody>
          </p:sp>
        </p:grp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12034123" y="6762157"/>
              <a:ext cx="293849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>
                  <a:solidFill>
                    <a:prstClr val="black"/>
                  </a:solidFill>
                  <a:cs typeface="Arial" pitchFamily="34" charset="0"/>
                </a:rPr>
                <a:t>Clotet Lancet 2007; 369:1169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077200" cy="1066800"/>
            <a:chOff x="152400" y="76200"/>
            <a:chExt cx="80772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077200" cy="1066800"/>
              <a:chOff x="152400" y="76200"/>
              <a:chExt cx="80772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914400" y="76200"/>
                <a:ext cx="73152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FF6600"/>
                    </a:solidFill>
                    <a:latin typeface="Arial Narrow" pitchFamily="34" charset="0"/>
                    <a:cs typeface="Arial" pitchFamily="34" charset="0"/>
                  </a:rPr>
                  <a:t>Second Generation  HAART Era: 2006-2011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36988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1589077" y="685800"/>
                <a:ext cx="6564323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855662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219200" y="685800"/>
              <a:ext cx="36987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8153400" y="685800"/>
            <a:ext cx="838200" cy="457200"/>
          </a:xfrm>
          <a:prstGeom prst="rightArrow">
            <a:avLst>
              <a:gd name="adj1" fmla="val 37981"/>
              <a:gd name="adj2" fmla="val 47471"/>
            </a:avLst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s-MX" altLang="ja-JP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457200" y="1087438"/>
            <a:ext cx="8229600" cy="5694362"/>
            <a:chOff x="5334796" y="5210701"/>
            <a:chExt cx="8229600" cy="5694934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5334796" y="5744101"/>
              <a:ext cx="8229600" cy="5161534"/>
              <a:chOff x="5334796" y="5744101"/>
              <a:chExt cx="8229600" cy="5161534"/>
            </a:xfrm>
          </p:grpSpPr>
          <p:pic>
            <p:nvPicPr>
              <p:cNvPr id="16" name="Picture 5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34796" y="5744101"/>
                <a:ext cx="82296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8058150" y="10240838"/>
                <a:ext cx="5211811" cy="6647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T. Brown. Lipodystrophy meeting. Dublin 2005</a:t>
                </a: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T. Brown, R. Qaqish: AIDS 2006; 20: 2165–2174</a:t>
                </a:r>
                <a:r>
                  <a:rPr kumimoji="0" lang="en-US" altLang="ja-JP" sz="2400">
                    <a:solidFill>
                      <a:prstClr val="black"/>
                    </a:solidFill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n-US" altLang="ja-JP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6362124" y="5210701"/>
              <a:ext cx="552587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   2006: Increased risk of osteoporosis</a:t>
              </a:r>
              <a:endParaRPr kumimoji="0" lang="en-US" altLang="ja-JP" sz="24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1659</Words>
  <Application>Microsoft Office PowerPoint</Application>
  <PresentationFormat>画面に合わせる (4:3)</PresentationFormat>
  <Paragraphs>347</Paragraphs>
  <Slides>75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75</vt:i4>
      </vt:variant>
    </vt:vector>
  </HeadingPairs>
  <TitlesOfParts>
    <vt:vector size="78" baseType="lpstr">
      <vt:lpstr>Office テーマ</vt:lpstr>
      <vt:lpstr>2_Office Theme</vt:lpstr>
      <vt:lpstr>Office Theme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Evolution of HIV treatment paradigms</vt:lpstr>
    </vt:vector>
  </TitlesOfParts>
  <Company>GlaxoSmithKline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sqf9485</dc:creator>
  <cp:lastModifiedBy>sqf9485</cp:lastModifiedBy>
  <cp:revision>2</cp:revision>
  <dcterms:created xsi:type="dcterms:W3CDTF">2011-12-14T05:02:49Z</dcterms:created>
  <dcterms:modified xsi:type="dcterms:W3CDTF">2011-12-14T06:10:46Z</dcterms:modified>
</cp:coreProperties>
</file>