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9"/>
  </p:notesMasterIdLst>
  <p:sldIdLst>
    <p:sldId id="256" r:id="rId3"/>
    <p:sldId id="257" r:id="rId4"/>
    <p:sldId id="279" r:id="rId5"/>
    <p:sldId id="361" r:id="rId6"/>
    <p:sldId id="362" r:id="rId7"/>
    <p:sldId id="360" r:id="rId8"/>
    <p:sldId id="280" r:id="rId9"/>
    <p:sldId id="285" r:id="rId10"/>
    <p:sldId id="281" r:id="rId11"/>
    <p:sldId id="282" r:id="rId12"/>
    <p:sldId id="283" r:id="rId13"/>
    <p:sldId id="284" r:id="rId14"/>
    <p:sldId id="258" r:id="rId15"/>
    <p:sldId id="259" r:id="rId16"/>
    <p:sldId id="289" r:id="rId17"/>
    <p:sldId id="290" r:id="rId18"/>
    <p:sldId id="291" r:id="rId19"/>
    <p:sldId id="292" r:id="rId20"/>
    <p:sldId id="293" r:id="rId21"/>
    <p:sldId id="260" r:id="rId22"/>
    <p:sldId id="295" r:id="rId23"/>
    <p:sldId id="261" r:id="rId24"/>
    <p:sldId id="363" r:id="rId25"/>
    <p:sldId id="364" r:id="rId26"/>
    <p:sldId id="296" r:id="rId27"/>
    <p:sldId id="297" r:id="rId28"/>
    <p:sldId id="298" r:id="rId29"/>
    <p:sldId id="299" r:id="rId30"/>
    <p:sldId id="300" r:id="rId31"/>
    <p:sldId id="301" r:id="rId32"/>
    <p:sldId id="262" r:id="rId33"/>
    <p:sldId id="263" r:id="rId34"/>
    <p:sldId id="366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264" r:id="rId43"/>
    <p:sldId id="265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266" r:id="rId52"/>
    <p:sldId id="267" r:id="rId53"/>
    <p:sldId id="321" r:id="rId54"/>
    <p:sldId id="322" r:id="rId55"/>
    <p:sldId id="323" r:id="rId56"/>
    <p:sldId id="324" r:id="rId57"/>
    <p:sldId id="325" r:id="rId58"/>
    <p:sldId id="326" r:id="rId59"/>
    <p:sldId id="268" r:id="rId60"/>
    <p:sldId id="269" r:id="rId61"/>
    <p:sldId id="328" r:id="rId62"/>
    <p:sldId id="329" r:id="rId63"/>
    <p:sldId id="330" r:id="rId64"/>
    <p:sldId id="331" r:id="rId65"/>
    <p:sldId id="332" r:id="rId66"/>
    <p:sldId id="333" r:id="rId67"/>
    <p:sldId id="334" r:id="rId68"/>
    <p:sldId id="270" r:id="rId69"/>
    <p:sldId id="271" r:id="rId70"/>
    <p:sldId id="367" r:id="rId71"/>
    <p:sldId id="368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272" r:id="rId80"/>
    <p:sldId id="273" r:id="rId81"/>
    <p:sldId id="345" r:id="rId82"/>
    <p:sldId id="346" r:id="rId83"/>
    <p:sldId id="347" r:id="rId84"/>
    <p:sldId id="348" r:id="rId85"/>
    <p:sldId id="349" r:id="rId86"/>
    <p:sldId id="350" r:id="rId87"/>
    <p:sldId id="274" r:id="rId88"/>
    <p:sldId id="275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276" r:id="rId97"/>
    <p:sldId id="277" r:id="rId9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94660"/>
  </p:normalViewPr>
  <p:slideViewPr>
    <p:cSldViewPr>
      <p:cViewPr varScale="1">
        <p:scale>
          <a:sx n="104" d="100"/>
          <a:sy n="104" d="100"/>
        </p:scale>
        <p:origin x="-14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4BA80-9C58-4988-8407-C3D5F9BF83CC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34859-C100-4427-8829-B4328B77EAFC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ACDEA9-1B14-4DDB-BF48-97E5DDD4AA49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4DE89-CA17-415A-A7A4-1A4B3CF6B50B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FB8F-0AD7-4144-9782-54205BF3605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F247-E853-44A8-BDC3-19D52BEA4CD7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33DA3-C9DF-4302-ABD4-FFFB45B09E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48FB-9B0F-431D-8AD7-EEA6BBC5423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3AC11-A7D0-48B5-B7E5-C84D773124E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2E66-BD5F-4BB4-BB31-83231D675DC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AB2B-3CBE-4119-B9E5-9C14B6D95D6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C731-EBC8-444E-AB28-E11D7C53EBB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03DC-DA7E-4115-AE1A-27AD45B12A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DCAB-E8D5-4CC8-B317-C8B33DBBFC8F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1E2C9-AEBB-4079-A9DF-3AFDA53EC4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BBA2-64D3-498A-8A10-28A39E3E5EC9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3505-E192-49C2-A9EE-A824050B4A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1D932-CCCD-44BE-B087-C532E0CE3C9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3DC5-9E2B-45E0-9DF5-FB4F1AF62D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F698-608A-46E4-B63C-8AD0FB07BBE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6918-06FB-418E-A36E-053580BEA5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A645-B26B-4F4E-B280-C08FCBA6DCBE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2153-B5AB-40DB-A974-F039F229541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9BE32-7BC1-4516-8997-438F5B1CA0D2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894C6-284F-4C33-9ADA-6CA6ED933F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8A191-7F00-4B84-B428-FD0961C6EF34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4C6E8-8076-4DB6-B382-46FD2D96AB6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lum bright="73000" contrast="-74000"/>
            <a:extLst/>
          </a:blip>
          <a:stretch>
            <a:fillRect/>
          </a:stretch>
        </p:blipFill>
        <p:spPr>
          <a:xfrm>
            <a:off x="381000" y="1066800"/>
            <a:ext cx="1676400" cy="4876800"/>
          </a:xfrm>
          <a:prstGeom prst="rect">
            <a:avLst/>
          </a:prstGeom>
          <a:solidFill>
            <a:srgbClr val="C0C0C0"/>
          </a:solidFill>
          <a:effectLst>
            <a:glow rad="127000">
              <a:srgbClr val="CBD9EB">
                <a:alpha val="0"/>
              </a:srgbClr>
            </a:glow>
          </a:effectLst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F319E8-B788-4A83-ADC9-D8B7A1798119}" type="datetimeFigureOut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12/14/2011</a:t>
            </a:fld>
            <a:endParaRPr kumimoji="0"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CE263-1A04-4157-B687-3113BE7EEBB6}" type="slidenum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3200" kern="1200" dirty="0">
          <a:solidFill>
            <a:srgbClr val="333399"/>
          </a:solidFill>
          <a:latin typeface="+mj-lt"/>
          <a:ea typeface="+mj-ea"/>
          <a:cs typeface="+mj-cs"/>
        </a:defRPr>
      </a:lvl1pPr>
      <a:lvl2pPr marL="10287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3000" kern="1200" dirty="0">
          <a:solidFill>
            <a:srgbClr val="333399"/>
          </a:solidFill>
          <a:latin typeface="+mj-lt"/>
          <a:ea typeface="+mj-ea"/>
          <a:cs typeface="+mj-cs"/>
        </a:defRPr>
      </a:lvl2pPr>
      <a:lvl3pPr marL="14859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800" kern="1200" dirty="0">
          <a:solidFill>
            <a:srgbClr val="333399"/>
          </a:solidFill>
          <a:latin typeface="+mj-lt"/>
          <a:ea typeface="+mj-ea"/>
          <a:cs typeface="+mj-cs"/>
        </a:defRPr>
      </a:lvl3pPr>
      <a:lvl4pPr marL="19431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2600" kern="1200" dirty="0">
          <a:solidFill>
            <a:srgbClr val="333399"/>
          </a:solidFill>
          <a:latin typeface="+mj-lt"/>
          <a:ea typeface="+mj-ea"/>
          <a:cs typeface="+mj-cs"/>
        </a:defRPr>
      </a:lvl4pPr>
      <a:lvl5pPr marL="24003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400" kern="1200" dirty="0">
          <a:solidFill>
            <a:srgbClr val="333399"/>
          </a:solidFill>
          <a:latin typeface="+mj-lt"/>
          <a:ea typeface="+mj-ea"/>
          <a:cs typeface="+mj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jpe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png"/><Relationship Id="rId41" Type="http://schemas.openxmlformats.org/officeDocument/2006/relationships/image" Target="../media/image40.jpe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jpe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e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jpeg"/><Relationship Id="rId56" Type="http://schemas.openxmlformats.org/officeDocument/2006/relationships/image" Target="../media/image55.png"/><Relationship Id="rId8" Type="http://schemas.openxmlformats.org/officeDocument/2006/relationships/image" Target="../media/image7.jpeg"/><Relationship Id="rId51" Type="http://schemas.openxmlformats.org/officeDocument/2006/relationships/image" Target="../media/image50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5" Type="http://schemas.openxmlformats.org/officeDocument/2006/relationships/image" Target="../media/image58.jpe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3" Type="http://schemas.openxmlformats.org/officeDocument/2006/relationships/image" Target="../media/image74.jpeg"/><Relationship Id="rId21" Type="http://schemas.openxmlformats.org/officeDocument/2006/relationships/image" Target="../media/image98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" Type="http://schemas.openxmlformats.org/officeDocument/2006/relationships/image" Target="../media/image74.jpeg"/><Relationship Id="rId21" Type="http://schemas.openxmlformats.org/officeDocument/2006/relationships/image" Target="../media/image98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24.jpe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32.png"/><Relationship Id="rId3" Type="http://schemas.openxmlformats.org/officeDocument/2006/relationships/image" Target="../media/image74.jpeg"/><Relationship Id="rId21" Type="http://schemas.openxmlformats.org/officeDocument/2006/relationships/image" Target="../media/image98.png"/><Relationship Id="rId34" Type="http://schemas.openxmlformats.org/officeDocument/2006/relationships/image" Target="../media/image140.jpeg"/><Relationship Id="rId42" Type="http://schemas.openxmlformats.org/officeDocument/2006/relationships/image" Target="../media/image146.jpe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9.jpeg"/><Relationship Id="rId38" Type="http://schemas.openxmlformats.org/officeDocument/2006/relationships/image" Target="../media/image143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22.png"/><Relationship Id="rId41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38.png"/><Relationship Id="rId37" Type="http://schemas.openxmlformats.org/officeDocument/2006/relationships/image" Target="../media/image142.png"/><Relationship Id="rId40" Type="http://schemas.openxmlformats.org/officeDocument/2006/relationships/image" Target="../media/image144.pn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jpe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24.jpe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3.jpeg"/><Relationship Id="rId35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43.png"/><Relationship Id="rId3" Type="http://schemas.openxmlformats.org/officeDocument/2006/relationships/image" Target="../media/image74.jpe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62.png"/><Relationship Id="rId41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8.pn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43.pn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55" Type="http://schemas.openxmlformats.org/officeDocument/2006/relationships/image" Target="../media/image189.jpe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59" Type="http://schemas.openxmlformats.org/officeDocument/2006/relationships/image" Target="../media/image193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29" Type="http://schemas.openxmlformats.org/officeDocument/2006/relationships/image" Target="../media/image162.png"/><Relationship Id="rId41" Type="http://schemas.openxmlformats.org/officeDocument/2006/relationships/image" Target="../media/image144.png"/><Relationship Id="rId54" Type="http://schemas.openxmlformats.org/officeDocument/2006/relationships/image" Target="../media/image1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8" Type="http://schemas.openxmlformats.org/officeDocument/2006/relationships/image" Target="../media/image192.pn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57" Type="http://schemas.openxmlformats.org/officeDocument/2006/relationships/image" Target="../media/image191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60" Type="http://schemas.openxmlformats.org/officeDocument/2006/relationships/image" Target="../media/image194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8.pn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56" Type="http://schemas.openxmlformats.org/officeDocument/2006/relationships/image" Target="../media/image190.pn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Relationship Id="rId3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43.pn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55" Type="http://schemas.openxmlformats.org/officeDocument/2006/relationships/image" Target="../media/image206.png"/><Relationship Id="rId63" Type="http://schemas.openxmlformats.org/officeDocument/2006/relationships/image" Target="../media/image209.png"/><Relationship Id="rId68" Type="http://schemas.openxmlformats.org/officeDocument/2006/relationships/image" Target="../media/image205.png"/><Relationship Id="rId7" Type="http://schemas.openxmlformats.org/officeDocument/2006/relationships/image" Target="../media/image77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9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8" Type="http://schemas.openxmlformats.org/officeDocument/2006/relationships/image" Target="../media/image192.png"/><Relationship Id="rId66" Type="http://schemas.openxmlformats.org/officeDocument/2006/relationships/image" Target="../media/image212.png"/><Relationship Id="rId5" Type="http://schemas.openxmlformats.org/officeDocument/2006/relationships/image" Target="../media/image58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57" Type="http://schemas.openxmlformats.org/officeDocument/2006/relationships/image" Target="../media/image191.png"/><Relationship Id="rId61" Type="http://schemas.openxmlformats.org/officeDocument/2006/relationships/image" Target="../media/image207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60" Type="http://schemas.openxmlformats.org/officeDocument/2006/relationships/image" Target="../media/image194.png"/><Relationship Id="rId65" Type="http://schemas.openxmlformats.org/officeDocument/2006/relationships/image" Target="../media/image211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8.pn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56" Type="http://schemas.openxmlformats.org/officeDocument/2006/relationships/image" Target="../media/image190.png"/><Relationship Id="rId64" Type="http://schemas.openxmlformats.org/officeDocument/2006/relationships/image" Target="../media/image210.jpeg"/><Relationship Id="rId69" Type="http://schemas.openxmlformats.org/officeDocument/2006/relationships/image" Target="../media/image213.jpe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Relationship Id="rId3" Type="http://schemas.openxmlformats.org/officeDocument/2006/relationships/image" Target="../media/image74.jpe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59" Type="http://schemas.openxmlformats.org/officeDocument/2006/relationships/image" Target="../media/image193.png"/><Relationship Id="rId67" Type="http://schemas.openxmlformats.org/officeDocument/2006/relationships/image" Target="../media/image204.png"/><Relationship Id="rId20" Type="http://schemas.openxmlformats.org/officeDocument/2006/relationships/image" Target="../media/image97.png"/><Relationship Id="rId41" Type="http://schemas.openxmlformats.org/officeDocument/2006/relationships/image" Target="../media/image144.png"/><Relationship Id="rId54" Type="http://schemas.openxmlformats.org/officeDocument/2006/relationships/image" Target="../media/image188.png"/><Relationship Id="rId62" Type="http://schemas.openxmlformats.org/officeDocument/2006/relationships/image" Target="../media/image20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43.pn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55" Type="http://schemas.openxmlformats.org/officeDocument/2006/relationships/image" Target="../media/image206.png"/><Relationship Id="rId63" Type="http://schemas.openxmlformats.org/officeDocument/2006/relationships/image" Target="../media/image209.png"/><Relationship Id="rId68" Type="http://schemas.openxmlformats.org/officeDocument/2006/relationships/image" Target="../media/image205.png"/><Relationship Id="rId76" Type="http://schemas.openxmlformats.org/officeDocument/2006/relationships/image" Target="../media/image235.jpeg"/><Relationship Id="rId7" Type="http://schemas.openxmlformats.org/officeDocument/2006/relationships/image" Target="../media/image77.png"/><Relationship Id="rId71" Type="http://schemas.openxmlformats.org/officeDocument/2006/relationships/image" Target="../media/image231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9" Type="http://schemas.openxmlformats.org/officeDocument/2006/relationships/image" Target="../media/image162.pn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8" Type="http://schemas.openxmlformats.org/officeDocument/2006/relationships/image" Target="../media/image192.png"/><Relationship Id="rId66" Type="http://schemas.openxmlformats.org/officeDocument/2006/relationships/image" Target="../media/image212.png"/><Relationship Id="rId74" Type="http://schemas.openxmlformats.org/officeDocument/2006/relationships/image" Target="../media/image218.jpeg"/><Relationship Id="rId79" Type="http://schemas.openxmlformats.org/officeDocument/2006/relationships/image" Target="../media/image238.png"/><Relationship Id="rId5" Type="http://schemas.openxmlformats.org/officeDocument/2006/relationships/image" Target="../media/image58.jpeg"/><Relationship Id="rId61" Type="http://schemas.openxmlformats.org/officeDocument/2006/relationships/image" Target="../media/image207.png"/><Relationship Id="rId10" Type="http://schemas.openxmlformats.org/officeDocument/2006/relationships/image" Target="../media/image80.png"/><Relationship Id="rId19" Type="http://schemas.openxmlformats.org/officeDocument/2006/relationships/image" Target="../media/image96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60" Type="http://schemas.openxmlformats.org/officeDocument/2006/relationships/image" Target="../media/image194.png"/><Relationship Id="rId65" Type="http://schemas.openxmlformats.org/officeDocument/2006/relationships/image" Target="../media/image211.png"/><Relationship Id="rId73" Type="http://schemas.openxmlformats.org/officeDocument/2006/relationships/image" Target="../media/image233.png"/><Relationship Id="rId78" Type="http://schemas.openxmlformats.org/officeDocument/2006/relationships/image" Target="../media/image237.png"/><Relationship Id="rId81" Type="http://schemas.openxmlformats.org/officeDocument/2006/relationships/image" Target="../media/image240.jpe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229.jpe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56" Type="http://schemas.openxmlformats.org/officeDocument/2006/relationships/image" Target="../media/image190.png"/><Relationship Id="rId64" Type="http://schemas.openxmlformats.org/officeDocument/2006/relationships/image" Target="../media/image210.jpeg"/><Relationship Id="rId69" Type="http://schemas.openxmlformats.org/officeDocument/2006/relationships/image" Target="../media/image213.jpeg"/><Relationship Id="rId77" Type="http://schemas.openxmlformats.org/officeDocument/2006/relationships/image" Target="../media/image236.pn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Relationship Id="rId72" Type="http://schemas.openxmlformats.org/officeDocument/2006/relationships/image" Target="../media/image232.png"/><Relationship Id="rId80" Type="http://schemas.openxmlformats.org/officeDocument/2006/relationships/image" Target="../media/image239.png"/><Relationship Id="rId3" Type="http://schemas.openxmlformats.org/officeDocument/2006/relationships/image" Target="../media/image74.jpe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59" Type="http://schemas.openxmlformats.org/officeDocument/2006/relationships/image" Target="../media/image193.png"/><Relationship Id="rId67" Type="http://schemas.openxmlformats.org/officeDocument/2006/relationships/image" Target="../media/image204.png"/><Relationship Id="rId20" Type="http://schemas.openxmlformats.org/officeDocument/2006/relationships/image" Target="../media/image97.png"/><Relationship Id="rId41" Type="http://schemas.openxmlformats.org/officeDocument/2006/relationships/image" Target="../media/image144.png"/><Relationship Id="rId54" Type="http://schemas.openxmlformats.org/officeDocument/2006/relationships/image" Target="../media/image188.png"/><Relationship Id="rId62" Type="http://schemas.openxmlformats.org/officeDocument/2006/relationships/image" Target="../media/image208.png"/><Relationship Id="rId70" Type="http://schemas.openxmlformats.org/officeDocument/2006/relationships/image" Target="../media/image230.png"/><Relationship Id="rId75" Type="http://schemas.openxmlformats.org/officeDocument/2006/relationships/image" Target="../media/image2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57" Type="http://schemas.openxmlformats.org/officeDocument/2006/relationships/image" Target="../media/image19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26" Type="http://schemas.openxmlformats.org/officeDocument/2006/relationships/image" Target="../media/image119.png"/><Relationship Id="rId39" Type="http://schemas.openxmlformats.org/officeDocument/2006/relationships/image" Target="../media/image143.pn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55" Type="http://schemas.openxmlformats.org/officeDocument/2006/relationships/image" Target="../media/image206.png"/><Relationship Id="rId63" Type="http://schemas.openxmlformats.org/officeDocument/2006/relationships/image" Target="../media/image209.png"/><Relationship Id="rId68" Type="http://schemas.openxmlformats.org/officeDocument/2006/relationships/image" Target="../media/image205.png"/><Relationship Id="rId76" Type="http://schemas.openxmlformats.org/officeDocument/2006/relationships/image" Target="../media/image235.jpeg"/><Relationship Id="rId84" Type="http://schemas.openxmlformats.org/officeDocument/2006/relationships/image" Target="../media/image243.png"/><Relationship Id="rId89" Type="http://schemas.openxmlformats.org/officeDocument/2006/relationships/image" Target="../media/image257.png"/><Relationship Id="rId7" Type="http://schemas.openxmlformats.org/officeDocument/2006/relationships/image" Target="../media/image77.png"/><Relationship Id="rId71" Type="http://schemas.openxmlformats.org/officeDocument/2006/relationships/image" Target="../media/image231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9" Type="http://schemas.openxmlformats.org/officeDocument/2006/relationships/image" Target="../media/image162.pn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8" Type="http://schemas.openxmlformats.org/officeDocument/2006/relationships/image" Target="../media/image192.png"/><Relationship Id="rId66" Type="http://schemas.openxmlformats.org/officeDocument/2006/relationships/image" Target="../media/image212.png"/><Relationship Id="rId74" Type="http://schemas.openxmlformats.org/officeDocument/2006/relationships/image" Target="../media/image218.jpeg"/><Relationship Id="rId79" Type="http://schemas.openxmlformats.org/officeDocument/2006/relationships/image" Target="../media/image238.png"/><Relationship Id="rId87" Type="http://schemas.openxmlformats.org/officeDocument/2006/relationships/image" Target="../media/image255.png"/><Relationship Id="rId5" Type="http://schemas.openxmlformats.org/officeDocument/2006/relationships/image" Target="../media/image58.jpeg"/><Relationship Id="rId61" Type="http://schemas.openxmlformats.org/officeDocument/2006/relationships/image" Target="../media/image207.png"/><Relationship Id="rId82" Type="http://schemas.openxmlformats.org/officeDocument/2006/relationships/image" Target="../media/image252.png"/><Relationship Id="rId19" Type="http://schemas.openxmlformats.org/officeDocument/2006/relationships/image" Target="../media/image9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8.pn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56" Type="http://schemas.openxmlformats.org/officeDocument/2006/relationships/image" Target="../media/image190.png"/><Relationship Id="rId64" Type="http://schemas.openxmlformats.org/officeDocument/2006/relationships/image" Target="../media/image210.jpeg"/><Relationship Id="rId69" Type="http://schemas.openxmlformats.org/officeDocument/2006/relationships/image" Target="../media/image213.jpeg"/><Relationship Id="rId77" Type="http://schemas.openxmlformats.org/officeDocument/2006/relationships/image" Target="../media/image236.pn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Relationship Id="rId72" Type="http://schemas.openxmlformats.org/officeDocument/2006/relationships/image" Target="../media/image232.png"/><Relationship Id="rId80" Type="http://schemas.openxmlformats.org/officeDocument/2006/relationships/image" Target="../media/image239.png"/><Relationship Id="rId85" Type="http://schemas.openxmlformats.org/officeDocument/2006/relationships/image" Target="../media/image254.png"/><Relationship Id="rId3" Type="http://schemas.openxmlformats.org/officeDocument/2006/relationships/image" Target="../media/image74.jpe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59" Type="http://schemas.openxmlformats.org/officeDocument/2006/relationships/image" Target="../media/image193.png"/><Relationship Id="rId67" Type="http://schemas.openxmlformats.org/officeDocument/2006/relationships/image" Target="../media/image204.png"/><Relationship Id="rId20" Type="http://schemas.openxmlformats.org/officeDocument/2006/relationships/image" Target="../media/image97.png"/><Relationship Id="rId41" Type="http://schemas.openxmlformats.org/officeDocument/2006/relationships/image" Target="../media/image144.png"/><Relationship Id="rId54" Type="http://schemas.openxmlformats.org/officeDocument/2006/relationships/image" Target="../media/image188.png"/><Relationship Id="rId62" Type="http://schemas.openxmlformats.org/officeDocument/2006/relationships/image" Target="../media/image208.png"/><Relationship Id="rId70" Type="http://schemas.openxmlformats.org/officeDocument/2006/relationships/image" Target="../media/image230.png"/><Relationship Id="rId75" Type="http://schemas.openxmlformats.org/officeDocument/2006/relationships/image" Target="../media/image234.png"/><Relationship Id="rId83" Type="http://schemas.openxmlformats.org/officeDocument/2006/relationships/image" Target="../media/image253.jpeg"/><Relationship Id="rId88" Type="http://schemas.openxmlformats.org/officeDocument/2006/relationships/image" Target="../media/image2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57" Type="http://schemas.openxmlformats.org/officeDocument/2006/relationships/image" Target="../media/image191.png"/><Relationship Id="rId10" Type="http://schemas.openxmlformats.org/officeDocument/2006/relationships/image" Target="../media/image80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60" Type="http://schemas.openxmlformats.org/officeDocument/2006/relationships/image" Target="../media/image194.png"/><Relationship Id="rId65" Type="http://schemas.openxmlformats.org/officeDocument/2006/relationships/image" Target="../media/image211.png"/><Relationship Id="rId73" Type="http://schemas.openxmlformats.org/officeDocument/2006/relationships/image" Target="../media/image233.png"/><Relationship Id="rId78" Type="http://schemas.openxmlformats.org/officeDocument/2006/relationships/image" Target="../media/image237.png"/><Relationship Id="rId81" Type="http://schemas.openxmlformats.org/officeDocument/2006/relationships/image" Target="../media/image240.jpeg"/><Relationship Id="rId86" Type="http://schemas.openxmlformats.org/officeDocument/2006/relationships/image" Target="../media/image24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21" Type="http://schemas.openxmlformats.org/officeDocument/2006/relationships/image" Target="../media/image98.png"/><Relationship Id="rId34" Type="http://schemas.openxmlformats.org/officeDocument/2006/relationships/image" Target="../media/image139.jpeg"/><Relationship Id="rId42" Type="http://schemas.openxmlformats.org/officeDocument/2006/relationships/image" Target="../media/image145.png"/><Relationship Id="rId47" Type="http://schemas.openxmlformats.org/officeDocument/2006/relationships/image" Target="../media/image168.jpeg"/><Relationship Id="rId50" Type="http://schemas.openxmlformats.org/officeDocument/2006/relationships/image" Target="../media/image170.png"/><Relationship Id="rId55" Type="http://schemas.openxmlformats.org/officeDocument/2006/relationships/image" Target="../media/image206.png"/><Relationship Id="rId63" Type="http://schemas.openxmlformats.org/officeDocument/2006/relationships/image" Target="../media/image209.png"/><Relationship Id="rId68" Type="http://schemas.openxmlformats.org/officeDocument/2006/relationships/image" Target="../media/image205.png"/><Relationship Id="rId76" Type="http://schemas.openxmlformats.org/officeDocument/2006/relationships/image" Target="../media/image235.jpeg"/><Relationship Id="rId84" Type="http://schemas.openxmlformats.org/officeDocument/2006/relationships/image" Target="../media/image271.png"/><Relationship Id="rId89" Type="http://schemas.openxmlformats.org/officeDocument/2006/relationships/image" Target="../media/image275.png"/><Relationship Id="rId97" Type="http://schemas.openxmlformats.org/officeDocument/2006/relationships/image" Target="../media/image282.png"/><Relationship Id="rId7" Type="http://schemas.openxmlformats.org/officeDocument/2006/relationships/image" Target="../media/image77.png"/><Relationship Id="rId71" Type="http://schemas.openxmlformats.org/officeDocument/2006/relationships/image" Target="../media/image231.png"/><Relationship Id="rId92" Type="http://schemas.openxmlformats.org/officeDocument/2006/relationships/image" Target="../media/image243.png"/><Relationship Id="rId2" Type="http://schemas.openxmlformats.org/officeDocument/2006/relationships/image" Target="../media/image73.jpeg"/><Relationship Id="rId16" Type="http://schemas.openxmlformats.org/officeDocument/2006/relationships/image" Target="../media/image93.png"/><Relationship Id="rId29" Type="http://schemas.openxmlformats.org/officeDocument/2006/relationships/image" Target="../media/image162.png"/><Relationship Id="rId11" Type="http://schemas.openxmlformats.org/officeDocument/2006/relationships/image" Target="../media/image72.jpeg"/><Relationship Id="rId24" Type="http://schemas.openxmlformats.org/officeDocument/2006/relationships/image" Target="../media/image117.png"/><Relationship Id="rId32" Type="http://schemas.openxmlformats.org/officeDocument/2006/relationships/image" Target="../media/image164.png"/><Relationship Id="rId37" Type="http://schemas.openxmlformats.org/officeDocument/2006/relationships/image" Target="../media/image129.jpeg"/><Relationship Id="rId40" Type="http://schemas.openxmlformats.org/officeDocument/2006/relationships/image" Target="../media/image132.png"/><Relationship Id="rId45" Type="http://schemas.openxmlformats.org/officeDocument/2006/relationships/image" Target="../media/image166.jpeg"/><Relationship Id="rId53" Type="http://schemas.openxmlformats.org/officeDocument/2006/relationships/image" Target="../media/image173.png"/><Relationship Id="rId58" Type="http://schemas.openxmlformats.org/officeDocument/2006/relationships/image" Target="../media/image192.png"/><Relationship Id="rId66" Type="http://schemas.openxmlformats.org/officeDocument/2006/relationships/image" Target="../media/image212.png"/><Relationship Id="rId74" Type="http://schemas.openxmlformats.org/officeDocument/2006/relationships/image" Target="../media/image218.jpeg"/><Relationship Id="rId79" Type="http://schemas.openxmlformats.org/officeDocument/2006/relationships/image" Target="../media/image238.png"/><Relationship Id="rId87" Type="http://schemas.openxmlformats.org/officeDocument/2006/relationships/image" Target="../media/image273.png"/><Relationship Id="rId5" Type="http://schemas.openxmlformats.org/officeDocument/2006/relationships/image" Target="../media/image58.jpeg"/><Relationship Id="rId61" Type="http://schemas.openxmlformats.org/officeDocument/2006/relationships/image" Target="../media/image207.png"/><Relationship Id="rId82" Type="http://schemas.openxmlformats.org/officeDocument/2006/relationships/image" Target="../media/image269.jpeg"/><Relationship Id="rId90" Type="http://schemas.openxmlformats.org/officeDocument/2006/relationships/image" Target="../media/image276.png"/><Relationship Id="rId95" Type="http://schemas.openxmlformats.org/officeDocument/2006/relationships/image" Target="../media/image280.png"/><Relationship Id="rId19" Type="http://schemas.openxmlformats.org/officeDocument/2006/relationships/image" Target="../media/image96.png"/><Relationship Id="rId14" Type="http://schemas.openxmlformats.org/officeDocument/2006/relationships/image" Target="../media/image91.jpeg"/><Relationship Id="rId22" Type="http://schemas.openxmlformats.org/officeDocument/2006/relationships/image" Target="../media/image115.jpeg"/><Relationship Id="rId27" Type="http://schemas.openxmlformats.org/officeDocument/2006/relationships/image" Target="../media/image120.png"/><Relationship Id="rId30" Type="http://schemas.openxmlformats.org/officeDocument/2006/relationships/image" Target="../media/image122.png"/><Relationship Id="rId35" Type="http://schemas.openxmlformats.org/officeDocument/2006/relationships/image" Target="../media/image128.png"/><Relationship Id="rId43" Type="http://schemas.openxmlformats.org/officeDocument/2006/relationships/image" Target="../media/image165.png"/><Relationship Id="rId48" Type="http://schemas.openxmlformats.org/officeDocument/2006/relationships/image" Target="../media/image154.jpeg"/><Relationship Id="rId56" Type="http://schemas.openxmlformats.org/officeDocument/2006/relationships/image" Target="../media/image190.png"/><Relationship Id="rId64" Type="http://schemas.openxmlformats.org/officeDocument/2006/relationships/image" Target="../media/image210.jpeg"/><Relationship Id="rId69" Type="http://schemas.openxmlformats.org/officeDocument/2006/relationships/image" Target="../media/image213.jpeg"/><Relationship Id="rId77" Type="http://schemas.openxmlformats.org/officeDocument/2006/relationships/image" Target="../media/image236.png"/><Relationship Id="rId8" Type="http://schemas.openxmlformats.org/officeDocument/2006/relationships/image" Target="../media/image78.png"/><Relationship Id="rId51" Type="http://schemas.openxmlformats.org/officeDocument/2006/relationships/image" Target="../media/image171.jpeg"/><Relationship Id="rId72" Type="http://schemas.openxmlformats.org/officeDocument/2006/relationships/image" Target="../media/image232.png"/><Relationship Id="rId80" Type="http://schemas.openxmlformats.org/officeDocument/2006/relationships/image" Target="../media/image239.png"/><Relationship Id="rId85" Type="http://schemas.openxmlformats.org/officeDocument/2006/relationships/image" Target="../media/image261.png"/><Relationship Id="rId93" Type="http://schemas.openxmlformats.org/officeDocument/2006/relationships/image" Target="../media/image278.png"/><Relationship Id="rId3" Type="http://schemas.openxmlformats.org/officeDocument/2006/relationships/image" Target="../media/image74.jpeg"/><Relationship Id="rId12" Type="http://schemas.openxmlformats.org/officeDocument/2006/relationships/image" Target="../media/image81.png"/><Relationship Id="rId17" Type="http://schemas.openxmlformats.org/officeDocument/2006/relationships/image" Target="../media/image94.jpeg"/><Relationship Id="rId25" Type="http://schemas.openxmlformats.org/officeDocument/2006/relationships/image" Target="../media/image118.png"/><Relationship Id="rId33" Type="http://schemas.openxmlformats.org/officeDocument/2006/relationships/image" Target="../media/image138.png"/><Relationship Id="rId38" Type="http://schemas.openxmlformats.org/officeDocument/2006/relationships/image" Target="../media/image142.png"/><Relationship Id="rId46" Type="http://schemas.openxmlformats.org/officeDocument/2006/relationships/image" Target="../media/image167.png"/><Relationship Id="rId59" Type="http://schemas.openxmlformats.org/officeDocument/2006/relationships/image" Target="../media/image193.png"/><Relationship Id="rId67" Type="http://schemas.openxmlformats.org/officeDocument/2006/relationships/image" Target="../media/image204.png"/><Relationship Id="rId20" Type="http://schemas.openxmlformats.org/officeDocument/2006/relationships/image" Target="../media/image97.png"/><Relationship Id="rId41" Type="http://schemas.openxmlformats.org/officeDocument/2006/relationships/image" Target="../media/image144.png"/><Relationship Id="rId54" Type="http://schemas.openxmlformats.org/officeDocument/2006/relationships/image" Target="../media/image188.png"/><Relationship Id="rId62" Type="http://schemas.openxmlformats.org/officeDocument/2006/relationships/image" Target="../media/image208.png"/><Relationship Id="rId70" Type="http://schemas.openxmlformats.org/officeDocument/2006/relationships/image" Target="../media/image230.png"/><Relationship Id="rId75" Type="http://schemas.openxmlformats.org/officeDocument/2006/relationships/image" Target="../media/image234.png"/><Relationship Id="rId83" Type="http://schemas.openxmlformats.org/officeDocument/2006/relationships/image" Target="../media/image270.jpeg"/><Relationship Id="rId88" Type="http://schemas.openxmlformats.org/officeDocument/2006/relationships/image" Target="../media/image274.png"/><Relationship Id="rId91" Type="http://schemas.openxmlformats.org/officeDocument/2006/relationships/image" Target="../media/image277.jpeg"/><Relationship Id="rId96" Type="http://schemas.openxmlformats.org/officeDocument/2006/relationships/image" Target="../media/image2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15" Type="http://schemas.openxmlformats.org/officeDocument/2006/relationships/image" Target="../media/image92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41.jpeg"/><Relationship Id="rId49" Type="http://schemas.openxmlformats.org/officeDocument/2006/relationships/image" Target="../media/image169.png"/><Relationship Id="rId57" Type="http://schemas.openxmlformats.org/officeDocument/2006/relationships/image" Target="../media/image191.png"/><Relationship Id="rId10" Type="http://schemas.openxmlformats.org/officeDocument/2006/relationships/image" Target="../media/image80.png"/><Relationship Id="rId31" Type="http://schemas.openxmlformats.org/officeDocument/2006/relationships/image" Target="../media/image163.png"/><Relationship Id="rId44" Type="http://schemas.openxmlformats.org/officeDocument/2006/relationships/image" Target="../media/image147.png"/><Relationship Id="rId52" Type="http://schemas.openxmlformats.org/officeDocument/2006/relationships/image" Target="../media/image172.png"/><Relationship Id="rId60" Type="http://schemas.openxmlformats.org/officeDocument/2006/relationships/image" Target="../media/image194.png"/><Relationship Id="rId65" Type="http://schemas.openxmlformats.org/officeDocument/2006/relationships/image" Target="../media/image211.png"/><Relationship Id="rId73" Type="http://schemas.openxmlformats.org/officeDocument/2006/relationships/image" Target="../media/image233.png"/><Relationship Id="rId78" Type="http://schemas.openxmlformats.org/officeDocument/2006/relationships/image" Target="../media/image237.png"/><Relationship Id="rId81" Type="http://schemas.openxmlformats.org/officeDocument/2006/relationships/image" Target="../media/image240.jpeg"/><Relationship Id="rId86" Type="http://schemas.openxmlformats.org/officeDocument/2006/relationships/image" Target="../media/image272.png"/><Relationship Id="rId94" Type="http://schemas.openxmlformats.org/officeDocument/2006/relationships/image" Target="../media/image279.jpe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3" Type="http://schemas.openxmlformats.org/officeDocument/2006/relationships/image" Target="../media/image86.png"/><Relationship Id="rId18" Type="http://schemas.openxmlformats.org/officeDocument/2006/relationships/image" Target="../media/image95.png"/><Relationship Id="rId39" Type="http://schemas.openxmlformats.org/officeDocument/2006/relationships/image" Target="../media/image14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2"/>
          <p:cNvSpPr txBox="1">
            <a:spLocks noChangeArrowheads="1"/>
          </p:cNvSpPr>
          <p:nvPr/>
        </p:nvSpPr>
        <p:spPr bwMode="auto">
          <a:xfrm>
            <a:off x="838200" y="206375"/>
            <a:ext cx="746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40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The Eras of the HIV Epidemic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152400" y="762000"/>
            <a:ext cx="8839200" cy="457200"/>
            <a:chOff x="152400" y="3276600"/>
            <a:chExt cx="8839200" cy="457200"/>
          </a:xfrm>
        </p:grpSpPr>
        <p:sp>
          <p:nvSpPr>
            <p:cNvPr id="46175" name="AutoShape 29"/>
            <p:cNvSpPr>
              <a:spLocks noChangeArrowheads="1"/>
            </p:cNvSpPr>
            <p:nvPr/>
          </p:nvSpPr>
          <p:spPr bwMode="auto">
            <a:xfrm>
              <a:off x="1524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6176" name="AutoShape 37"/>
            <p:cNvSpPr>
              <a:spLocks noChangeArrowheads="1"/>
            </p:cNvSpPr>
            <p:nvPr/>
          </p:nvSpPr>
          <p:spPr bwMode="auto">
            <a:xfrm>
              <a:off x="7467600" y="3276600"/>
              <a:ext cx="1524000" cy="457200"/>
            </a:xfrm>
            <a:prstGeom prst="rightArrow">
              <a:avLst>
                <a:gd name="adj1" fmla="val 37981"/>
                <a:gd name="adj2" fmla="val 47469"/>
              </a:avLst>
            </a:prstGeom>
            <a:gradFill rotWithShape="0">
              <a:gsLst>
                <a:gs pos="0">
                  <a:srgbClr val="FF66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6177" name="AutoShape 29"/>
            <p:cNvSpPr>
              <a:spLocks noChangeArrowheads="1"/>
            </p:cNvSpPr>
            <p:nvPr/>
          </p:nvSpPr>
          <p:spPr bwMode="auto">
            <a:xfrm>
              <a:off x="1447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6178" name="AutoShape 29"/>
            <p:cNvSpPr>
              <a:spLocks noChangeArrowheads="1"/>
            </p:cNvSpPr>
            <p:nvPr/>
          </p:nvSpPr>
          <p:spPr bwMode="auto">
            <a:xfrm>
              <a:off x="2895600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6179" name="AutoShape 29"/>
            <p:cNvSpPr>
              <a:spLocks noChangeArrowheads="1"/>
            </p:cNvSpPr>
            <p:nvPr/>
          </p:nvSpPr>
          <p:spPr bwMode="auto">
            <a:xfrm>
              <a:off x="4572000" y="3276600"/>
              <a:ext cx="1524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6180" name="AutoShape 29"/>
            <p:cNvSpPr>
              <a:spLocks noChangeArrowheads="1"/>
            </p:cNvSpPr>
            <p:nvPr/>
          </p:nvSpPr>
          <p:spPr bwMode="auto">
            <a:xfrm>
              <a:off x="60960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4170" name="TextBox 23"/>
          <p:cNvSpPr txBox="1">
            <a:spLocks noChangeArrowheads="1"/>
          </p:cNvSpPr>
          <p:nvPr/>
        </p:nvSpPr>
        <p:spPr bwMode="auto">
          <a:xfrm>
            <a:off x="4953000" y="990600"/>
            <a:ext cx="121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Early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HAART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ja-JP" sz="2400" b="1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1996-2005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822450" y="1123950"/>
            <a:ext cx="1403350" cy="5581650"/>
            <a:chOff x="1822450" y="1066799"/>
            <a:chExt cx="1402886" cy="5581711"/>
          </a:xfrm>
        </p:grpSpPr>
        <p:grpSp>
          <p:nvGrpSpPr>
            <p:cNvPr id="4" name="Group 91"/>
            <p:cNvGrpSpPr>
              <a:grpSpLocks/>
            </p:cNvGrpSpPr>
            <p:nvPr/>
          </p:nvGrpSpPr>
          <p:grpSpPr bwMode="auto">
            <a:xfrm>
              <a:off x="1828800" y="1066799"/>
              <a:ext cx="1396536" cy="5581711"/>
              <a:chOff x="217502" y="1200089"/>
              <a:chExt cx="1397383" cy="5581712"/>
            </a:xfrm>
          </p:grpSpPr>
          <p:pic>
            <p:nvPicPr>
              <p:cNvPr id="46153" name="Picture 34" descr="http://img.webmd.com/dtmcms/live/webmd/consumer_assets/site_images/articles/health_tools/AIDS_retrospective_slideshow/corbis_rm_photo_of_AIDS_quilt_on_mall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40671" y="5467290"/>
                <a:ext cx="701609" cy="701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154" name="Picture 36" descr="http://img.webmd.com/dtmcms/live/webmd/consumer_assets/site_images/articles/health_tools/AIDS_retrospective_slideshow/corbis_rm_photo_of_man_with_aids_ks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4604" r="9128"/>
              <a:stretch>
                <a:fillRect/>
              </a:stretch>
            </p:blipFill>
            <p:spPr bwMode="auto">
              <a:xfrm>
                <a:off x="903319" y="4880596"/>
                <a:ext cx="638961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>
                <a:off x="217502" y="1200089"/>
                <a:ext cx="1397383" cy="5581712"/>
                <a:chOff x="217502" y="1200089"/>
                <a:chExt cx="1397383" cy="5581712"/>
              </a:xfrm>
            </p:grpSpPr>
            <p:grpSp>
              <p:nvGrpSpPr>
                <p:cNvPr id="6" name="Group 84"/>
                <p:cNvGrpSpPr>
                  <a:grpSpLocks/>
                </p:cNvGrpSpPr>
                <p:nvPr/>
              </p:nvGrpSpPr>
              <p:grpSpPr bwMode="auto">
                <a:xfrm>
                  <a:off x="217502" y="1200089"/>
                  <a:ext cx="1397383" cy="5581712"/>
                  <a:chOff x="217502" y="1200089"/>
                  <a:chExt cx="1397383" cy="5581712"/>
                </a:xfrm>
              </p:grpSpPr>
              <p:pic>
                <p:nvPicPr>
                  <p:cNvPr id="46158" name="Picture 62" descr="http://visitbulgaria.info/files/who2_0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904689" y="4194796"/>
                    <a:ext cx="629068" cy="6133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7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217502" y="1200089"/>
                    <a:ext cx="1397383" cy="3756087"/>
                    <a:chOff x="217502" y="1257179"/>
                    <a:chExt cx="1397383" cy="3756087"/>
                  </a:xfrm>
                </p:grpSpPr>
                <p:grpSp>
                  <p:nvGrpSpPr>
                    <p:cNvPr id="8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7502" y="1257179"/>
                      <a:ext cx="1397383" cy="3061494"/>
                      <a:chOff x="217502" y="1257179"/>
                      <a:chExt cx="1397383" cy="3061494"/>
                    </a:xfrm>
                  </p:grpSpPr>
                  <p:grpSp>
                    <p:nvGrpSpPr>
                      <p:cNvPr id="9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7502" y="1257179"/>
                        <a:ext cx="1397383" cy="2613087"/>
                        <a:chOff x="217502" y="1257179"/>
                        <a:chExt cx="1397383" cy="2613087"/>
                      </a:xfrm>
                    </p:grpSpPr>
                    <p:grpSp>
                      <p:nvGrpSpPr>
                        <p:cNvPr id="10" name="Group 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6661" y="2854733"/>
                          <a:ext cx="694242" cy="1015533"/>
                          <a:chOff x="226661" y="2854733"/>
                          <a:chExt cx="694242" cy="1015533"/>
                        </a:xfrm>
                      </p:grpSpPr>
                      <p:pic>
                        <p:nvPicPr>
                          <p:cNvPr id="46173" name="Picture 30" descr="http://medicalpicturesinfo.com/wp-content/uploads/2011/08/Blood-Transfusion-2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8600" y="2854733"/>
                            <a:ext cx="692303" cy="555157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46174" name="Picture 2" descr="http://scrapetv.com/News/News%20Pages/Health/Images/african-aids-patient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 cstate="print"/>
                          <a:srcRect t="27614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6661" y="3325024"/>
                            <a:ext cx="685816" cy="54524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grpSp>
                      <p:nvGrpSpPr>
                        <p:cNvPr id="11" name="Group 3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17502" y="1257179"/>
                          <a:ext cx="1397383" cy="1009711"/>
                          <a:chOff x="-2500373" y="2833645"/>
                          <a:chExt cx="7803693" cy="5516799"/>
                        </a:xfrm>
                      </p:grpSpPr>
                      <p:sp>
                        <p:nvSpPr>
                          <p:cNvPr id="46171" name="TextBox 2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2500373" y="2833645"/>
                            <a:ext cx="7803693" cy="252244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kumimoji="0" lang="en-US" altLang="ja-JP" sz="2400" b="1">
                                <a:solidFill>
                                  <a:srgbClr val="0000CC"/>
                                </a:solidFill>
                                <a:latin typeface="Arial Narrow" pitchFamily="34" charset="0"/>
                                <a:cs typeface="Arial" pitchFamily="34" charset="0"/>
                              </a:rPr>
                              <a:t>1981-1986</a:t>
                            </a:r>
                          </a:p>
                        </p:txBody>
                      </p:sp>
                      <p:pic>
                        <p:nvPicPr>
                          <p:cNvPr id="46172" name="Picture 16" descr="http://www.cdc.gov/nchhstp/newsroom/images/1981-AIDS-MMWR.jpg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2438398" y="5436084"/>
                            <a:ext cx="3829947" cy="291436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</p:grpSp>
                  <p:pic>
                    <p:nvPicPr>
                      <p:cNvPr id="46168" name="Picture 2" descr="http://www.borderstan.com/wp-content/uploads/2010/12/Vigil-550x392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794066"/>
                        <a:ext cx="676089" cy="5246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46166" name="Picture 18" descr="http://ts3.mm.bing.net/images/thumbnail.aspx?q=1177314603446&amp;id=2e09ab8b6077248768d162f6d2cfa3a2&amp;url=http%3a%2f%2fimages.lightstalkers.org%2fimages%2f830805%2f015_The__Kiss_large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602" y="4326462"/>
                      <a:ext cx="674717" cy="68680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6160" name="Picture 64" descr="http://elev8.com/files/2011/04/cdc_logo.jpg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/>
                  <a:srcRect/>
                  <a:stretch>
                    <a:fillRect/>
                  </a:stretch>
                </p:blipFill>
                <p:spPr bwMode="auto">
                  <a:xfrm>
                    <a:off x="919293" y="3567004"/>
                    <a:ext cx="614463" cy="6277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61" name="Picture 6" descr="http://blu.stb.s-msn.com/i/41/148FD4E0905DFDF61B1520A9E04A2.jpg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914416" y="1676401"/>
                    <a:ext cx="609615" cy="6098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62" name="Picture 42" descr="http://img.webmd.com/dtmcms/live/webmd/consumer_assets/site_images/articles/health_tools/AIDS_retrospective_slideshow/ap_rm_photo_of_burk_family_1985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/>
                  <a:srcRect l="24442" r="25253"/>
                  <a:stretch>
                    <a:fillRect/>
                  </a:stretch>
                </p:blipFill>
                <p:spPr bwMode="auto">
                  <a:xfrm>
                    <a:off x="919293" y="2263940"/>
                    <a:ext cx="622987" cy="8634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63" name="Picture 32" descr="http://www.freemilitaryphotos.com/files/342364%20(Large)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/>
                  <a:stretch>
                    <a:fillRect/>
                  </a:stretch>
                </p:blipFill>
                <p:spPr bwMode="auto">
                  <a:xfrm>
                    <a:off x="919293" y="3051175"/>
                    <a:ext cx="609616" cy="515828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64" name="Picture 8" descr="http://ak.imgfarm.com/images/fwp/myfuncards/Everyday/lg/AIDSmap.jpg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 b="28416"/>
                  <a:stretch>
                    <a:fillRect/>
                  </a:stretch>
                </p:blipFill>
                <p:spPr bwMode="auto">
                  <a:xfrm>
                    <a:off x="217502" y="6107391"/>
                    <a:ext cx="1295431" cy="6744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6157" name="Picture 2" descr="http://www.revolutionp.com/wp-content/uploads/2010/10/aids-cbc.jpg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 l="39680"/>
                <a:stretch>
                  <a:fillRect/>
                </a:stretch>
              </p:blipFill>
              <p:spPr bwMode="auto">
                <a:xfrm>
                  <a:off x="228601" y="2209800"/>
                  <a:ext cx="685815" cy="5878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46152" name="Picture 13" descr="http://pittmensstudy.files.wordpress.com/2010/04/macs_logo.jpg?w=121&amp;h=150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822450" y="4788971"/>
              <a:ext cx="692150" cy="675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3336925" y="990600"/>
            <a:ext cx="1397000" cy="5605463"/>
            <a:chOff x="3336116" y="990607"/>
            <a:chExt cx="1397303" cy="5604934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3336116" y="990607"/>
              <a:ext cx="1397303" cy="5604934"/>
              <a:chOff x="3173625" y="1143007"/>
              <a:chExt cx="1397303" cy="5604934"/>
            </a:xfrm>
          </p:grpSpPr>
          <p:grpSp>
            <p:nvGrpSpPr>
              <p:cNvPr id="14" name="Group 42"/>
              <p:cNvGrpSpPr>
                <a:grpSpLocks/>
              </p:cNvGrpSpPr>
              <p:nvPr/>
            </p:nvGrpSpPr>
            <p:grpSpPr bwMode="auto">
              <a:xfrm>
                <a:off x="3270564" y="1700996"/>
                <a:ext cx="1291345" cy="5046945"/>
                <a:chOff x="792143" y="1865718"/>
                <a:chExt cx="1169218" cy="5046945"/>
              </a:xfrm>
            </p:grpSpPr>
            <p:grpSp>
              <p:nvGrpSpPr>
                <p:cNvPr id="15" name="Group 2"/>
                <p:cNvGrpSpPr>
                  <a:grpSpLocks/>
                </p:cNvGrpSpPr>
                <p:nvPr/>
              </p:nvGrpSpPr>
              <p:grpSpPr bwMode="auto">
                <a:xfrm>
                  <a:off x="792143" y="1865718"/>
                  <a:ext cx="1169218" cy="4665943"/>
                  <a:chOff x="792143" y="1865718"/>
                  <a:chExt cx="1169218" cy="4665943"/>
                </a:xfrm>
              </p:grpSpPr>
              <p:grpSp>
                <p:nvGrpSpPr>
                  <p:cNvPr id="16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792143" y="1865718"/>
                    <a:ext cx="1169218" cy="4665943"/>
                    <a:chOff x="792143" y="1865718"/>
                    <a:chExt cx="1169218" cy="4665943"/>
                  </a:xfrm>
                </p:grpSpPr>
                <p:grpSp>
                  <p:nvGrpSpPr>
                    <p:cNvPr id="17" name="Group 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143" y="1865718"/>
                      <a:ext cx="1113833" cy="4665943"/>
                      <a:chOff x="792149" y="1865718"/>
                      <a:chExt cx="1113843" cy="4665943"/>
                    </a:xfrm>
                  </p:grpSpPr>
                  <p:grpSp>
                    <p:nvGrpSpPr>
                      <p:cNvPr id="18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2153" y="1865718"/>
                        <a:ext cx="1113839" cy="4665943"/>
                        <a:chOff x="-8132576" y="1843947"/>
                        <a:chExt cx="1113839" cy="4665943"/>
                      </a:xfrm>
                    </p:grpSpPr>
                    <p:grpSp>
                      <p:nvGrpSpPr>
                        <p:cNvPr id="19" name="Group 1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8132576" y="1843947"/>
                          <a:ext cx="566610" cy="4665943"/>
                          <a:chOff x="1020752" y="8534049"/>
                          <a:chExt cx="566610" cy="4665943"/>
                        </a:xfrm>
                      </p:grpSpPr>
                      <p:grpSp>
                        <p:nvGrpSpPr>
                          <p:cNvPr id="20" name="Group 1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020756" y="8534049"/>
                            <a:ext cx="566606" cy="4665943"/>
                            <a:chOff x="10810449" y="445200"/>
                            <a:chExt cx="1151752" cy="8159996"/>
                          </a:xfrm>
                        </p:grpSpPr>
                        <p:grpSp>
                          <p:nvGrpSpPr>
                            <p:cNvPr id="21" name="Group 13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0810449" y="445200"/>
                              <a:ext cx="1151752" cy="4103846"/>
                              <a:chOff x="9732353" y="4116478"/>
                              <a:chExt cx="1151752" cy="4103846"/>
                            </a:xfrm>
                          </p:grpSpPr>
                          <p:grpSp>
                            <p:nvGrpSpPr>
                              <p:cNvPr id="22" name="Group 13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9732353" y="4116478"/>
                                <a:ext cx="1111538" cy="3307795"/>
                                <a:chOff x="9541703" y="7255944"/>
                                <a:chExt cx="1111538" cy="3307795"/>
                              </a:xfrm>
                            </p:grpSpPr>
                            <p:pic>
                              <p:nvPicPr>
                                <p:cNvPr id="46148" name="Picture 21" descr="http://profile.ak.fbcdn.net/hprofile-ak-snc4/71139_143448682418_4324991_n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8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03" y="9627387"/>
                                  <a:ext cx="1082244" cy="936352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46149" name="Picture 4" descr="ACT UP logo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9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08" y="8878202"/>
                                  <a:ext cx="1111532" cy="746402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46150" name="Picture 50" descr="http://cdn.mojocincy.com/files/2010/04/azt_aids_drug-300x234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20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541711" y="7255944"/>
                                  <a:ext cx="1111530" cy="949285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</p:grpSp>
                          <p:pic>
                            <p:nvPicPr>
                              <p:cNvPr id="46147" name="Picture 58" descr="http://apps.nlm.nih.gov/againsttheodds/images/exhibit/OB1111_lg.jpg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9732360" y="7493215"/>
                                <a:ext cx="1151745" cy="727109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46145" name="Picture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2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813977" y="7427199"/>
                              <a:ext cx="1124429" cy="1177997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46143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20752" y="9051101"/>
                            <a:ext cx="546819" cy="41056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46141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 cstate="print"/>
                        <a:srcRect l="7500" t="66737" r="75581" b="11874"/>
                        <a:stretch>
                          <a:fillRect/>
                        </a:stretch>
                      </p:blipFill>
                      <p:spPr bwMode="auto">
                        <a:xfrm>
                          <a:off x="-7600168" y="2569248"/>
                          <a:ext cx="581431" cy="43544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grpSp>
                    <p:nvGrpSpPr>
                      <p:cNvPr id="23" name="Group 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92149" y="1871668"/>
                        <a:ext cx="1095164" cy="3977375"/>
                        <a:chOff x="10215549" y="1157667"/>
                        <a:chExt cx="1095164" cy="3977375"/>
                      </a:xfrm>
                    </p:grpSpPr>
                    <p:grpSp>
                      <p:nvGrpSpPr>
                        <p:cNvPr id="24" name="Group 5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215549" y="3826040"/>
                          <a:ext cx="572918" cy="1309002"/>
                          <a:chOff x="-6258990" y="2271431"/>
                          <a:chExt cx="572918" cy="1309002"/>
                        </a:xfrm>
                      </p:grpSpPr>
                      <p:grpSp>
                        <p:nvGrpSpPr>
                          <p:cNvPr id="25" name="Group 5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-6258990" y="2271431"/>
                            <a:ext cx="572918" cy="858666"/>
                            <a:chOff x="-8224851" y="4610864"/>
                            <a:chExt cx="572918" cy="858666"/>
                          </a:xfrm>
                        </p:grpSpPr>
                        <p:pic>
                          <p:nvPicPr>
                            <p:cNvPr id="46137" name="Picture 25" descr="Girls in Thailand participating in an AIDS education project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8224851" y="4618392"/>
                              <a:ext cx="410118" cy="31148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pic>
                          <p:nvPicPr>
                            <p:cNvPr id="46138" name="Picture 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6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7990336" y="4610864"/>
                              <a:ext cx="332092" cy="31901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pic>
                          <p:nvPicPr>
                            <p:cNvPr id="46139" name="Picture 20" descr="http://ijsa.rsmjournals.com/misc/eacs_logo.gif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8223114" y="5183254"/>
                              <a:ext cx="571181" cy="286276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46136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6258989" y="3120050"/>
                            <a:ext cx="554907" cy="460383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46134" name="Picture 22" descr="http://www.dbmathews.com/images/red_aids_ribbon_hi-res.pn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62372" y="1157667"/>
                          <a:ext cx="548341" cy="7193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46132" name="Picture 2" descr="http://static.howstuffworks.com/gif/10-worst-epidemics-8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887" y="4212326"/>
                        <a:ext cx="564869" cy="33736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grpSp>
                  <p:nvGrpSpPr>
                    <p:cNvPr id="26" name="Group 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2144" y="3076936"/>
                      <a:ext cx="1169217" cy="2260944"/>
                      <a:chOff x="-11869897" y="-954102"/>
                      <a:chExt cx="1656391" cy="3301502"/>
                    </a:xfrm>
                  </p:grpSpPr>
                  <p:pic>
                    <p:nvPicPr>
                      <p:cNvPr id="46127" name="Picture 7" descr="http://blog.bioethics.net/female_condom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093085" y="1531395"/>
                        <a:ext cx="879579" cy="81600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128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 cstate="print"/>
                      <a:srcRect l="23660" t="37117" r="43727" b="12756"/>
                      <a:stretch>
                        <a:fillRect/>
                      </a:stretch>
                    </p:blipFill>
                    <p:spPr bwMode="auto">
                      <a:xfrm>
                        <a:off x="-11115654" y="-954102"/>
                        <a:ext cx="869823" cy="70518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46129" name="Picture 9" descr="http://t0.gstatic.com/images?q=tbn:ANd9GcTtGR9JDvv4mSjOprA1gi4J7vRWBpyIZr195hQzuPSgcLRyamCA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869897" y="1647012"/>
                        <a:ext cx="786104" cy="37118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  <p:grpSp>
                <p:nvGrpSpPr>
                  <p:cNvPr id="27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1333664" y="3606643"/>
                    <a:ext cx="619683" cy="1172418"/>
                    <a:chOff x="-25898562" y="4619212"/>
                    <a:chExt cx="1651456" cy="2298397"/>
                  </a:xfrm>
                </p:grpSpPr>
                <p:pic>
                  <p:nvPicPr>
                    <p:cNvPr id="46123" name="Picture 7" descr="http://www.iacr.org/workshops/ches/ches2006/2006_Yokohama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25898562" y="5855944"/>
                      <a:ext cx="1651456" cy="10616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6124" name="Picture 41" descr="http://www.citizen.org/hrg/images/Chart2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25862886" y="4619212"/>
                      <a:ext cx="1576343" cy="12527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28" name="Group 44"/>
                <p:cNvGrpSpPr>
                  <a:grpSpLocks/>
                </p:cNvGrpSpPr>
                <p:nvPr/>
              </p:nvGrpSpPr>
              <p:grpSpPr bwMode="auto">
                <a:xfrm>
                  <a:off x="1357334" y="5358532"/>
                  <a:ext cx="596000" cy="1554131"/>
                  <a:chOff x="-12774050" y="6440231"/>
                  <a:chExt cx="877286" cy="2349123"/>
                </a:xfrm>
              </p:grpSpPr>
              <p:pic>
                <p:nvPicPr>
                  <p:cNvPr id="46118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/>
                  <a:stretch>
                    <a:fillRect/>
                  </a:stretch>
                </p:blipFill>
                <p:spPr bwMode="auto">
                  <a:xfrm>
                    <a:off x="-12771989" y="8098280"/>
                    <a:ext cx="875225" cy="6910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19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/>
                  <a:srcRect/>
                  <a:stretch>
                    <a:fillRect/>
                  </a:stretch>
                </p:blipFill>
                <p:spPr bwMode="auto">
                  <a:xfrm>
                    <a:off x="-12771968" y="7030842"/>
                    <a:ext cx="853430" cy="1067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6120" name="Picture 39" descr="http://www.cdc.gov/mmwr/preview/mmwrhtml/figures/00001688.gif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12774050" y="6440231"/>
                    <a:ext cx="855512" cy="6214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46115" name="TextBox 20"/>
              <p:cNvSpPr txBox="1">
                <a:spLocks noChangeArrowheads="1"/>
              </p:cNvSpPr>
              <p:nvPr/>
            </p:nvSpPr>
            <p:spPr bwMode="auto">
              <a:xfrm>
                <a:off x="3173625" y="1143007"/>
                <a:ext cx="1397303" cy="575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1987-1995</a:t>
                </a:r>
                <a:endParaRPr kumimoji="0" lang="en-US" altLang="ja-JP" sz="20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6113" name="Picture 51"/>
            <p:cNvPicPr>
              <a:picLocks noChangeAspect="1" noChangeArrowheads="1"/>
            </p:cNvPicPr>
            <p:nvPr/>
          </p:nvPicPr>
          <p:blipFill>
            <a:blip r:embed="rId39" cstate="print"/>
            <a:srcRect l="13641" t="15187" r="45612" b="18677"/>
            <a:stretch>
              <a:fillRect/>
            </a:stretch>
          </p:blipFill>
          <p:spPr bwMode="auto">
            <a:xfrm>
              <a:off x="3433055" y="6138341"/>
              <a:ext cx="624226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7" name="Picture 14" descr="http://upload.wikimedia.org/wikipedia/commons/2/2f/HTLV-1_and_HIV-1_EM_8241_lores.jp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822450" y="5464175"/>
            <a:ext cx="693738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314325" y="990600"/>
            <a:ext cx="1514475" cy="5645150"/>
            <a:chOff x="197655" y="990600"/>
            <a:chExt cx="1515189" cy="5644435"/>
          </a:xfrm>
        </p:grpSpPr>
        <p:sp>
          <p:nvSpPr>
            <p:cNvPr id="46089" name="TextBox 9"/>
            <p:cNvSpPr txBox="1">
              <a:spLocks noChangeArrowheads="1"/>
            </p:cNvSpPr>
            <p:nvPr/>
          </p:nvSpPr>
          <p:spPr bwMode="auto">
            <a:xfrm>
              <a:off x="228600" y="990600"/>
              <a:ext cx="1447800" cy="575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BC008B"/>
                  </a:solidFill>
                  <a:latin typeface="Arial Narrow" pitchFamily="34" charset="0"/>
                  <a:cs typeface="Arial" pitchFamily="34" charset="0"/>
                </a:rPr>
                <a:t>1930-1980</a:t>
              </a:r>
            </a:p>
          </p:txBody>
        </p:sp>
        <p:grpSp>
          <p:nvGrpSpPr>
            <p:cNvPr id="30" name="Group 135"/>
            <p:cNvGrpSpPr>
              <a:grpSpLocks/>
            </p:cNvGrpSpPr>
            <p:nvPr/>
          </p:nvGrpSpPr>
          <p:grpSpPr bwMode="auto">
            <a:xfrm>
              <a:off x="197655" y="1533335"/>
              <a:ext cx="757626" cy="4777616"/>
              <a:chOff x="11322855" y="-2174268"/>
              <a:chExt cx="757626" cy="4777616"/>
            </a:xfrm>
          </p:grpSpPr>
          <p:pic>
            <p:nvPicPr>
              <p:cNvPr id="46103" name="Picture 11"/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11329127" y="114071"/>
                <a:ext cx="751354" cy="531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1" name="Group 137"/>
              <p:cNvGrpSpPr>
                <a:grpSpLocks/>
              </p:cNvGrpSpPr>
              <p:nvPr/>
            </p:nvGrpSpPr>
            <p:grpSpPr bwMode="auto">
              <a:xfrm>
                <a:off x="11322855" y="-2174268"/>
                <a:ext cx="757626" cy="4777616"/>
                <a:chOff x="9251438" y="-3668966"/>
                <a:chExt cx="757626" cy="4777616"/>
              </a:xfrm>
            </p:grpSpPr>
            <p:pic>
              <p:nvPicPr>
                <p:cNvPr id="46105" name="Picture 14"/>
                <p:cNvPicPr>
                  <a:picLocks noChangeAspect="1" noChangeArrowheads="1"/>
                </p:cNvPicPr>
                <p:nvPr/>
              </p:nvPicPr>
              <p:blipFill>
                <a:blip r:embed="rId42" cstate="print"/>
                <a:srcRect/>
                <a:stretch>
                  <a:fillRect/>
                </a:stretch>
              </p:blipFill>
              <p:spPr bwMode="auto">
                <a:xfrm>
                  <a:off x="9253723" y="-3668966"/>
                  <a:ext cx="753842" cy="5016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06" name="Picture 2"/>
                <p:cNvPicPr>
                  <a:picLocks noChangeAspect="1" noChangeArrowheads="1"/>
                </p:cNvPicPr>
                <p:nvPr/>
              </p:nvPicPr>
              <p:blipFill>
                <a:blip r:embed="rId43" cstate="print"/>
                <a:srcRect/>
                <a:stretch>
                  <a:fillRect/>
                </a:stretch>
              </p:blipFill>
              <p:spPr bwMode="auto">
                <a:xfrm>
                  <a:off x="9251438" y="-3167318"/>
                  <a:ext cx="756127" cy="5139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07" name="Picture 13"/>
                <p:cNvPicPr>
                  <a:picLocks noChangeAspect="1" noChangeArrowheads="1"/>
                </p:cNvPicPr>
                <p:nvPr/>
              </p:nvPicPr>
              <p:blipFill>
                <a:blip r:embed="rId44" cstate="print"/>
                <a:srcRect/>
                <a:stretch>
                  <a:fillRect/>
                </a:stretch>
              </p:blipFill>
              <p:spPr bwMode="auto">
                <a:xfrm>
                  <a:off x="9253723" y="-2653413"/>
                  <a:ext cx="753842" cy="409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08" name="Picture 7"/>
                <p:cNvPicPr>
                  <a:picLocks noChangeAspect="1" noChangeArrowheads="1"/>
                </p:cNvPicPr>
                <p:nvPr/>
              </p:nvPicPr>
              <p:blipFill>
                <a:blip r:embed="rId45" cstate="print"/>
                <a:srcRect/>
                <a:stretch>
                  <a:fillRect/>
                </a:stretch>
              </p:blipFill>
              <p:spPr bwMode="auto">
                <a:xfrm>
                  <a:off x="9257709" y="-2243718"/>
                  <a:ext cx="751354" cy="8586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09" name="Picture 8"/>
                <p:cNvPicPr>
                  <a:picLocks noChangeAspect="1" noChangeArrowheads="1"/>
                </p:cNvPicPr>
                <p:nvPr/>
              </p:nvPicPr>
              <p:blipFill>
                <a:blip r:embed="rId46" cstate="print"/>
                <a:srcRect b="15465"/>
                <a:stretch>
                  <a:fillRect/>
                </a:stretch>
              </p:blipFill>
              <p:spPr bwMode="auto">
                <a:xfrm>
                  <a:off x="9251438" y="-366818"/>
                  <a:ext cx="757626" cy="8966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10" name="Picture 12"/>
                <p:cNvPicPr>
                  <a:picLocks noChangeAspect="1" noChangeArrowheads="1"/>
                </p:cNvPicPr>
                <p:nvPr/>
              </p:nvPicPr>
              <p:blipFill>
                <a:blip r:embed="rId47" cstate="print"/>
                <a:srcRect/>
                <a:stretch>
                  <a:fillRect/>
                </a:stretch>
              </p:blipFill>
              <p:spPr bwMode="auto">
                <a:xfrm>
                  <a:off x="9253723" y="-848770"/>
                  <a:ext cx="755341" cy="485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111" name="Picture 5"/>
                <p:cNvPicPr>
                  <a:picLocks noChangeAspect="1" noChangeArrowheads="1"/>
                </p:cNvPicPr>
                <p:nvPr/>
              </p:nvPicPr>
              <p:blipFill>
                <a:blip r:embed="rId48" cstate="print"/>
                <a:srcRect/>
                <a:stretch>
                  <a:fillRect/>
                </a:stretch>
              </p:blipFill>
              <p:spPr bwMode="auto">
                <a:xfrm>
                  <a:off x="9251438" y="529827"/>
                  <a:ext cx="757626" cy="5788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46144" name="Group 3"/>
            <p:cNvGrpSpPr>
              <a:grpSpLocks/>
            </p:cNvGrpSpPr>
            <p:nvPr/>
          </p:nvGrpSpPr>
          <p:grpSpPr bwMode="auto">
            <a:xfrm>
              <a:off x="949476" y="1533335"/>
              <a:ext cx="763368" cy="5101700"/>
              <a:chOff x="949476" y="1533335"/>
              <a:chExt cx="763368" cy="5101700"/>
            </a:xfrm>
          </p:grpSpPr>
          <p:grpSp>
            <p:nvGrpSpPr>
              <p:cNvPr id="46146" name="Group 2"/>
              <p:cNvGrpSpPr>
                <a:grpSpLocks/>
              </p:cNvGrpSpPr>
              <p:nvPr/>
            </p:nvGrpSpPr>
            <p:grpSpPr bwMode="auto">
              <a:xfrm>
                <a:off x="949476" y="1533335"/>
                <a:ext cx="763368" cy="5101700"/>
                <a:chOff x="949476" y="1533335"/>
                <a:chExt cx="763368" cy="5101700"/>
              </a:xfrm>
            </p:grpSpPr>
            <p:grpSp>
              <p:nvGrpSpPr>
                <p:cNvPr id="46151" name="Group 1"/>
                <p:cNvGrpSpPr>
                  <a:grpSpLocks/>
                </p:cNvGrpSpPr>
                <p:nvPr/>
              </p:nvGrpSpPr>
              <p:grpSpPr bwMode="auto">
                <a:xfrm>
                  <a:off x="949476" y="2012090"/>
                  <a:ext cx="763368" cy="4622945"/>
                  <a:chOff x="949476" y="2012090"/>
                  <a:chExt cx="763368" cy="4622945"/>
                </a:xfrm>
              </p:grpSpPr>
              <p:grpSp>
                <p:nvGrpSpPr>
                  <p:cNvPr id="46155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949476" y="3084922"/>
                    <a:ext cx="763368" cy="3550113"/>
                    <a:chOff x="9121354" y="1070157"/>
                    <a:chExt cx="763368" cy="3550113"/>
                  </a:xfrm>
                </p:grpSpPr>
                <p:pic>
                  <p:nvPicPr>
                    <p:cNvPr id="46098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070157"/>
                      <a:ext cx="757563" cy="50619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6099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549522"/>
                      <a:ext cx="757563" cy="5147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6100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1" cstate="print"/>
                    <a:srcRect l="77414" t="31517" r="1379" b="22578"/>
                    <a:stretch>
                      <a:fillRect/>
                    </a:stretch>
                  </p:blipFill>
                  <p:spPr bwMode="auto">
                    <a:xfrm>
                      <a:off x="9130335" y="2064296"/>
                      <a:ext cx="745763" cy="9080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610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1355" y="2972306"/>
                      <a:ext cx="757563" cy="4910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6102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3" cstate="print"/>
                    <a:srcRect l="77725" t="18460" r="1689" b="24484"/>
                    <a:stretch>
                      <a:fillRect/>
                    </a:stretch>
                  </p:blipFill>
                  <p:spPr bwMode="auto">
                    <a:xfrm>
                      <a:off x="9121354" y="3461095"/>
                      <a:ext cx="754743" cy="11591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6097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54" cstate="print"/>
                  <a:srcRect/>
                  <a:stretch>
                    <a:fillRect/>
                  </a:stretch>
                </p:blipFill>
                <p:spPr bwMode="auto">
                  <a:xfrm>
                    <a:off x="961164" y="2012090"/>
                    <a:ext cx="748899" cy="6828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6095" name="Picture 9"/>
                <p:cNvPicPr>
                  <a:picLocks noChangeAspect="1" noChangeArrowheads="1"/>
                </p:cNvPicPr>
                <p:nvPr/>
              </p:nvPicPr>
              <p:blipFill>
                <a:blip r:embed="rId55" cstate="print"/>
                <a:srcRect l="39307" t="2457" b="5156"/>
                <a:stretch>
                  <a:fillRect/>
                </a:stretch>
              </p:blipFill>
              <p:spPr bwMode="auto">
                <a:xfrm>
                  <a:off x="952500" y="1533335"/>
                  <a:ext cx="757563" cy="4787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6093" name="Picture 3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 l="18539" r="7767"/>
              <a:stretch>
                <a:fillRect/>
              </a:stretch>
            </p:blipFill>
            <p:spPr bwMode="auto">
              <a:xfrm>
                <a:off x="949477" y="2694920"/>
                <a:ext cx="755233" cy="39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39725" y="1066800"/>
            <a:ext cx="8499475" cy="4708525"/>
            <a:chOff x="3383070" y="848380"/>
            <a:chExt cx="8500188" cy="4707743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3383070" y="1360487"/>
              <a:ext cx="8500188" cy="4195636"/>
              <a:chOff x="3383070" y="1360487"/>
              <a:chExt cx="8500188" cy="4195636"/>
            </a:xfrm>
          </p:grpSpPr>
          <p:pic>
            <p:nvPicPr>
              <p:cNvPr id="15" name="Picture 4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9553" t="15871" r="19102" b="61333"/>
              <a:stretch>
                <a:fillRect/>
              </a:stretch>
            </p:blipFill>
            <p:spPr bwMode="auto">
              <a:xfrm>
                <a:off x="3383070" y="1360487"/>
                <a:ext cx="8500188" cy="1776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2322" t="28546" r="16483" b="54691"/>
              <a:stretch>
                <a:fillRect/>
              </a:stretch>
            </p:blipFill>
            <p:spPr bwMode="auto">
              <a:xfrm>
                <a:off x="3505200" y="3058180"/>
                <a:ext cx="8263759" cy="2497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3555919" y="848380"/>
              <a:ext cx="817888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1996: Co-receptor deficiency confers resistance to HIV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906588" y="1143000"/>
            <a:ext cx="5332412" cy="5448300"/>
            <a:chOff x="9780575" y="-53536"/>
            <a:chExt cx="6553200" cy="6729408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9780575" y="-53536"/>
              <a:ext cx="6553200" cy="8470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None/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1996: Brazil is first developing nation 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None/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to begin ARV distribution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None/>
              </a:pPr>
              <a:endParaRPr kumimoji="0" lang="en-US" altLang="ja-JP" sz="28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pic>
          <p:nvPicPr>
            <p:cNvPr id="14" name="Picture 61" descr="http://www.cdc.gov/globalaids/Global-HIV-AIDS-at-CDC/countries/Brazil/images/map_Brazi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95076" y="868861"/>
              <a:ext cx="5376863" cy="5807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2259013" y="1066800"/>
            <a:ext cx="4598987" cy="5584825"/>
            <a:chOff x="-5486400" y="-2971799"/>
            <a:chExt cx="5486400" cy="6514746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-5486400" y="-2971799"/>
              <a:ext cx="5486400" cy="685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1996: UNAIDS begins</a:t>
              </a:r>
            </a:p>
          </p:txBody>
        </p:sp>
        <p:pic>
          <p:nvPicPr>
            <p:cNvPr id="14" name="Picture 53" descr="http://www.facingthefuture.org/Portals/0/Resources/Global%20Health%20and%20Quality%20of%20Life/UN%20Aids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319514" y="-2286000"/>
              <a:ext cx="5105399" cy="5828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48150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4815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815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8153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8154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149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48144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145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146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147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8137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8" y="-1235032"/>
                <a:ext cx="1811583" cy="1800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8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1" y="508525"/>
                <a:ext cx="1806799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39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1" y="1797572"/>
                <a:ext cx="1811583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40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1" y="2974677"/>
                <a:ext cx="1806799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Content Placeholder 2"/>
              <p:cNvSpPr txBox="1">
                <a:spLocks/>
              </p:cNvSpPr>
              <p:nvPr/>
            </p:nvSpPr>
            <p:spPr bwMode="auto">
              <a:xfrm>
                <a:off x="-6120062" y="-2022879"/>
                <a:ext cx="1836483" cy="916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48142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143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8135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6482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413" y="1066800"/>
            <a:ext cx="8586787" cy="4419600"/>
            <a:chOff x="-3081333" y="4296770"/>
            <a:chExt cx="8586335" cy="4419600"/>
          </a:xfrm>
        </p:grpSpPr>
        <p:sp>
          <p:nvSpPr>
            <p:cNvPr id="49187" name="TextBox 3"/>
            <p:cNvSpPr txBox="1">
              <a:spLocks noChangeArrowheads="1"/>
            </p:cNvSpPr>
            <p:nvPr/>
          </p:nvSpPr>
          <p:spPr bwMode="auto">
            <a:xfrm>
              <a:off x="-3081333" y="4296770"/>
              <a:ext cx="7356929" cy="9541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1997: 1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st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combination                      2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nd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NNRTI: DLV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       NRTI: Combivir                            Delavirdine</a:t>
              </a:r>
            </a:p>
          </p:txBody>
        </p:sp>
        <p:pic>
          <p:nvPicPr>
            <p:cNvPr id="49188" name="Picture 42" descr="http://img.thebody.com/press/2007/combivir_bottle.jpg"/>
            <p:cNvPicPr>
              <a:picLocks noChangeAspect="1" noChangeArrowheads="1"/>
            </p:cNvPicPr>
            <p:nvPr/>
          </p:nvPicPr>
          <p:blipFill>
            <a:blip r:embed="rId2" cstate="print"/>
            <a:srcRect l="15047" r="13850"/>
            <a:stretch>
              <a:fillRect/>
            </a:stretch>
          </p:blipFill>
          <p:spPr bwMode="auto">
            <a:xfrm>
              <a:off x="-3081333" y="5363570"/>
              <a:ext cx="3171032" cy="334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2099" y="5282364"/>
              <a:ext cx="5262903" cy="3434006"/>
              <a:chOff x="1072362" y="-1881188"/>
              <a:chExt cx="5262903" cy="3434006"/>
            </a:xfrm>
          </p:grpSpPr>
          <p:pic>
            <p:nvPicPr>
              <p:cNvPr id="49190" name="Picture 46" descr="http://images.rxlist.com/images/rxlist/rescriptor3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72362" y="-1881188"/>
                <a:ext cx="5262903" cy="3434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191" name="Picture 4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67113" y="-1799982"/>
                <a:ext cx="1624849" cy="1135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49182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49183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9184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9185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9186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181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457200" y="1066800"/>
            <a:ext cx="8253413" cy="4062413"/>
            <a:chOff x="-8337705" y="-1407920"/>
            <a:chExt cx="8253210" cy="4063168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-8337705" y="-1407920"/>
              <a:ext cx="8253210" cy="4063168"/>
              <a:chOff x="-4508306" y="-4205038"/>
              <a:chExt cx="7441875" cy="3305692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-4508306" y="-4205038"/>
                <a:ext cx="7441875" cy="77621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1997:    4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PI: NFV                        PI Reformulation: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          Nelfinavir                    Saquinavir soft gel caps</a:t>
                </a:r>
              </a:p>
            </p:txBody>
          </p:sp>
          <p:pic>
            <p:nvPicPr>
              <p:cNvPr id="16" name="Picture 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26541"/>
              <a:stretch>
                <a:fillRect/>
              </a:stretch>
            </p:blipFill>
            <p:spPr bwMode="auto">
              <a:xfrm>
                <a:off x="-4349600" y="-3275119"/>
                <a:ext cx="2892608" cy="23757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894496" y="-264916"/>
              <a:ext cx="2765533" cy="2880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219200" y="1066800"/>
            <a:ext cx="6616700" cy="5105400"/>
            <a:chOff x="-2347914" y="1752600"/>
            <a:chExt cx="6616209" cy="5105400"/>
          </a:xfrm>
        </p:grpSpPr>
        <p:pic>
          <p:nvPicPr>
            <p:cNvPr id="13" name="Picture 8" descr="http://img.webmd.com/dtmcms/live/webmd/consumer_assets/site_images/articles/health_tools/AIDS_retrospective_slideshow/ap_rm_photo_of_AIDS_patient_sorting_medicine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347914" y="2362200"/>
              <a:ext cx="661620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2286000" y="1752600"/>
              <a:ext cx="650690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1997: Patients struggle with high pill burden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228600" y="1066800"/>
            <a:ext cx="8686800" cy="3619500"/>
            <a:chOff x="-4876800" y="1600200"/>
            <a:chExt cx="8686800" cy="3618727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-4876800" y="2077240"/>
              <a:ext cx="8686800" cy="3141687"/>
              <a:chOff x="-69396" y="3068557"/>
              <a:chExt cx="8686361" cy="3141010"/>
            </a:xfrm>
          </p:grpSpPr>
          <p:pic>
            <p:nvPicPr>
              <p:cNvPr id="15" name="Picture 2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769" t="15334" r="82455" b="70444"/>
              <a:stretch>
                <a:fillRect/>
              </a:stretch>
            </p:blipFill>
            <p:spPr bwMode="auto">
              <a:xfrm>
                <a:off x="-69396" y="3068557"/>
                <a:ext cx="2329789" cy="1275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7046" t="61581" r="21500" b="15334"/>
              <a:stretch>
                <a:fillRect/>
              </a:stretch>
            </p:blipFill>
            <p:spPr bwMode="auto">
              <a:xfrm>
                <a:off x="-69395" y="4343842"/>
                <a:ext cx="8686360" cy="1865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7046" t="46776" r="61926" b="41946"/>
              <a:stretch>
                <a:fillRect/>
              </a:stretch>
            </p:blipFill>
            <p:spPr bwMode="auto">
              <a:xfrm>
                <a:off x="2260393" y="3124905"/>
                <a:ext cx="4070688" cy="1219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3402634" y="1600200"/>
              <a:ext cx="5612434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1997: HIV reservoir persists on HAART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447800" y="1069975"/>
            <a:ext cx="6115050" cy="5026025"/>
            <a:chOff x="1512618" y="6251782"/>
            <a:chExt cx="6115938" cy="5025818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1512618" y="6251782"/>
              <a:ext cx="6115938" cy="5025818"/>
              <a:chOff x="979218" y="1534180"/>
              <a:chExt cx="6115938" cy="5025818"/>
            </a:xfrm>
          </p:grpSpPr>
          <p:grpSp>
            <p:nvGrpSpPr>
              <p:cNvPr id="15" name="Group 2"/>
              <p:cNvGrpSpPr>
                <a:grpSpLocks/>
              </p:cNvGrpSpPr>
              <p:nvPr/>
            </p:nvGrpSpPr>
            <p:grpSpPr bwMode="auto">
              <a:xfrm>
                <a:off x="990600" y="1534180"/>
                <a:ext cx="6104556" cy="1620569"/>
                <a:chOff x="990600" y="1534180"/>
                <a:chExt cx="6104556" cy="1620569"/>
              </a:xfrm>
            </p:grpSpPr>
            <p:pic>
              <p:nvPicPr>
                <p:cNvPr id="17" name="Picture 2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21100" r="44000" b="61658"/>
                <a:stretch>
                  <a:fillRect/>
                </a:stretch>
              </p:blipFill>
              <p:spPr bwMode="auto">
                <a:xfrm>
                  <a:off x="990600" y="2054204"/>
                  <a:ext cx="6019800" cy="11005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990600" y="1534180"/>
                  <a:ext cx="6104556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1997: Persistent CD4 increases on HAART</a:t>
                  </a:r>
                </a:p>
              </p:txBody>
            </p:sp>
          </p:grpSp>
          <p:pic>
            <p:nvPicPr>
              <p:cNvPr id="16" name="Picture 2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27" t="37827" r="59380" b="16873"/>
              <a:stretch>
                <a:fillRect/>
              </a:stretch>
            </p:blipFill>
            <p:spPr bwMode="auto">
              <a:xfrm>
                <a:off x="979218" y="3154750"/>
                <a:ext cx="6031182" cy="3405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Rectangle 4"/>
            <p:cNvSpPr/>
            <p:nvPr/>
          </p:nvSpPr>
          <p:spPr>
            <a:xfrm>
              <a:off x="1512618" y="6829608"/>
              <a:ext cx="6031789" cy="444799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>
                <a:solidFill>
                  <a:srgbClr val="FFFFFF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2157413" y="1069975"/>
            <a:ext cx="4852987" cy="5262563"/>
            <a:chOff x="-5638800" y="6182358"/>
            <a:chExt cx="4853123" cy="5262601"/>
          </a:xfrm>
        </p:grpSpPr>
        <p:pic>
          <p:nvPicPr>
            <p:cNvPr id="13" name="Picture 4" descr="http://www.britannica.com/blogs/wp-content/uploads/2010/11/aidswalk.jpg?a1454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109755" y="6788783"/>
              <a:ext cx="3714478" cy="465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5638800" y="6182358"/>
              <a:ext cx="485312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1997: AIDS walks across the USA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47160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4716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716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7163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47164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159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4638" y="1066800"/>
            <a:ext cx="8640762" cy="5584825"/>
            <a:chOff x="152400" y="1066800"/>
            <a:chExt cx="8640845" cy="5584797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52400" y="1066800"/>
              <a:ext cx="8640845" cy="4419578"/>
              <a:chOff x="152400" y="1066800"/>
              <a:chExt cx="8640845" cy="4419578"/>
            </a:xfrm>
          </p:grpSpPr>
          <p:grpSp>
            <p:nvGrpSpPr>
              <p:cNvPr id="6" name="Group 3"/>
              <p:cNvGrpSpPr>
                <a:grpSpLocks/>
              </p:cNvGrpSpPr>
              <p:nvPr/>
            </p:nvGrpSpPr>
            <p:grpSpPr bwMode="auto">
              <a:xfrm>
                <a:off x="152400" y="1066800"/>
                <a:ext cx="8640845" cy="3962381"/>
                <a:chOff x="2544828" y="-2666999"/>
                <a:chExt cx="4617972" cy="2880685"/>
              </a:xfrm>
            </p:grpSpPr>
            <p:pic>
              <p:nvPicPr>
                <p:cNvPr id="47156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667001" y="-1809153"/>
                  <a:ext cx="1482226" cy="20228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" name="Content Placeholder 2"/>
                <p:cNvSpPr txBox="1">
                  <a:spLocks/>
                </p:cNvSpPr>
                <p:nvPr/>
              </p:nvSpPr>
              <p:spPr bwMode="auto">
                <a:xfrm>
                  <a:off x="2544828" y="-2666999"/>
                  <a:ext cx="4617972" cy="84250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/>
                </a:extLst>
              </p:spPr>
              <p:txBody>
                <a:bodyPr/>
                <a:lstStyle>
                  <a:lvl1pPr marL="457200" indent="-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C000"/>
                    </a:buClr>
                    <a:buFont typeface="Wingdings" pitchFamily="2" charset="2"/>
                    <a:buChar char="§"/>
                    <a:defRPr lang="en-US" sz="3200" kern="1200" dirty="0">
                      <a:solidFill>
                        <a:srgbClr val="333399"/>
                      </a:solidFill>
                      <a:latin typeface="+mj-lt"/>
                      <a:ea typeface="+mj-ea"/>
                      <a:cs typeface="+mj-cs"/>
                    </a:defRPr>
                  </a:lvl1pPr>
                  <a:lvl2pPr marL="1028700" indent="-5715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Char char="§"/>
                    <a:defRPr lang="en-US" sz="3000" kern="1200" dirty="0">
                      <a:solidFill>
                        <a:srgbClr val="333399"/>
                      </a:solidFill>
                      <a:latin typeface="+mj-lt"/>
                      <a:ea typeface="+mj-ea"/>
                      <a:cs typeface="+mj-cs"/>
                    </a:defRPr>
                  </a:lvl2pPr>
                  <a:lvl3pPr marL="1485900" indent="-5715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C000"/>
                    </a:buClr>
                    <a:buFont typeface="Wingdings" pitchFamily="2" charset="2"/>
                    <a:buChar char="§"/>
                    <a:defRPr lang="en-US" sz="2800" kern="1200" dirty="0">
                      <a:solidFill>
                        <a:srgbClr val="333399"/>
                      </a:solidFill>
                      <a:latin typeface="+mj-lt"/>
                      <a:ea typeface="+mj-ea"/>
                      <a:cs typeface="+mj-cs"/>
                    </a:defRPr>
                  </a:lvl3pPr>
                  <a:lvl4pPr marL="1943100" indent="-5715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Char char="§"/>
                    <a:defRPr lang="en-US" sz="2600" kern="1200" dirty="0">
                      <a:solidFill>
                        <a:srgbClr val="333399"/>
                      </a:solidFill>
                      <a:latin typeface="+mj-lt"/>
                      <a:ea typeface="+mj-ea"/>
                      <a:cs typeface="+mj-cs"/>
                    </a:defRPr>
                  </a:lvl4pPr>
                  <a:lvl5pPr marL="2400300" indent="-5715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FFC000"/>
                    </a:buClr>
                    <a:buFont typeface="Wingdings" pitchFamily="2" charset="2"/>
                    <a:buChar char="§"/>
                    <a:defRPr lang="en-US" sz="2400" kern="1200" dirty="0">
                      <a:solidFill>
                        <a:srgbClr val="333399"/>
                      </a:solidFill>
                      <a:latin typeface="+mj-lt"/>
                      <a:ea typeface="+mj-ea"/>
                      <a:cs typeface="+mj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Wingdings" pitchFamily="2" charset="2"/>
                    <a:buNone/>
                    <a:defRPr/>
                  </a:pP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1996: 1st NNRTI </a:t>
                  </a:r>
                  <a:r>
                    <a:rPr kumimoji="0" sz="2800" b="1">
                      <a:solidFill>
                        <a:srgbClr val="009900"/>
                      </a:solidFill>
                      <a:latin typeface="Arial Narrow" pitchFamily="34" charset="0"/>
                    </a:rPr>
                    <a:t> </a:t>
                  </a: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                  2</a:t>
                  </a:r>
                  <a:r>
                    <a:rPr kumimoji="0" sz="2800" b="1" baseline="30000" smtClean="0">
                      <a:solidFill>
                        <a:srgbClr val="009900"/>
                      </a:solidFill>
                      <a:latin typeface="Arial Narrow" pitchFamily="34" charset="0"/>
                    </a:rPr>
                    <a:t>nd</a:t>
                  </a: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PI                                3</a:t>
                  </a:r>
                  <a:r>
                    <a:rPr kumimoji="0" sz="2800" b="1" baseline="30000" smtClean="0">
                      <a:solidFill>
                        <a:srgbClr val="009900"/>
                      </a:solidFill>
                      <a:latin typeface="Arial Narrow" pitchFamily="34" charset="0"/>
                    </a:rPr>
                    <a:t>rd</a:t>
                  </a: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PI</a:t>
                  </a:r>
                </a:p>
                <a:p>
                  <a:pPr marL="0" indent="0">
                    <a:buFont typeface="Wingdings" pitchFamily="2" charset="2"/>
                    <a:buNone/>
                    <a:defRPr/>
                  </a:pP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          </a:t>
                  </a:r>
                  <a:r>
                    <a:rPr kumimoji="0" sz="2800" b="1" err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Nevirapine</a:t>
                  </a: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                 </a:t>
                  </a:r>
                  <a:r>
                    <a:rPr kumimoji="0" sz="2800" b="1" err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Indinavir</a:t>
                  </a:r>
                  <a:r>
                    <a:rPr kumimoji="0" sz="2800" b="1" smtClean="0">
                      <a:solidFill>
                        <a:srgbClr val="009900"/>
                      </a:solidFill>
                      <a:latin typeface="Arial Narrow" pitchFamily="34" charset="0"/>
                    </a:rPr>
                    <a:t>                        Ritonavir</a:t>
                  </a:r>
                </a:p>
              </p:txBody>
            </p:sp>
          </p:grpSp>
          <p:pic>
            <p:nvPicPr>
              <p:cNvPr id="47154" name="Picture 4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34931" y="2246767"/>
                <a:ext cx="3423132" cy="3239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155" name="Picture 42" descr="http://thm-a02.yimg.com/nimage/c06806e305cf6e2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20731" y="2246767"/>
                <a:ext cx="1455737" cy="2172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7152" name="Picture 44" descr="http://antiretroviral-drug.com/product_images/e/014/Norvir__43681_zoo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0234" y="4491084"/>
              <a:ext cx="3683158" cy="216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0212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0213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0214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0215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0216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211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0179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0206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07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08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209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0199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0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1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2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0204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205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0197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0183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0189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0191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0192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0193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0194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0195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36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0187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0188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304800" y="1062038"/>
            <a:ext cx="8496300" cy="5638800"/>
            <a:chOff x="-8763000" y="914400"/>
            <a:chExt cx="8496300" cy="5638799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-8763000" y="914400"/>
              <a:ext cx="8496300" cy="5638799"/>
              <a:chOff x="-6273027" y="1219200"/>
              <a:chExt cx="8496752" cy="5638558"/>
            </a:xfrm>
          </p:grpSpPr>
          <p:pic>
            <p:nvPicPr>
              <p:cNvPr id="15" name="Picture 3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7004" t="18369" r="38521" b="41570"/>
              <a:stretch>
                <a:fillRect/>
              </a:stretch>
            </p:blipFill>
            <p:spPr bwMode="auto">
              <a:xfrm>
                <a:off x="-6273027" y="3983027"/>
                <a:ext cx="3120421" cy="28747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2"/>
              <p:cNvGrpSpPr>
                <a:grpSpLocks/>
              </p:cNvGrpSpPr>
              <p:nvPr/>
            </p:nvGrpSpPr>
            <p:grpSpPr bwMode="auto">
              <a:xfrm>
                <a:off x="-5791200" y="1219200"/>
                <a:ext cx="8014925" cy="5143280"/>
                <a:chOff x="-5791200" y="1378285"/>
                <a:chExt cx="8014925" cy="5143280"/>
              </a:xfrm>
            </p:grpSpPr>
            <p:sp>
              <p:nvSpPr>
                <p:cNvPr id="17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5791200" y="1378285"/>
                  <a:ext cx="7321150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        1998: US DHHS Antiretroviral Guidelines           </a:t>
                  </a:r>
                </a:p>
              </p:txBody>
            </p:sp>
            <p:pic>
              <p:nvPicPr>
                <p:cNvPr id="18" name="Picture 3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37029" t="16508" r="37753" b="11929"/>
                <a:stretch>
                  <a:fillRect/>
                </a:stretch>
              </p:blipFill>
              <p:spPr bwMode="auto">
                <a:xfrm>
                  <a:off x="-711718" y="1835465"/>
                  <a:ext cx="2935443" cy="4686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4" name="Picture 32"/>
            <p:cNvPicPr>
              <a:picLocks noChangeAspect="1" noChangeArrowheads="1"/>
            </p:cNvPicPr>
            <p:nvPr/>
          </p:nvPicPr>
          <p:blipFill>
            <a:blip r:embed="rId4" cstate="print"/>
            <a:srcRect l="36070" t="18001" r="37628" b="37016"/>
            <a:stretch>
              <a:fillRect/>
            </a:stretch>
          </p:blipFill>
          <p:spPr bwMode="auto">
            <a:xfrm>
              <a:off x="-6207672" y="2514600"/>
              <a:ext cx="3121572" cy="3003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125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125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125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126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126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125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143000" y="1052513"/>
            <a:ext cx="6802438" cy="5195887"/>
            <a:chOff x="5820319" y="-1663674"/>
            <a:chExt cx="6801824" cy="5194823"/>
          </a:xfrm>
        </p:grpSpPr>
        <p:sp>
          <p:nvSpPr>
            <p:cNvPr id="51249" name="TextBox 3"/>
            <p:cNvSpPr txBox="1">
              <a:spLocks noChangeArrowheads="1"/>
            </p:cNvSpPr>
            <p:nvPr/>
          </p:nvSpPr>
          <p:spPr bwMode="auto">
            <a:xfrm>
              <a:off x="5820319" y="-1663674"/>
              <a:ext cx="6801824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1998: 5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NRTI:                       3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rd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NNRTI: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          Abacavir                        Efavirenz</a:t>
              </a:r>
              <a:endPara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6620346" y="-709568"/>
              <a:ext cx="5519826" cy="4240717"/>
              <a:chOff x="6620346" y="-709568"/>
              <a:chExt cx="5519826" cy="4240717"/>
            </a:xfrm>
          </p:grpSpPr>
          <p:grpSp>
            <p:nvGrpSpPr>
              <p:cNvPr id="6" name="Group 2"/>
              <p:cNvGrpSpPr>
                <a:grpSpLocks/>
              </p:cNvGrpSpPr>
              <p:nvPr/>
            </p:nvGrpSpPr>
            <p:grpSpPr bwMode="auto">
              <a:xfrm>
                <a:off x="6620346" y="-709567"/>
                <a:ext cx="1736436" cy="4240716"/>
                <a:chOff x="6620346" y="-709567"/>
                <a:chExt cx="1736436" cy="4240716"/>
              </a:xfrm>
            </p:grpSpPr>
            <p:pic>
              <p:nvPicPr>
                <p:cNvPr id="51253" name="Picture 26" descr="http://o.mm-health.com/images/pills/DrugItem_3326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620346" y="2271479"/>
                  <a:ext cx="1736436" cy="12596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54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835308" y="-709567"/>
                  <a:ext cx="1385094" cy="2945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1252" name="Picture 2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553782" y="-709568"/>
                <a:ext cx="2586390" cy="25143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363663" y="1079500"/>
            <a:ext cx="6408737" cy="5549900"/>
            <a:chOff x="1294305" y="1295400"/>
            <a:chExt cx="6407523" cy="5549638"/>
          </a:xfrm>
        </p:grpSpPr>
        <p:pic>
          <p:nvPicPr>
            <p:cNvPr id="13" name="Picture 34"/>
            <p:cNvPicPr>
              <a:picLocks noChangeAspect="1" noChangeArrowheads="1"/>
            </p:cNvPicPr>
            <p:nvPr/>
          </p:nvPicPr>
          <p:blipFill>
            <a:blip r:embed="rId2" cstate="print"/>
            <a:srcRect l="32344" t="17815" r="35143" b="7715"/>
            <a:stretch>
              <a:fillRect/>
            </a:stretch>
          </p:blipFill>
          <p:spPr bwMode="auto">
            <a:xfrm>
              <a:off x="2086215" y="1863654"/>
              <a:ext cx="4858519" cy="4981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294305" y="1295400"/>
              <a:ext cx="640752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1998: Different disease progression patterns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461963" y="1066800"/>
            <a:ext cx="8247062" cy="4549775"/>
            <a:chOff x="-6363905" y="7832188"/>
            <a:chExt cx="8246461" cy="4549709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-6363905" y="8348541"/>
              <a:ext cx="7853896" cy="4033356"/>
              <a:chOff x="2823247" y="8305800"/>
              <a:chExt cx="7853348" cy="3359593"/>
            </a:xfrm>
          </p:grpSpPr>
          <p:grpSp>
            <p:nvGrpSpPr>
              <p:cNvPr id="15" name="Group 7"/>
              <p:cNvGrpSpPr>
                <a:grpSpLocks/>
              </p:cNvGrpSpPr>
              <p:nvPr/>
            </p:nvGrpSpPr>
            <p:grpSpPr bwMode="auto">
              <a:xfrm>
                <a:off x="2823247" y="8305800"/>
                <a:ext cx="7853348" cy="3359593"/>
                <a:chOff x="2823247" y="8305800"/>
                <a:chExt cx="7853348" cy="3359593"/>
              </a:xfrm>
            </p:grpSpPr>
            <p:pic>
              <p:nvPicPr>
                <p:cNvPr id="17" name="Picture 3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499" t="48730" r="36526" b="28000"/>
                <a:stretch>
                  <a:fillRect/>
                </a:stretch>
              </p:blipFill>
              <p:spPr bwMode="auto">
                <a:xfrm>
                  <a:off x="2823247" y="8305800"/>
                  <a:ext cx="7853348" cy="15583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3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314" t="45419" r="53104" b="26888"/>
                <a:stretch>
                  <a:fillRect/>
                </a:stretch>
              </p:blipFill>
              <p:spPr bwMode="auto">
                <a:xfrm>
                  <a:off x="3000236" y="9843302"/>
                  <a:ext cx="3749685" cy="1822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6" name="Picture 3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4497" t="46182" r="55624" b="27544"/>
              <a:stretch>
                <a:fillRect/>
              </a:stretch>
            </p:blipFill>
            <p:spPr bwMode="auto">
              <a:xfrm>
                <a:off x="6823467" y="9843302"/>
                <a:ext cx="3619248" cy="1820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5674321" y="7832188"/>
              <a:ext cx="755687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1998: HAART reduces AIDS morbidity and mortality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1295400" y="1076325"/>
            <a:ext cx="6629400" cy="5400675"/>
            <a:chOff x="1219200" y="1067408"/>
            <a:chExt cx="6629251" cy="5400020"/>
          </a:xfrm>
        </p:grpSpPr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48839" y="1635054"/>
              <a:ext cx="6443166" cy="483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219200" y="1067408"/>
              <a:ext cx="662925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1998: AIDS no longer leading cause of death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762000" y="1066800"/>
            <a:ext cx="7604125" cy="2819400"/>
            <a:chOff x="3806912" y="10558790"/>
            <a:chExt cx="7603363" cy="2819400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4142431" y="11076153"/>
              <a:ext cx="6886844" cy="2302037"/>
              <a:chOff x="880884" y="4528108"/>
              <a:chExt cx="6886844" cy="2302037"/>
            </a:xfrm>
          </p:grpSpPr>
          <p:grpSp>
            <p:nvGrpSpPr>
              <p:cNvPr id="15" name="Group 4"/>
              <p:cNvGrpSpPr>
                <a:grpSpLocks/>
              </p:cNvGrpSpPr>
              <p:nvPr/>
            </p:nvGrpSpPr>
            <p:grpSpPr bwMode="auto">
              <a:xfrm>
                <a:off x="880884" y="4528108"/>
                <a:ext cx="6886844" cy="2302037"/>
                <a:chOff x="880884" y="4528108"/>
                <a:chExt cx="6886844" cy="2302037"/>
              </a:xfrm>
            </p:grpSpPr>
            <p:pic>
              <p:nvPicPr>
                <p:cNvPr id="17" name="Picture 5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2042" t="52821" r="54994" b="33424"/>
                <a:stretch>
                  <a:fillRect/>
                </a:stretch>
              </p:blipFill>
              <p:spPr bwMode="auto">
                <a:xfrm>
                  <a:off x="880884" y="4528108"/>
                  <a:ext cx="6886844" cy="1616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4459784" y="6491591"/>
                  <a:ext cx="2875111" cy="3385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1600" i="1">
                      <a:solidFill>
                        <a:prstClr val="black"/>
                      </a:solidFill>
                      <a:cs typeface="Arial" pitchFamily="34" charset="0"/>
                    </a:rPr>
                    <a:t>JAMA. 1998;279(24):1984-1991</a:t>
                  </a:r>
                  <a:endParaRPr kumimoji="0" lang="en-US" altLang="ja-JP" sz="1600">
                    <a:solidFill>
                      <a:prstClr val="black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880884" y="6144345"/>
                <a:ext cx="6454011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b="1">
                    <a:solidFill>
                      <a:srgbClr val="003366"/>
                    </a:solidFill>
                    <a:latin typeface="Tahoma" pitchFamily="34" charset="0"/>
                    <a:cs typeface="Tahoma" pitchFamily="34" charset="0"/>
                  </a:rPr>
                  <a:t>International AIDS Society-USA Consensus Statement</a:t>
                </a: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3806912" y="10558790"/>
              <a:ext cx="760336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1998: Resistance testing begins in clinical practice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990600" y="1066800"/>
            <a:ext cx="7131050" cy="4300538"/>
            <a:chOff x="13486980" y="1818620"/>
            <a:chExt cx="7131050" cy="4300776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3486980" y="1818620"/>
              <a:ext cx="694453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1998: Latent reservoir during primary infection</a:t>
              </a:r>
            </a:p>
          </p:txBody>
        </p:sp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13486980" y="2415339"/>
              <a:ext cx="7131050" cy="3704057"/>
              <a:chOff x="4567854" y="1143000"/>
              <a:chExt cx="7129818" cy="3703700"/>
            </a:xfrm>
          </p:grpSpPr>
          <p:grpSp>
            <p:nvGrpSpPr>
              <p:cNvPr id="15" name="Group 1"/>
              <p:cNvGrpSpPr>
                <a:grpSpLocks/>
              </p:cNvGrpSpPr>
              <p:nvPr/>
            </p:nvGrpSpPr>
            <p:grpSpPr bwMode="auto">
              <a:xfrm>
                <a:off x="4567854" y="1143000"/>
                <a:ext cx="7129818" cy="3391065"/>
                <a:chOff x="4567854" y="1143000"/>
                <a:chExt cx="7129818" cy="3391065"/>
              </a:xfrm>
            </p:grpSpPr>
            <p:pic>
              <p:nvPicPr>
                <p:cNvPr id="17" name="Picture 3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716" t="37202" r="50500" b="37408"/>
                <a:stretch>
                  <a:fillRect/>
                </a:stretch>
              </p:blipFill>
              <p:spPr bwMode="auto">
                <a:xfrm>
                  <a:off x="4567854" y="2357604"/>
                  <a:ext cx="7129818" cy="21764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3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50058" t="21507" r="5597" b="64653"/>
                <a:stretch>
                  <a:fillRect/>
                </a:stretch>
              </p:blipFill>
              <p:spPr bwMode="auto">
                <a:xfrm>
                  <a:off x="4567854" y="1143000"/>
                  <a:ext cx="7129818" cy="11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TextBox 4"/>
              <p:cNvSpPr txBox="1">
                <a:spLocks noChangeArrowheads="1"/>
              </p:cNvSpPr>
              <p:nvPr/>
            </p:nvSpPr>
            <p:spPr bwMode="auto">
              <a:xfrm>
                <a:off x="4796415" y="4508193"/>
                <a:ext cx="3908472" cy="3385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600" i="1">
                    <a:solidFill>
                      <a:prstClr val="black"/>
                    </a:solidFill>
                    <a:cs typeface="Arial" pitchFamily="34" charset="0"/>
                  </a:rPr>
                  <a:t>PNAS July 21, 1998 vol. 95 no. 15 8869-8873 </a:t>
                </a:r>
                <a:endParaRPr kumimoji="0" lang="en-US" altLang="ja-JP" sz="16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98463" y="1066800"/>
            <a:ext cx="8364537" cy="4603750"/>
            <a:chOff x="6710876" y="1793060"/>
            <a:chExt cx="8365273" cy="4603532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6710876" y="1793060"/>
              <a:ext cx="8365273" cy="4603532"/>
              <a:chOff x="6710876" y="1793060"/>
              <a:chExt cx="8365273" cy="4603532"/>
            </a:xfrm>
          </p:grpSpPr>
          <p:pic>
            <p:nvPicPr>
              <p:cNvPr id="15" name="Picture 5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6710876" y="2326460"/>
                <a:ext cx="8365273" cy="4070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8046602" y="1793060"/>
                <a:ext cx="5593198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1998: Mitochondrial toxicity of NRTIs</a:t>
                </a:r>
              </a:p>
            </p:txBody>
          </p:sp>
        </p:grpSp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10751061" y="5925320"/>
              <a:ext cx="3808415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>
                  <a:solidFill>
                    <a:prstClr val="black"/>
                  </a:solidFill>
                  <a:cs typeface="Arial" pitchFamily="34" charset="0"/>
                </a:rPr>
                <a:t>AIDS. 12(14):1735-1744, October 1998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00063" y="1060450"/>
            <a:ext cx="8112125" cy="4737100"/>
            <a:chOff x="1392892" y="-1751900"/>
            <a:chExt cx="8112029" cy="4736482"/>
          </a:xfrm>
        </p:grpSpPr>
        <p:pic>
          <p:nvPicPr>
            <p:cNvPr id="13" name="Picture 5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62313" y="-1228725"/>
              <a:ext cx="4213307" cy="4213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392892" y="-1751900"/>
              <a:ext cx="811202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1998: Lipodystrophy cast doubt on long-term ART safety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295400" y="1143000"/>
            <a:ext cx="6553200" cy="5562600"/>
            <a:chOff x="1295400" y="1143000"/>
            <a:chExt cx="6553200" cy="5562600"/>
          </a:xfrm>
        </p:grpSpPr>
        <p:sp>
          <p:nvSpPr>
            <p:cNvPr id="13" name="Content Placeholder 2"/>
            <p:cNvSpPr txBox="1">
              <a:spLocks/>
            </p:cNvSpPr>
            <p:nvPr/>
          </p:nvSpPr>
          <p:spPr bwMode="auto">
            <a:xfrm>
              <a:off x="1295400" y="1143000"/>
              <a:ext cx="6553200" cy="11382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None/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1996: Establishment of Japanese Regional AIDS Care Core Hospitals and</a:t>
              </a:r>
              <a:b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AIDS training collaboration with the US</a:t>
              </a:r>
            </a:p>
          </p:txBody>
        </p:sp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1828800" y="2309018"/>
              <a:ext cx="5508734" cy="4396582"/>
              <a:chOff x="-2918986" y="2679914"/>
              <a:chExt cx="4976386" cy="3971709"/>
            </a:xfrm>
          </p:grpSpPr>
          <p:pic>
            <p:nvPicPr>
              <p:cNvPr id="15" name="Picture 2"/>
              <p:cNvPicPr>
                <a:picLocks noChangeAspect="1"/>
              </p:cNvPicPr>
              <p:nvPr/>
            </p:nvPicPr>
            <p:blipFill>
              <a:blip r:embed="rId2" cstate="print"/>
              <a:srcRect l="4007" t="21666" r="4007" b="30832"/>
              <a:stretch>
                <a:fillRect/>
              </a:stretch>
            </p:blipFill>
            <p:spPr bwMode="auto">
              <a:xfrm>
                <a:off x="-2918986" y="2679914"/>
                <a:ext cx="4976386" cy="39717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5"/>
              <p:cNvSpPr txBox="1">
                <a:spLocks noChangeArrowheads="1"/>
              </p:cNvSpPr>
              <p:nvPr/>
            </p:nvSpPr>
            <p:spPr bwMode="auto">
              <a:xfrm>
                <a:off x="-838200" y="6477000"/>
                <a:ext cx="2685030" cy="123111"/>
              </a:xfrm>
              <a:prstGeom prst="rect">
                <a:avLst/>
              </a:prstGeom>
              <a:solidFill>
                <a:srgbClr val="4A1B1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University of Southern California HSC Weekly April 5, 1996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6"/>
          <p:cNvGrpSpPr>
            <a:grpSpLocks/>
          </p:cNvGrpSpPr>
          <p:nvPr/>
        </p:nvGrpSpPr>
        <p:grpSpPr bwMode="auto">
          <a:xfrm>
            <a:off x="1524000" y="1066800"/>
            <a:ext cx="6094413" cy="4540250"/>
            <a:chOff x="2430280" y="-3175396"/>
            <a:chExt cx="6094123" cy="4540515"/>
          </a:xfrm>
        </p:grpSpPr>
        <p:pic>
          <p:nvPicPr>
            <p:cNvPr id="13" name="Picture 5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30280" y="-2652176"/>
              <a:ext cx="6036919" cy="4017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2440685" y="-3175396"/>
              <a:ext cx="608371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1998: First human HIV vaccine trial begins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2274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227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227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2277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2278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2273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2268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269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270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271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2261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62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63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64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2266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67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2259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2245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2251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2253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254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255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256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257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2249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250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905000" y="1600200"/>
            <a:ext cx="904875" cy="5226050"/>
            <a:chOff x="1905000" y="1600200"/>
            <a:chExt cx="904875" cy="5226817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005086"/>
              <a:chOff x="12295881" y="-2130834"/>
              <a:chExt cx="871200" cy="4005085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52243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244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2242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2236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37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38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39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240" name="Picture 29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2233" name="Picture 5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934300" y="6277135"/>
              <a:ext cx="851343" cy="549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4" name="Picture 50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1935766" y="5562600"/>
              <a:ext cx="849878" cy="824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9" descr="AETC National Resource Center 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" y="-914400"/>
            <a:ext cx="119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AutoShape 13" descr="data:image/jpg;base64,/9j/4AAQSkZJRgABAQAAAQABAAD/2wCEAAkGBhMSERIUEhQVFRUUGRgWGBYYFiAYGhgaHhQaGhoeGBwaHCYgHhkvHBQdKy8gLycqLiwsHSExNTAqNyYrLSoBCQoKDgwOGg8PGjUkHyUyLS8tLCwtLSk1LjYsLSkvNC0vMDQpLCwsKTIsKjAsNCksLzApLi0sNS40Kiw1KiksNP/AABEIAEcAsgMBIgACEQEDEQH/xAAcAAACAwEBAQEAAAAAAAAAAAAABgQFBwMCAQj/xAA/EAACAQIEAwUFBQQKAwAAAAABAgMAEQQSITEFBkETIlFhcQcygZGxFEJSocEjcnOTFTM1YpKy0dLi8BdTwv/EABoBAAEFAQAAAAAAAAAAAAAAAAABAgMEBQb/xAAzEQABAwIDBQUGBwAAAAAAAAABAAIDBBESITEFQVFhcRMUIjLRM4GhwfDxBhUjQnKRsf/aAAwDAQACEQMRAD8A3GiikH2j8+HCgwQW7S13bfKDsAPxH8h60hNlPBA+d+BmqZ+J8aKXCC58T+lKfEuNTnN+0ItYaSZdeu3pWQYnjU8jFnmkJOt85+gNqncH5glVsrsXQ9GNzt0O9PZK1uoVyXYszh4XAnhotBPNGJiJyyE2N7M+a4O/veFMPLntDSZhFOFjcmwYG6N4ea36UgzzozKQNGAF8x2K2pfklXcg6HKe90Ovh0IrRETJBmuSmmlgfl7wfuv0hRSP7M+ajPG0EhJkh2JNyy3t8xp8CPA08VnvYWOwla0UgkYHBFFFFMUiKKKKEIorjiMZHHrI6pf8TBfqa84bHxyX7ORHtvlYN9DS2NrpuNt8N81IooopE5FFFFCEUUV8ZgBc6ChC+0VC/pvD/wDui/mL/rUxHBFwbjxFKQRqmte12huvtFFFInIrCvsIx+PkWRiBI7sbbkKTZRfbQDWt0NYHgcWYMUH/AAOb+lyGHyvUUhsQt3ZLSWTYPNbL4pvl5NwqBguHUgDQkEn5mlnjnLMUadqiFCCdjodhsfU0+YsBsxDKQy3Bv0IBvSTzViAAsYIJuWNvgB9DVl4aGE2VDZ755KtjQ463OZ0Gqr+HyvkGW9g3j6H9agYgSftPePhpf73p4VLwUF1GoF22O/QfpUDERf1hzLr5+LX8PKr9J7MLB2+B359uPDp81e8hY94+IwXFg5CHu295CD08QtbpWDcjYR24hhgDoroTZr6KhY6X8q3d3ABJNgNSar1fnHRGzh+mevyCSfaZx5o1jhjdldu+xUlSFGgFxrqfpUT2acwuzyQSuzFhnQsxY6aMLnysfgapsJfiPFMx1Qtm9I02HxsPnRx+FsDxHOgsMwlXzVj3h6e8Kxi84u03Lt208Yh7qfORf3/XwWuUmc7c4tCexgNnt33/AA32A/vW69Po24fEq6K6m6sAwPkResl4VCMXj0z6iSRnbzGrW+QtWzSsa4l7tAuD2nNJG1sUeTnG31/ak8M5MxWLHascobXPISWbzA1NvWvfE+RMThx2kZ7TL1juHXztv8q1NVtoK+0/vsl+XBRjY0GGxJxcVTcs/afs4+1Wz9PxWtpn6Zv+mkduAcUudZv5/wDzrUaKhZUFhJAGatTULZWta5x8O++vVYvPi8WkpiaWYOCFy9q2521zW61b/wBAcU8Zv5//ADqLx7+03/ip9VrW6vTzmMNIAzCxqOiE7pGucfCbDPqqTEcV+x4KN5rl1RVyk3LPl2v6jU1nhlxfEpSBdra5b2jQfT9TV17UMUTJDH0Cl/iTb/5pm5J4csWDiIGsg7Rj4k6j5CwqJpEMXa28RViVrqup7vezGjPmlQ+zCa39bHfw71vnb9K5cC5fx8OJCJmjG7NvGV+jHy39KeuPcwx4RVaQMQ5IGUX2F+pqm/8AJmG/DL/hH+6hs072+W4PJK+kooZB48JHNNtFcsPOHRWF7MAwv4EXorOW8Dddaxjn/ghgxjtbuTEyKfMnvD5/UVs9KvtExWGXDFZxd21iA97MOo8Brr8qjkFwtTZc7opwAL3yWecH5kMS5HBZQDltuNNj/d+lU88pdix1JNebV7hNiCNxVUyEixXVMp443ulYPEdVYdkqZRY3Vcx1Fr2v4eNVbYZTYWbXvHY6DT89am/b5DpmJvpawN/ypp5a5BlmYSYkNHH+E6O/lb7o89/CtJlaA3Cxq46q2IS8zVMoFzfLMnpop3st5dy58Uw966oT1ue8R5aAfA1ee0Li/Y4UoD3pu4P3fvH5afGmWGFUUKoAVQAANgBtWTc48ROLxuRNQpESDxN7H5sfyFVp5Da51Km2dTsfMMIs1uf353zXHlPmVMG0jGIuzgAEMBYbnodzb5V05s5pTG9mREUZL65gbg9Nh1H1rQ8JyfhURFMMbFQAWK3JNtSa9zcpYRlYdhGLgi4WxFxuPOoeyfhw3V019N23a4Tfjf3cVSezbi/aQNAx1i2/cb/Q3/KlDh0/2PHqX2ikKt+7qpP+E3o4DjGwOOAfQKxik9CbX+hpy5z5NOI/bQW7S3eXbOBtY/it860NnTNALH78lz34moX42zw5/uHz9U3o4IBBuDqCNiPKgm2prJsBzNjMF+zINhskqnT02NvjajiXN2LxY7ICwbQpEpu3kdSSPKrPcn31y4rG/OYsObTi4c1rINfaXeSuGYiGG07HX3IzrkHr+mwpiqo9oa4gG61oXmRgcRYncVknHv7Tf+Kn1WtbrJOPf2m/8VPqta3Vur8rOnosrZftJv5eqzz2oYQiSGToVKfEG4/zGmLkbiiy4SNQe9EOzYenun0It+fhVnxnhCYmJon2OoPVT0IrMZ+G4zh0hdcwG3aKLow8+nwNOjwzxCO9iNFHPjo6k1AF2O1tuWmcX4FFiVVZgSFNxZiNbW6VmfO3B4sNOqRAhSgbUk6lmHX0FTh7TMTa2SG/jlb/AH1VTJi8fJnyNI1stwtlA1IF9AN/Gp6eKSI3ecuqp11VT1LbRNu877Z+q1fhX9RD/DT/ACiiveAgKRRqd1RQfUKAaKyXaldQzJoXHjfGUwsLSybDYdWboB51iXF+LyYmVpZTcnYdFHQDypq9qLYgzLnUiBdEI1UsRqW8G6W8B60kLVSV1zZdhsqlbHF2upPw5eqtOAcGbFTpEul9Wb8Kjc/961r68qYQKq9hGcoAuVF9PE9TVN7N+Bdjh+2Yd+bX0T7o+O/y8Kb6fEwAXKydpVrny4WGwbw4qvwfDcNE2WNIlcC9lADW2v42rq3F4BlvNEM2q3de8L20111FLcPCMWMX9qKr3pCrJfvCE2UXN8umUNbfU1Eh4BOgQNhllvhuxIZlsr9q7XN9bWYbUuMjQKDsGON3SX03jnfU7k5ScRiV1jaRA7e6pYBj6C9zXPEmCEZ5OyjF/ebKuvqetLWE4DPFPBkUnKIlllYoyMFWxsCM6uNgRv1q74rh3E0Eyx9qIxIpQEBgWy2dcxAuMpG4NmNPaSdQq0zGx2wOvdWEOLR7ZHVrgMMrA903sdOmh18qI8YjGyupJXNYMD3b2vofduN6psOsq4jtPs5CyRRoQrJ+zIllJzajpIDpfrVfh+XZ1VHVQs0UESpc6MQ0vaRtb7pV116Gx6U9V0xSPhyGdjEQAGLHLYA7EnwNtDXSLiUTJ2iyRlBpmDDKDta97X1FLUfAZlSMmMN2a4UmMsO/2ayBl8LguCL6EgVK4lgZsUFTsVijLM8gkIOeygLmEbb3N9/uChLclX8gRjlbKTa+U2Om17eGlcJsXBBYO8UWba7Kl/na9VHDo8THJG0sTOeyWFmVl3WVu8bsDYqQfjarPjGDMgjygHLLExvb3VcE7+Qoum2F7rsnE4SwQSxliLhQ4JItmuBe9ra+ldRik7veXv8Au6jvaX7vjoL6UvTcDlOKMmpjMwfJdQNMMiLJe19GBBW+osbaaw5eA4pliKhFbDRxiIMbkyCzOQQbAGwTXpm6GhKmh1h7zns+77zG3dsLnMelhXTCYxJVzRurrtmVgw89RVA+EkZMVG+HkZZmZwVdBuiWAu3vAr4W08KseCRTdiwmuGLNlJC58v3S+Tu5/TyoSAAKUnFYS5jEsZcXugcZhbe4veiPikLKzLLGyp7zB1IX94g2FUGCwWIQYeLsioiV1ka6FH/ZsAyn3wxfKTtub3qJhuW51Vc69oUGGNiVAZY7loSAALhzmDHQ90E6XoSpkgmwzgOhhYFsuYFSMx2Fx97yrvPxGKP35I0scvecLY2Btqd7EG3gRVBi+HTSyPOIcljARGWXPJ2chZibEqDlawuemttKP6HmllWQhoQ00jmxQuq/ZkiF7hluSm2tr0t0gAGiZ1cEAg3B1BHWiouE4XHHGkag5UUKLnoBYfSikSrticMsilHUMrCxUi4NZtxj2cFMTD2RvBK4UgnWPqRruLA26+PjRRTHtBGau0dTJA4hh1v/AItMjjCgACwAsB4AbV6oop6pIooooQiiiihCKKKKEIooooQiiiihCKKKKEIooooQiiiihCKKKKEIooooQv/Z"/>
          <p:cNvSpPr>
            <a:spLocks noChangeAspect="1" noChangeArrowheads="1"/>
          </p:cNvSpPr>
          <p:nvPr/>
        </p:nvSpPr>
        <p:spPr bwMode="auto">
          <a:xfrm>
            <a:off x="52388" y="-330200"/>
            <a:ext cx="16954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252" name="AutoShape 18" descr="data:image/jpg;base64,/9j/4AAQSkZJRgABAQAAAQABAAD/2wCEAAkGBhMSERUUExQVFRUVGBwYGBgWGRofGhgYGhgdHBkXGBkYHSceHB0jGhggHy8gIycpLCwsGB8xNTAqNSYrLCkBCQoKDgwOGg8PGiokHyQpKSwpKSopLCwsLCwpNSw1LCkpLDUpKS4pLCwpLCwsLCksLCksLDUsLCwpLCwpKSwpLP/AABEIAPwAyAMBIgACEQEDEQH/xAAbAAACAgMBAAAAAAAAAAAAAAAEBQMGAAEHAv/EAEYQAAICAAUBBQQGBwYFAwUAAAECAxEABBIhMQUGEyJBUTJhcYEHFCNCUpEVYnKhsbLwMzRzwdHxFiRTguEXkrNDY4Oi0v/EABkBAAMBAQEAAAAAAAAAAAAAAAABAgMFBP/EACkRAAICAgIBAwQCAwEAAAAAAAABAhEDIRIxQQQiMhNCUWFxkVKBoRT/2gAMAwEAAhEDEQA/AOQde/vU/wDjSf8AyHANYP67/ep/8aT+c46J0bsJkcjlY831d2JlFx5dSwJFAi9BDFqIPKqLFnCboKOWDGY6L2K7L5XMdK6jmJItckAcxOWcaahLA6VbSTe+4OJOv9gIH6Zks108O5kYJLqNkvIdIsbBdMo7vbyIO/tYXJBRzYDGyMdtyv0d9MHVYcmUaQrlS04LuFLgoEcaWDK7WzFb00y0MVrs99GIz+VzTwtonhzLpGGJ0OigeBrsgjyb875ByQ6ObDGyuOhJ2MROjTyS5dhnUzYy62WDCzF4dAbQbDHej7QIPGD+rdiundMybLnpGkz0sTGOOMmo2NhWABAIDcs5o0aXbByQqOW43WLt9FPZvK5/MSw5gPq7otFpalu9JuhZI1BhuB4TYOBY/o6zJ6cc4FJqUx92BZKg6DIPd3vh+V8YdoKKkMYFx2T/ANHsq2eSESShIsusma3XZzSqitVrqKu5u6A25AEXSuzXSOrJmY8lBLl5YRqRy7MHBsKSrO3hJG42IsUfLC5IfE5BjenF27P/AEePmOlZnNgfaRt9mN90iUmcVXNMKPrGR5411T6PXg6TBnm1a3e3WvZhcVEx+JAN/wD3VGHyQqKScbrHZcl2NyCdJy2Zfp8uZkki1OYpJAV8LEyMO8ChQB5DFe6f9Fb5vpUGby285D64idpAJHAKE8NQqjsaFUfaXJDo51jenF57V9nIMv0jITLEUzMzOJWJezpLCirNpXy4A4w/7MdlOmt0vJzZmCRpMzmPq+uOR1IZ5ZFRiC2igEA2Hv3w+SFRybGDHX4fojy0WbzTzzMcllUVyL8ZJTWUcqBsAL8IBOpKq8Qxdlul9SyE+YyUEuXkyxLMhkZi6qNZHjZx4kDBaqm5sYXJD4nJtOMAx1Lrv0XRyZ3JR5IkZfMwhzI3iKqlF5WN0SVdNhQs1Qwsyf0exxZHqE2d1pJlX7qMIQLkCjY2DasZE32Nem+DkhUUDG6x2r6QexOQymVcw9PlZjGzd+kkhSEggAvrko7nijjXS+wvTHynTu9y8hlzqhTJFI+z93rLMpYrVA8Db0wuaHxOK1jeHHbHo6ZXOz5eNy6RPpDGr4BKtQA1KSVJAG64zFiBevH/AJqf/Fk/+Rsde/4q6P1FspmM3L3M+XFNFIhaNxXiU2pUgtuDd+RGOQ9e/vU/+NJ/O2ADhNWCdHW4O2XT48v1iKORUGZaT6uixuFYGEqtAJSeLajX5YWfRP8ASGmQWeKc/ZFWmjof/VVQNG3GtQBfqo9cc4vGXhOKHZf/AKOe20cfVpM5nZAneq+ptLEamZSAFQEgUKHuAxN/xlFF0uRcvOUzX18zrpDA6NwGBI0kVsVJ4NEb451jKw6QrOq9b+l8ZnIwak05mLMxSOgvRIsZLakP3bYAFTuLsX5Pv+IOg5nOfX5phq7oI8GYiLLtVEKUILqBXhLA+7e+GY6H9FXZTLzLmc5m1MkOUXUE+67BWc3+LSqjwnYlhe22IcUkNNsrHZzrwynUI8yotUlJIG1xkkMB6WhNY6l/6xxDqjRkr9QA7vWBY12T34AFlSx01vYAPuwP0XK5LrmTzQTIwZSaDeNogq7srFNRVVseAqwII3sV5Q9b7AQZ+DpuY6fF3cUhWKUJuUQsSzudyShDhnY/h92B03sf8AHY76U0XqOblzViHNnkAnu9FrHYG5XuyVNC+D64J6T1zpnRocy+UzJzk8y1GoRlCLvoDtVWCbbcE0BpXnFg6V03p0vWsxBFlIGWDLU+pFZGmEkY2VgVVlXwlgASS14VdH6Mr9fWLNZHKQ/8qT3Eao8fNh606de9XXkN8LQHnLfSHl8inSYsvKrwhG+tadVgvpDMy+1qWTW4sWa22IxvLfSTl88epw5yQRZaSMdwTZKhToGlQLLFistVY0n0vEHb3o+R/RsmYOUjyeYE7RwCM6e+VZK193sNJSzdbUCDTAGofRl2bXN5vXLX1fLL30xb2dK7hCeNyLPuVsOlVhb6Lz03tVkpulZXKnqRykkcemTSj+IFWUxksukr4uQTxivZnt6uWyPS/qU32+XEomTS1eMqdLggB1JHkTxze+Iu2fZOPL9Ty7xANlc3JHJHQBSnddcY8iKIIH4XAxd27OZX/iPufq2X7r6nq7vuk0atdatGnTq99YWg2Uv6Tu3sPUsrkygKSo0hljNnSSqUQ3DKaNee24GC+l/SRHk+i5eKAxPm45WOiSNmCKzSnvFJAXVTLW52YisOsv0TpvVPr0SZMZWbKFgskR8LUWCsVGleUNqRwdm9PHU+zEcHREkyWUhzPewapswxBlS0BZ47BI0nVYUjTp3F2Q7XQb7EfYf6QomjzmX6nI+jOEs0wskMyBGBCgkeFVogEDQBVYJk7RZDpfTsxlslmPreYzNq0gRlVVK6b322VjQBJ1MSaArHK8ZWK4omzqfTfpS+r9FSNGH1xGaGMkWUhNMHF7UFpAD5oux04C+kv6RUz+VyscYClh3s6jylFxhffsCwvyZMc6OMwcVdhbO3duO1mRz2XkEXU2i0wyAwCNws7AalVu8UUSygbeuF+X+lGDLZXpYikLvAAmZjCsPsygDC2XSSGAI0k7qPfjkGMwcUOywdvPqf16Q5EloTvxShyTqEd76PS/4VjMIAMZihB3Xf71mP8aT+dsADB/Xv71P/AI0n87YCwCNDGVjQxvABl4ysaBxhOADMXX6OO3ceQ76LMRtLl8wtOE9oEKy7AkAgqxBFg8EHbFRy2TeQ0iMx/VBP8MOcv2KzDC20IBzqbcfELe/xxSg56SGr8FrzXbvIZPJT5Xpcc5bMWHmmoEKwIpaNkhWKjYVZNk4A7AfSU3T8tmYSL1KXgrfRMaXcHbTVN/8Aj87woPZ6CMW8rO34UFWfjuaxpOz0copGMb+jbg/Pkfvxp/5Z10PYw+jTtpFkc1PNme9cTRFCUAZtRkVizamX8J3F7nDbpPbHpuS6lFmIPrckQgZHElNIHLeEDUwGnSBwfPFB6h0uSE1IpX0PkfgeDgMjGDhvYro6HN9IkE2RzmWzMTy3K8mUOwMetnYajfh0E3Qu9RXjjx2X+kiLp/TmhhgDZmSS5DKNUTpvVgEHwgBdJ28TG/LFArGqwcUFnT8/9LEWaycSZnLgTx5hJEMC6URI2U2AzHcrqTTxwbGJz9KuV/TP17RP3X1budOlNerVd13mmvn8scpxs4XFBZ0HtF9KUZhmy/T8t9XTMFmmkY3LIXJ1eZADA1yaBIFY9ZP6QMrk+mtlsnDL388emd5G8AZk0u0a6j6kDZfIm6GOeY2sZNkAmhZ24FgWfQWa+eHxQWeLxs4nlyTqAXRlBJUFlItlrUoscjULHlY9cQ4YjQxvBP6Oktl7t7VdZGlrVKB1sK2XSQbO1EeuBqwAaxlYkWE6SwU6QQCa2BayATwCdJIHnpPpjwTgAzGY9yQMtalK6gCLBGpfJhfI25GNYBhnXT/zU/8AjSfznAODuvf3qf8AxpP52wCB8cAjRwZkulSy/wBmjN+4fmdsWfs32LsB5xzuEPl73/8A5/P0xeIMisS3Qscf5UPIY9WPBauRahZSemfR058U76RzpTn5kihhynQMpFxEpI83s/xOG+a6kI0LPxfPmT6D1vFZzmfLuTJap5Dc7+rcA15i635x6o4oQ7RTSQ7+sgALGpdj92NSQo9TpFAYBzfTlb+0acA8gaQP/bzgNJ1bZXtfQ6hY9wJ348sbzSgK+yrGBydizCvO/wCt8actaAny3TsoONVj8V3/AKYmzvSkYApsR5jj8xeFkeYY+NVVwAASh8akADeifIbGvMb+pEEWoEpJIGI2CEg+e++4F+uHGSEDNJKuznvIzsVaiCMJ+t9mwF77L+KPll5Ke/1K/vH78WaMg2kh1MKBYVZsWCwvf4+7AjRPA+pd1PIHBHu/0wZMUciE/wBlDvGYtnWuzSygzZerIsxgc+ZKe/8AV/L0xUjjlZMbg6ZLVGxjLxl41jMRhxbexHaCHKrL3gBeZkjBIJEaAM3eNQNhZe7fSLJ7qqPnU7xvABdeo9Zykqu6mHvmV3uZJGGuTMyuw8KFTL3QiXURpov4gQKKzXUOlMJSEiVQ8saqscutoyqLBMrEaVpmklayrHSiURtiHsRBlFij+srGWeVpV1qrFkhjKlDdgKS7SFW9ruVG5IxJN0DKyCHZ6JggbTJCvc6kjkeWdhFcltOUBIH9i1saACKM7QdbyLPMV0yFrGqJXRmR8wpCI0iWDHl1KlnFEyVTBAcI+zmZySzzNOlxabiSQlmsTxMFZo1G5jDqTQFE8WMP+mdnOnloJAZNDzRFe9liKunfEPGYwisT3cbMTYALolGwzaj6BlW7wG0Mki6kDwFhpyr5h4Ym7sBHMoWOxsC+gqxXcAjj6v09YZYfCY2Lfck1loo0ihmG2kO5lmm39nTp9zes91bIomZXLtArPAyDTFLoe83rEY1x3YgiSmYAEubNgHBPROz2TlOXDKVVDrljaWHvBrzJj8cvdAuiRwFilfeFFdePEfZPJSd2zO5kmUynu2RYAXUOELGI9yql9BIDi1307hTQFV7RdaaXuoQ6vFl10xle8piQuuS5fHbFRtsorYAc6x46+qgZZFQKVy8ZYjTbtIWk1MUJs1IF3ogKAQKxmGIH69/esx/iyfzti59jeyGlRNMvjItFP3AfvH9Y/uH7hujdm++zs80g+zSeSgfvt3h2+A8/98XkNePXgxX7maQj5Z6iQDj+vfiDqGaVVLMaVdziaR6H8fcMU7rfVElfQ2ru13FGtVck390cbbk8Y9l1tlydHqTNtNIHvUKIRVo6dQoMfO+Tt+E784G1qrkIyAIu9GwTQ1bVVlgBbWfQY1lgJEcqroDekjc6dtbkXtSkceR24xtOmosYZZDpG+6t7N1aivP4fliG20qMz1FG7uxZECcPoBBF7Aaqs8j05wJP093dtMlmz4CaYAeWm/yr0GGSEGPSwtS9nWRd6Qd64O+w5vE+YIrVY3WjfqNwase/DUE47HViOPLySy+EvEQKZjqA8P61+nwxLnIWKkRyXuF1jbvGUXR38JrcDzxL1HMhJEcs1NuylmF03lQ489z7sTZHNhk0k2u2ll41A+GwR4SPf64hKNuN7CkLMjnHiB1Lqe60kiyK/DvuCB7zfphxHnlGzeEcsshthfs1RJPwqxR3GIs5GoKTUnOxe/LhttyBXHP78Cy5Nak03qLqSxrbckFd+Nx5+WKjyj0xdB0Z7pgwIMbb3eyn3k+R9cC9sezgZDPEACBcgH3h+Me8efqN/j6y09aV5J1HT7hyKPvJIry9MTwdR+rkH2oW2I50H3e7nb5Y0yJZIbFo59jWHnanofcSakH2Mm6EcD1T5cj3fPC3p3TnnlSKIW8jBVBIFk8bnYfPHJlFxdMkFJxNNlmWtQILKGHvU7hvgcMYeyuZZlHdMA1HUfZCl9GokX948DfexYrD+I56JNIyaboMqXprfw2lkyUKSzsFUg2wO2JApfdm+PjtiTL5JnvSt6VLHj2VFsfkMXlOudSLs0UCnUEBEYkpSxg0qbewbyyqbug7A+0KD6Tm87lO7y/1ZQWlGnvNaku+pFBZZVA+8PL2d8ICnacFRdHmZzGI21qwUrVaSWoA3sN9sXHqWa6hp0yQRODBIdS6tgERXYBZAoZFC7KNJstTElsBNns5Hmsye4UykoJArOVWRSHVwVl5JQmiSu5AA8IABVHypCq21NZG4JFGjajdfmBjwF92Lx1fMZuPLOJhCVkjs33uoB+4Ni2AJ+1Xc2D4zvYJxJ+oxxFjEB4EjWw+vS0dB08VChlySDySfCa8LAo2msZh52tzmYlkjbMRiI92NCgEDu9TaSLYmh7IJN0gB4xmADqbxBWZVFAO35liSfmTj0vuxDmcyNbj9dv5jj00oVSxoACzjrpaR6EJ+0XVdI7pTRayx81QbsfyBxVkzBl1eCwSqIvkQOBtvYAvVde7fBEGdM0szsPCwoWOAdgeRWx3o+eGiWo0nSo3AKAeEUCDZFg87ci/diGnPp6M3t2Zko6CVzH5WdJN0a9dhV4kmcBxpsgEsLs+Eb7ixtXl/DAcObNsrKSEJFoACCDxooChuB5i/wAjclkDI+jTJT0HLqV0x0dSg1VnYDnk8VhPLFLsZDk+gTMutWHAOg7R0dwtXY+PriGeQRsO8jmVgDSUSpPlTAUePXHSIMiPID8tsQdQ6fqX+uceKOWUegSOVZzLPIxkfk8L5KPJfd/vgFYHQ2pKn1H8MXPPZHST51/XBGEM0VcbY87m7s04JirNZ6VwEdrVeBVC/Ugee+JMhnSvhJoeRPH7J/Vv8iT64kzCYBlXFxyyuzNwosLQxsRdho6JYUACdyrWfQVXO3vrHiWQAstM0bHSfUE7g/D/ADGB+gxBlKM1AOjDejd0u/n8MFzZgGWSrXxHY+e2ze6x/D346eOdpP8AJLQY3TDJlJE1Wuk0COHUWCp8tx+8459lM28brIh0uhDKRWzA2Dv8MdM6LNZo8ML/AMjjnPWMn3U8kf4XIHwux+6sY+rjTTJZZ4OndRaOKUOndvo7snu6GimSl0bFfZBrYKRdDEo6V1Pu4zrTSVWl8BpO51eNdJtRERa72DVHfFSTqUoqpJBp9mnYafa4o7e03H4j6nHr9Mzih3stLQUa2paFChe1KK+G2PDQiyZWXqCyRJrUmZtFWniIKyFZGC3R1KTuQdKg2FAE3UMvncy6FViUrK8yaG+9IwbWNV0tREgeWhyQL3q2T6zLHJHIrnVEQyWbCmq2B24AHyHpjx+lZgb72S7JvW12wpjzyRsfW8AFhzcefjjcu6KrRuWAEY8GpIiAFTzJVQF9DxvjWVy2e1mZGTVMql6Ee4IV11KV02bjN1uZVBNsRhVJlMy2gEu4lAYUxYVJLXiq6JlXcHfUPXEWY+sRnQTKBRRQC+llVwaT1XWA23mAecFAO89ks8TDl5HRhMVgjUaDsBAF+7agBItyQfCb31YsZ6bNLNp7/u3i8AKxK3efaRLHI+p+W/SRJ2NAH2jvihIczJJHvMzu+mMktZdtIIUnzNrdeVYIzMmcy7NF3kwCal8DyaCq+FtJ2tfswv8A2AeWyA89ole4WeTvdUKlWpeASNHhJJKkFTrAbbiqJ3hdm2kOnvC/sjTrv2Pu6b+7zVbYzDA65mQO9k/bb+Y4Wdrc9oy5Uct4f9f3YZSf2r/tt/McV3tJ45UQ7hasbDcn1O3H8cdiXx1+DV9AXSEBQg1TBFr1J3G3H3QfnhpPLagEaQWFUDQF3uT/AFvgaUkkGtDLbUFryFeIWCVAO3++F8WblayJCNXI2I+V8Y88sixKpDSvoY5CT7aT07xvyBr/ACvF36Wo29f9cUbpcGn+uffi2dJBFH03/dwcc3lcmzWtUXDLVp8sRZsCv6v+rxHlZNt8ZmpAbxbejNLZW+rgb/D/ADxU8/GAT/Xniz9XIs4rOcOMWzZISTt78DSDBc674GYYEJh3RMnrEgPs0KPnqvwAXzv5enwwZLlrIA1NIV32oEUviF/sb/tHEnRAFy+pttcoPB3Cq2/53Rx6zi6w2wUKjVuLLECy1+W5292OtijWNGDJcpmFDgobpqPxOxqjxhH9IWWrMK4G0iD812P7qwfHN4bvy2G+wAHkfjePHbuHVFBIOBan/uFj+U4rP7sV/gh9FKGMAxut8YMcwgYZTs/PLGZI42ZBqJII20AFjV3tY8vPE+Y7JZpCAYSCQxA1JfgHi4bkUffsfQ4dJ2Oz8cVWgRwoCMee9YLWll8LBk3uiNO2PSw56SaVEnZjHGryFtrDx961Ap66iNQXgcE4VjJxl8+sMapHF9v9gI0AtWj1N+PTrcTuSBxqOynTUGZjzrvE4VHYOk0aqD4mlhWRgfFsFRBYNHe/MEH5fpOfXMCGPNFYjmNAbc7yTdyZCmgeLUwsbX5WBYUJls/3kMYkFyikBqgqxg02pP8ApMBwTXgPBUAyRPreYUNpQSZXMUsdU2s+Jgxd/Ci9zuOLJ898eXi6hLBpEPgZVUlas65ItGrx7ElI1ogbUSLJY7y/Q83l1du9VCQ8i6CCrtFJ3bg0pWqZq8jseKOD830vNQKdGYcRsGZgTvrh7zuzq0Uw05ZW238IsDwkoCs9o5pyYVnRUMcKomgiigJpjpZhZN3VfDGYj7S5WSLMyQyOXMLtEGIItUYiwDwLxmKEdQA+0kPkHY//ALHFYzrK5lut2oi6Ph0+fyvz5OLQ3ty/tt/McVSaIkKxskMfnqsUfLYn+huOw+jR9EpI1Rg+8+e6qPz4555wF02G1B/LHlepmQ7Kq2NzuebsDyHOGWUdQAAOPL/fHK9VkUmlE3xR8sMymUOxGLPkI9I9DirJ1dU88SjtEPJjjx8qN+KZdBn1qvP+v6+eIJM/fHyv+vniqR9XLedYnbPUMNzBQDc9R55wh6jHvtj1mOqGuf6/r+GF0vUR5nC5DcQeTL4DzENYM+vjEM0ww7ZDiiDL9dmiXSCGT8LiwPh6fI0cMMrmO/FKmlSSGAPAIAu9uCQarff0wjzBs4a9DWowfWYD1GyHav8Au/hjoYJyb43o8b06J+7IbQb1BiK5saARVf5en5FdoPH0/bfTpP5ED+BOPGZNbI2wlUH3kij8gSBX6p5xPlR32VZDtrDLfpj21cXERXuj5DLTxS6h3TIsfjLg722shCVBsLsL2J53xLkOhZb/AJkSSgmJ9MZsDvB3OYbgE1bRx72aut9QxXMxAUYqwplNEHyIw+6Pl8mY1Mz0zgq480+1jAdfAQKj1He73+XKZBN1LpyRui/W2mBlSP0XQFQltRkNAaqWgQQCbFVhjPk8sWfuc26xuE71mZS8oM73ZZgV0xhVqmDMATQNhf8AUOmgC5pie7BJWh46YstGLk6QoHAMg8RAOJ8p0jJZiYKrtbMCdJCgA6tQFQ0umgbqjdUOQgPeZ6LFZ0Zxk0d6TqIJZopnETArJyVOo17IDMNV4D6h05EWQrmSZMssbBtW8jSsGIj+0tdGvhdRJDk0ONdKXJNGI52KHvZGLKFJ7sIndqXKGrbUARtzY4r1JlsgxjPeFbjjDBTQDaY1dmuM733hIF+zYPirAA3/AEDlponYZkQvphKmWXUTayiXvQHpbKKQV1bBfCNVABuzyMVU54kGUoAaOkGHWWf7YorFjoI1EcnUaIwN+jMhoY/WGZgGKqt+JgvhXxRbWw/Jh5g49R5HLQZmeN2jdEiNCUnxSEKQqsg8LC/MbaHAokEACTqee70qaawuklpC5Jskm24u+Pj64zBXaV8uXX6vp00fZBFDW2gPqAtxHp1HffzOMxSA6dmiA0x/Wb+JxXJUpCASLABaiBtuDqJHnX5YsWcS3lHqzfxOKjJGrMA7uKYMBRItVGoWTseTjrvUUaMSzAxsy+hrB2USbR3oSQoDRZRtwSd68gCb42xrMZaN3fRZAAq/hzxv+7nDro/aYJCcvmIhLGdudLD0ogeXrji5aUnX5NYJtC/qGSkaSOOMM7vGsgClX2ZNf3VU2F5Hlhd41vUNgaPuPofQ4vvROrZLK/aZdHaYjTclNoBqwumr/I8YzrK2hlcKskylSugDUpII+8fZoUavEvfjQ42vJVsiCSMP89kSIw3kfP1vC/p0e4Hvxdu12UC5KEjk8/ljGrs9N9HL87OQcQZfJvIC96UU0WPF+g9T/ribPRWcWTsnnljCySBWEWyhlal5P3TVkm9VX78XDrRlkuxP+jMuuXeTVOzIyoaVFUMwJApm1n2TwPLCOaxR8VHjUOfgfPjF77U5vITymQd8hejIsRBUsB7VNwd+cVzr/VUmCRQx6Y4xpW6LVzufjiuW+jLi67EJw16L1VEHdSIWUmwVvUrbcC6OwwO2U0rvgWP2xvW/l/4xthnUtGc4uJYZtTKBFbUdfG5obA+/g1g/s4lw/M4W5HMaNSI3LC2I42Y0vu8Pxwf0KY92b5LE/vOOtj2yRH2yyQASQCiTob30LU/GgR+Xpir4vnaCJH7mNywDzKpK0SAQRYB25OFT9i3kN5dwy1IT3hCldEsiLq8hq0CtyASbob453qElNktbKxjMP8p2a73KrLG4MhMlpvsiAfq1qJb1qq4x6HYjMd4UuIkNoJ1GgQJC33fLuXuvQVd4xEBdAzcUbyGVdQaJ1W11aXNFWA1CuKvyvzw3k6p095ZHeFqdnbw6hz3ZA097W4734MyHcDTgM9kZEnkgdkEiJGw8Xh+1aIKSxHsgS78fOsE9A7KRzM0UryRyLOIdlGkWsjFjqpwR3Tbab3HvwgDemS9MCl9JDxhX8ZIsgOSiL3vibUE3og0bAu8Lcj1iBMxNIBoV4SFXQHUyMEsMGawurU2x8lB8JIxHJ2IzCmUEp9lq1HVtSNIrEbb7wt+712Nj+jyeympe9LqijxaSpWUmQtp2UmLSD587AhiAJuuZ5JO5CX9nCqMSKLMGY3yTwQNztVCgBjMD9Q6W8OjWR9oodaJ9k8Hj5fI4zDA61NtJL+038xxXZ8rYIPDLVAcOL8d+pXaxiw5k/aP+0/8ANitzXGxdnamKqqXZ5PqaG/i/7cdj7UaMi6IVeR7HJF/lVD3bYuOS7NQsAWUHFAycmltQ2Db/ADvfjjnF86Lntqv0/qscXIqm7PTH4KhkMlHF7CAV6AD/AG/84S9ThJJZtzXyHuGHsrbG+KxWusZw7D14xnJlxiD5QqHBPF4tXafqCvlVUcjb+vhiq9NyLO2w3usP+u9npYUQuOfK+PdWMlJ0zbirVlDnTfBfS2KNY3HmOQRiDPIVY4M6TFdc7+mEhNK6YVmumRv4go+XvwE3TVTgYaNHp3wp6hm8NuxxjQs6k+FsMep1HqaxJmpbxP0aK5N20iq4u7rwgepx7PTwto8OaVugiCRS9cFlRr9HHNkjbYn+jhtkEKoR7/8APHmEK6kwKtNu+vcqm+nY8iwbIJ/djeTFJxW5Fc8V/kcdfEqZkJO18pHdi6OonbyoCj+/G8vkFfLq6ZkpIsMsji5Cx+0kUABeARdkcayTs2F/anMapgLvStfMm/4VgToqxnMRCXSY+8XXrYqum99TLuBXmN8czO7m2S+yy5rsoFZhFmtKs7osf3gpWRqenqiIV/aDofdiJehP4bzht9JUAk3JMzJuddAEAW/oaPngSXp2W7mw8IdWmFCU24Vk7oldJGmtew02ACSMNYoMiGOmWKJhIoDo0gdTUNmNgNOj+3GqqsrwNNYgBZHpRLZgu00kkUiRK6ShWLd4FAOq6FJ7ZNKQnN4kl6AveSGKd46YnQbLlljUsQdSlmLSEICASDyCSCB1Tp2TVJDHM0jAtoJK+ICYKtjTdmI6+eR8sb6dkssyVrisTQ+KcsngZW7wGNHI0K1WwOoj8O4wCDoMmzZ94HadoNcp8MpsxB2BcE3rsA7AW5+N4NyPTImCM001sNRP1gKfGkXe5iyNtGto2XltHPhbAGYy2Uudri06JdC94WZWDERd2Ao2NA1qI3HAsYPzfZ7IPGZhMsarIsZ7s+A29gqHBYkQEFuAGVueCDK32ilVjl6JsZeMMCykKdzpXSigeEhiDZBY2xxmBusQQqy9y5YFbNkEhrO1hR5VjMMR1CeT7Rv8Rv5jit9UywLarq9LLvuSpbaz8R8h8MOhJqaT3SOPyc4TTZPVIjOdKoDZba7Y8evP5g47ElcUizwIVkQlASdyjetfdPvHGCejdRqh/vj1DFGqoYRpTnU2+vZq33og7+V4Vzs0cx1UdVMKqtx6jz9ceH1WPSka45U6OgZId4B5jzwu7TZFoikgUsgsGvI870PfgXpHWCB8cNz1fw+I0Pf5451Jnouiv5ftUyFHVWRfJiNiR/D54Z9oO27TL42HqfjjWVzcZfdCy0QSqMdvkMD9U6fk3VmSgw3C7/y+Rw/prww+rLyitTdZViT64b9Bao7bazYwry0SA7gX78EvnK/r+GIaroak32Meo5iuMV3PZnHrM54nz/0wtmkvFRjZE8lIjlbDbp0JCp7yf5T+/CiKIs4X1OLVlxH3lNZES8KSGskKKr9rHT9NDTZ47t2eejikR0Yho9W/6upiLHBBF7YzvtCuzLpFs4/ZIFNVmrq6xrq2a7kHudI4XTV6V5Gq9idSnfFf6tnWEekklpDqb1r3/E/wxtKaiv4AS5iYuxY8sST88eBjMFdLyXfSrHZGomyF1HYEnStizQ2FizjmtkAl43iw5HsNmJk7yPSIzuC50kAyCNdQF7s7VQut7rHhexc52BjJ1BQNRs6mKqR4ao6Sd9/DxdAgxDg/pvRHnSV1KgQrqIa7IpjsQCB4UJtiBsBdkAtH7EZiNVeTQFdNYAa2K92HBqq4dRRI3PuvEuZ6NmciWVJIyshSMvQFM8dii4tCEkPiHAe/MYQC09mJwGLLpZfuEHWd4gKUDkmddvcw5FGNuzWaUkGCQFavwna5DGp+cg0j1Pyxa802dE8zCYnu5HUyPEgcvDpJZF30jvFjOxG9GtjRGYyHU1dlSVTGzlxr0bkyRJ3hSmod9Gij8JF7AkkAoOayMkWnvFZdah1vbUrXTD1Bo43g/tIs4eL6wwZu5TTRBITfSrUPaxvDAuMcmnMTr6SMR83OAIFpmRSuuyyawKIIvR4gao77evvODetDu82zeTO6n4liRgLMh2YL7gyc2SDZB9AdJ4ry999l/FFoawLcYLADbcrxdUQy7bWf3jC7N5RZISF9qM2CRt+sNXu9/u92Pefz3cqwdWG5oggWdRIHB2HqPIj3YrvVOtvNQoIgGyLdbeZJJJ/8YxzZIpUxthmSz+kAk/LB+X62rEWPmeB+e14r2WkIII5HB/hi3dG7WFWqSgTXiIG/7XkfnjktI1jJsLHX4wtDVdc3/DfA03WtZUvIa08X/HFvgz+VcjvBtVnT6/E/Hj3YzLxZJ2fUtAeya3O2+455/wBsRyPQsZz3O59CLBvf+t8L/rl3sa9f9cXXqHVIIwe7C7HYsBYG9j4WAf8Ac4pfUeqtKSBst2B/mffi4qzGftdAkktnEL40Tj1DFqPoByfTGsY+DCUrC+meC5T5bD3k4P6arF7T29Jaz942NvhyMBZZg522RVIHxIqz/H3VhvL3WXRWA1kgjc14ttVedbb36Y9+NJR/RCIuqMvic7AEbGiVpbIJv9evkOMU/OZkyOWPyHoPIYP6z1szGlVUTmlFAn133Pz9MKhjy5snJ0ugbNY9xTEEFSQQQQRYII3BBG4OPNYJj6c5UNXhbXpYkAHu1twCSNwCNvOwBd4wJM/Scv8A1JPP77ebaj5+bAH4gHHgZx/xt/7m8uP4/vx7h6bI4UojNrYooUWWYAEgAbnZh+eImy7BA5HhYsoPqVCkj8nX88AD7oRE4zBnlclYiULSsCXI2Au9ROkCjQPqNsMsx2feSPu2zkRVXjoHTZLsI9THVqIC0Uu7jF+DjFPyuVaR1RRbMaA23PzxGMIZbZOmus8ajMyTd6sjKQ7K3eRo/d3423vTW/mR7yd0GAxmKRpZNRiY+N0qNhMY3kXvARUaIpK8kHnTYxQxgmbp7oGJXZX0MQVI1UTVqaOwJsbbYKAZ9q8qkbxhHZgEoFn1Wquyo6/hV1AcL5asZhPJAyhSRQYWp9QCRf5qR8sZhgdU7TZTX3hH42r3EMaP54VQZjvACIxqAsHluaZRq2BHPvFja8OI5dTyo3Id6+Go/wAMIMyhiZlqifGp8lob/Lz+BPpjtfajQh6+NaoAdgzAE8+ypG3kN/44rLbHfFjz0wJVSdT+29cLt7Irk1z8MJc/lirXR0tuDX5188eD1Eb9xDPELYMjjB5wtG2CI8xWPG0aQkl2WDJ5GQD7OQj3Xt+RxJmmzKijL+Qwqy/Vary+GPcvU7xNP8G1rwwPMxsTbMSffiFhj3PnL5xAjasaxTMJNE0MGo1x78ME6cXjJU+BSNhux95A8vcaxHlenkhL2V2Cg8Dfbnn92JpeprAW0sCVYaBpFsV9Qb28qx7IxjFWyAhMuECgLRuqY0WJH3tqCjknir+OK31fPa2pTaLsD+L1b4FrIwxzfXZswCqwxoDe6qbF7MLPqNq9+NZHs8D7e59PTBJSy+2HQhNBknfgH4+XxxO/R5B7/hi1w5HTwMT/AFbGi9Eq2x0UFlINHYjb34bZDtG8SRoqoe7MpDHVZEyaHVhq0spABojy3sbYfZnoUcpthR9Qav4+uIJ+z2WCkatLfiJsj5XWMJekmhUbm+kWZJdUVkWrESF7Z17vc1ITX2dDxEgOwB32UdP7TvCugIjC3Pi13bmI8hhwYVO/qbvalubyhjaiQfQjgj1GIceRqtAWL/jnMbHawUINyA/Zs7IDT7he82B9nStVvest2wkUTnTbzujsSz6TpVwdQDWxJa/ETuL5o4roGMrAA/k7ZzsulqY1ICzFy1ykMX3bZgwuxydzZwc30l5n8EX3t6exqZmLLbmmJcgsNyNjeKljMKgD+sdafMGMuAO7jEYrVwt17TGueBQHkMZgG8ZhgdW6tEVmZx+Nv5jiHqEQlQMNyBv60dmH5E4Y5+K2kB/G38xwsDlD6jzHrjuR3Esr/V5VPdkWGtt6ohVoC6HNk7+7448ZzLd4FOpmsmid7AUHn3b7YL6tBqkBUEjSRt5WxI2Hx5xLlU7tSrAHxBiefA2w96nb41XrjBxttMli+LoKke0fyxkvZ8D7x+eHOakCLd0L03RG/ls3NeY8vyxGpY0asHiiGU+p1V/V/LFfSxdUIQSdHA4a8Qfo5vQ4setGBJIACliRW2nzIAo2aHI3O3lgYS+dJwDTF1FDz2ayedyABtucZyxY/CChflOjF7/VBavMqOSD88FpHClfrKTroMVINeydmv1HFn0NFZlvDpVZEL7HWp06RRbxe0w2Hqa59+lyNECRGMmoLYPltWmhWnzFAYFBL4jojfPqxVYrvUCCyIFFfe2AYmz5cY85Tp6QhjIVYnUWNEhtjxYBFsR6HDnJ9Fk4PdgA7Wuo/JdgAauiefLBOY6SlXJcm/NKo+YSv3nGnCyqFEDiRVCLuFAYqNr88EHLlABW/vIwVLmQopPCo4AoV8hgKaazvj1RToRqSRq2I/PEcBlkIVSoJ+JoeuBpmPC84e9KyP1eK23kfn9UeSjEyfhCW2RydIVR4mZz8aH5DC3OZJQNkBvDfMSXiGOG2W+MNLWxsq/UslrTSopgbC+vqB76xW6rY/A46tnuixyUdww8xhN1fsr358JVJvU+zIPVq4b30b8/XHP9RhcvdETiyhXjMW4dgxEP+YmAJOyxC/zZqr8jiDM9iiRcMmr9VxpPyayCfjWPL9DJV0KisVjQxLPlmjYq6lWHIIoj5YixiIwHG8YcZgGdrzC07+Y1tv8A9xwDm8sGG3OBf0qUlkU8d4/P7Zwes6PxY+Bx24ppI07FUEKW6tQLDwEk7Ne4AVgSx4HtAGrFG1w5GAtLH37WbQbAtsBYFNRJbg7qACCQxAwfmunauCPmMBL0DwyXptlpDudBALavdbKqeftNsBvjPJH7k/8ARNMW5rpmV0WJ9x3oHAbYjuthsLB3+8fIbWTsn0yBZI2fNlQSbDoAWS+LJoaiLvfwkUQwFmdSeGO2j70zaGAJVS2oae7JdogPNrPnp5Xkrs1FErBnEpOojU6sbTvCO8Zlh3OjSQtCgSLtaPm3+/6EeYOlQz6UaXS7MSqnYFSq6C6AhxRJ34ABJO4x6y2TgTWUQSEwMytJrtHABDAK4Fgnhr3HGPEvUclekM7xk/eHF98LWogQRpi9b7xqAraPL9Xy4y7r41dlbz1k/gTV3fs7Dw2B4m8S4eu9gHt0VHDuspW21R2BZU+EmybII0sDzS71q2OM0KKNBtgh551gIANz7JYs1DfkAGsL16gJDIAGKD+zLXuArgVSiiSVIsAbbnbds65ZZbUeEsl7H2dfjqwTpKi62YaiAdt9Ka/JRKpiKG3fV4h4tNbMNLBQb0kWTZO3vxndRBHqSxpJBK7FvuqASN653G52ujjC6SqAqUdV3vsoBXRYAFtQkFL96sSZlohFoKlWDbkb2uoDbyDaXZrP/RXbesK3+/4GJMwsCvHTlx3njsjSYwUI9nxCwWBIJFqaO1nU8WWKtpkIZQCLFGQhKIUMwVbfff7oAuzjzIINJB1Bjvd+zTONK/Z7WugliDsTsCNJzLrCyzLpOtnbuSoOy6JdIN7abKc7ghTwGxtur9xBP0rpcHeFzJqVGYAkKAaB0sLPmRe+1Oo5DDBGdzERfdiwqhW3i7m9RBOqjLQFbCjfNYIlECoY1ZlotWoqpI+zpixSr3kOmrtRxyQoREdZphwVry/tAQLXg/ZmjVWdzVHK7d3IroNzuVhCfZSByFG34ms6mu6AIIoAmq33N4FijQtRdErSBuTq38RfckH3AADzAG5NVI9P3ro+ewNLV+AEgtq322o0ML2RV1Fixb7oXYECvMqefI+VbjFJuu3/AEMasYQ6LrYrY1MtbAmSzvsCB3YvgjURiJFj7xSSVBAuwCf7K659oyeH8O/Plj0jw6QFJLd4LJB3j1MCK0j7uk+ZNnjjGpZFDIxAKhqIIo0YkF7RlbEmtqA0k+VEEZ+5dWMkjhTvWZqI0to1cMQaWzYIBG/I8vI4LzRhWyrUAF8tyfvBRydht52eK4gchrKkAaBRIYeILGGJADVqYORyN+RiTNhGYgDSLBsA1XdiwRpseMcg/e42vCcm35GJ+0nTleNVZUdw2lwSoKgCmKNzs4IFXYZT645tnuzeYiBLRkqPvLRHz07j546J1vMeEAbb7Yiyk7EA/wCxxcvTclbZDVs5acZi+9f7NJmEMkICzDcqPv8Ar8/Q+eMx4Z4ZQdE0xp1nJ3I5H42/mOFYzJQ72PfvWHOdkPeSf4jfzHAs8QIx2odIAnp/XAeTeHDzqVsAHwk+m+kkce8ce/FOkyy8jY+7GZHPuGrVtiZQv9FKRdY8nGdWp6Aoq1A2KYmgGNnZV2arI35x5WBaU95ermlBq758Y9B+Z4I3FyExIF4MIvGDjJP5GlC6bo0MoOpQGurVRYG/iJvfjzB5G+AR2VjAsEkmqXSt2WIN0xAoLfnyPI3h0X8VHerxMTR9fjg4yT0xcExPF0cBQ2oi9W1DyPFlgfPfb4BsERdMSgbs6bINe1rYVzfAB4J33ob4NljF3Qs84071t6YfvfkONEZ0rQsbrqtVB+R8ezV5fAY1P00HZZFfwj2VsglgOCw43Ym+AOSQMauz8sTvGCm4B+OE4y/yCiu5mKPxnXsBJp4+7IAv3gTce/APiFBqIwdksnHDTFwSxK6qFAUnlqrksNRYKQORgFcuDOqngncetYJ6zMTttQONXCWlyI/ZCsSt4jKASoJFDYkMdJ8Y4AG4v2+NsMen5VdgzDetiAPW+G2A8J9TfAIrCXJCyPfiwo2lQBxWFOE19w0iTP5AJX2gsqWAYBdgSOQ53IFgAb8c7YiOSDMBG/eE2AFUeQFE/abBia9fd7QUOgSdgPhiJIQbseeJWOaXy/4MMykaEahIoBeipFsFtgHq9xShq2rWBvgp8vG2X1lwHAYlDVmo0KrWqwdZYXvdcbVhdC1YmnXw4HCTfyANjQaL1FgNW4AqxYAJL7WQCPd6YHzWZAGz2b4FbiwLsMfWx7hvRtR7ySArhTnmwo45cuw8AGezBZsNY4KQD3flhGptsWJRsPhj1SVEx2KMnmTHL86PwxmB82KkPxxmG4J7YJn/2Q=="/>
          <p:cNvSpPr>
            <a:spLocks noChangeAspect="1" noChangeArrowheads="1"/>
          </p:cNvSpPr>
          <p:nvPr/>
        </p:nvSpPr>
        <p:spPr bwMode="auto">
          <a:xfrm>
            <a:off x="52388" y="-1162050"/>
            <a:ext cx="1905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253" name="AutoShape 20" descr="data:image/jpg;base64,/9j/4AAQSkZJRgABAQAAAQABAAD/2wCEAAkGBhMSERUUExQVFRUVGBwYGBgWGRofGhgYGhgdHBkXGBkYHSceHB0jGhggHy8gIycpLCwsGB8xNTAqNSYrLCkBCQoKDgwOGg8PGiokHyQpKSwpKSopLCwsLCwpNSw1LCkpLDUpKS4pLCwpLCwsLCksLCksLDUsLCwpLCwpKSwpLP/AABEIAPwAyAMBIgACEQEDEQH/xAAbAAACAgMBAAAAAAAAAAAAAAAEBQMGAAEHAv/EAEYQAAICAAUBBQQGBwYFAwUAAAECAxEABBIhMQUGEyJBUTJhcYEHFCNCUpEVYnKhsbLwMzRzwdHxFiRTguEXkrNDY4Oi0v/EABkBAAMBAQEAAAAAAAAAAAAAAAABAgMFBP/EACkRAAICAgIBAwQCAwEAAAAAAAABAhEDIRIxQQQiMhNCUWFxkVKBoRT/2gAMAwEAAhEDEQA/AOQde/vU/wDjSf8AyHANYP67/ep/8aT+c46J0bsJkcjlY831d2JlFx5dSwJFAi9BDFqIPKqLFnCboKOWDGY6L2K7L5XMdK6jmJItckAcxOWcaahLA6VbSTe+4OJOv9gIH6Zks108O5kYJLqNkvIdIsbBdMo7vbyIO/tYXJBRzYDGyMdtyv0d9MHVYcmUaQrlS04LuFLgoEcaWDK7WzFb00y0MVrs99GIz+VzTwtonhzLpGGJ0OigeBrsgjyb875ByQ6ObDGyuOhJ2MROjTyS5dhnUzYy62WDCzF4dAbQbDHej7QIPGD+rdiundMybLnpGkz0sTGOOMmo2NhWABAIDcs5o0aXbByQqOW43WLt9FPZvK5/MSw5gPq7otFpalu9JuhZI1BhuB4TYOBY/o6zJ6cc4FJqUx92BZKg6DIPd3vh+V8YdoKKkMYFx2T/ANHsq2eSESShIsusma3XZzSqitVrqKu5u6A25AEXSuzXSOrJmY8lBLl5YRqRy7MHBsKSrO3hJG42IsUfLC5IfE5BjenF27P/AEePmOlZnNgfaRt9mN90iUmcVXNMKPrGR5411T6PXg6TBnm1a3e3WvZhcVEx+JAN/wD3VGHyQqKScbrHZcl2NyCdJy2Zfp8uZkki1OYpJAV8LEyMO8ChQB5DFe6f9Fb5vpUGby285D64idpAJHAKE8NQqjsaFUfaXJDo51jenF57V9nIMv0jITLEUzMzOJWJezpLCirNpXy4A4w/7MdlOmt0vJzZmCRpMzmPq+uOR1IZ5ZFRiC2igEA2Hv3w+SFRybGDHX4fojy0WbzTzzMcllUVyL8ZJTWUcqBsAL8IBOpKq8Qxdlul9SyE+YyUEuXkyxLMhkZi6qNZHjZx4kDBaqm5sYXJD4nJtOMAx1Lrv0XRyZ3JR5IkZfMwhzI3iKqlF5WN0SVdNhQs1Qwsyf0exxZHqE2d1pJlX7qMIQLkCjY2DasZE32Nem+DkhUUDG6x2r6QexOQymVcw9PlZjGzd+kkhSEggAvrko7nijjXS+wvTHynTu9y8hlzqhTJFI+z93rLMpYrVA8Db0wuaHxOK1jeHHbHo6ZXOz5eNy6RPpDGr4BKtQA1KSVJAG64zFiBevH/AJqf/Fk/+Rsde/4q6P1FspmM3L3M+XFNFIhaNxXiU2pUgtuDd+RGOQ9e/vU/+NJ/O2ADhNWCdHW4O2XT48v1iKORUGZaT6uixuFYGEqtAJSeLajX5YWfRP8ASGmQWeKc/ZFWmjof/VVQNG3GtQBfqo9cc4vGXhOKHZf/AKOe20cfVpM5nZAneq+ptLEamZSAFQEgUKHuAxN/xlFF0uRcvOUzX18zrpDA6NwGBI0kVsVJ4NEb451jKw6QrOq9b+l8ZnIwak05mLMxSOgvRIsZLakP3bYAFTuLsX5Pv+IOg5nOfX5phq7oI8GYiLLtVEKUILqBXhLA+7e+GY6H9FXZTLzLmc5m1MkOUXUE+67BWc3+LSqjwnYlhe22IcUkNNsrHZzrwynUI8yotUlJIG1xkkMB6WhNY6l/6xxDqjRkr9QA7vWBY12T34AFlSx01vYAPuwP0XK5LrmTzQTIwZSaDeNogq7srFNRVVseAqwII3sV5Q9b7AQZ+DpuY6fF3cUhWKUJuUQsSzudyShDhnY/h92B03sf8AHY76U0XqOblzViHNnkAnu9FrHYG5XuyVNC+D64J6T1zpnRocy+UzJzk8y1GoRlCLvoDtVWCbbcE0BpXnFg6V03p0vWsxBFlIGWDLU+pFZGmEkY2VgVVlXwlgASS14VdH6Mr9fWLNZHKQ/8qT3Eao8fNh606de9XXkN8LQHnLfSHl8inSYsvKrwhG+tadVgvpDMy+1qWTW4sWa22IxvLfSTl88epw5yQRZaSMdwTZKhToGlQLLFistVY0n0vEHb3o+R/RsmYOUjyeYE7RwCM6e+VZK193sNJSzdbUCDTAGofRl2bXN5vXLX1fLL30xb2dK7hCeNyLPuVsOlVhb6Lz03tVkpulZXKnqRykkcemTSj+IFWUxksukr4uQTxivZnt6uWyPS/qU32+XEomTS1eMqdLggB1JHkTxze+Iu2fZOPL9Ty7xANlc3JHJHQBSnddcY8iKIIH4XAxd27OZX/iPufq2X7r6nq7vuk0atdatGnTq99YWg2Uv6Tu3sPUsrkygKSo0hljNnSSqUQ3DKaNee24GC+l/SRHk+i5eKAxPm45WOiSNmCKzSnvFJAXVTLW52YisOsv0TpvVPr0SZMZWbKFgskR8LUWCsVGleUNqRwdm9PHU+zEcHREkyWUhzPewapswxBlS0BZ47BI0nVYUjTp3F2Q7XQb7EfYf6QomjzmX6nI+jOEs0wskMyBGBCgkeFVogEDQBVYJk7RZDpfTsxlslmPreYzNq0gRlVVK6b322VjQBJ1MSaArHK8ZWK4omzqfTfpS+r9FSNGH1xGaGMkWUhNMHF7UFpAD5oux04C+kv6RUz+VyscYClh3s6jylFxhffsCwvyZMc6OMwcVdhbO3duO1mRz2XkEXU2i0wyAwCNws7AalVu8UUSygbeuF+X+lGDLZXpYikLvAAmZjCsPsygDC2XSSGAI0k7qPfjkGMwcUOywdvPqf16Q5EloTvxShyTqEd76PS/4VjMIAMZihB3Xf71mP8aT+dsADB/Xv71P/AI0n87YCwCNDGVjQxvABl4ysaBxhOADMXX6OO3ceQ76LMRtLl8wtOE9oEKy7AkAgqxBFg8EHbFRy2TeQ0iMx/VBP8MOcv2KzDC20IBzqbcfELe/xxSg56SGr8FrzXbvIZPJT5Xpcc5bMWHmmoEKwIpaNkhWKjYVZNk4A7AfSU3T8tmYSL1KXgrfRMaXcHbTVN/8Aj87woPZ6CMW8rO34UFWfjuaxpOz0copGMb+jbg/Pkfvxp/5Z10PYw+jTtpFkc1PNme9cTRFCUAZtRkVizamX8J3F7nDbpPbHpuS6lFmIPrckQgZHElNIHLeEDUwGnSBwfPFB6h0uSE1IpX0PkfgeDgMjGDhvYro6HN9IkE2RzmWzMTy3K8mUOwMetnYajfh0E3Qu9RXjjx2X+kiLp/TmhhgDZmSS5DKNUTpvVgEHwgBdJ28TG/LFArGqwcUFnT8/9LEWaycSZnLgTx5hJEMC6URI2U2AzHcrqTTxwbGJz9KuV/TP17RP3X1budOlNerVd13mmvn8scpxs4XFBZ0HtF9KUZhmy/T8t9XTMFmmkY3LIXJ1eZADA1yaBIFY9ZP6QMrk+mtlsnDL388emd5G8AZk0u0a6j6kDZfIm6GOeY2sZNkAmhZ24FgWfQWa+eHxQWeLxs4nlyTqAXRlBJUFlItlrUoscjULHlY9cQ4YjQxvBP6Oktl7t7VdZGlrVKB1sK2XSQbO1EeuBqwAaxlYkWE6SwU6QQCa2BayATwCdJIHnpPpjwTgAzGY9yQMtalK6gCLBGpfJhfI25GNYBhnXT/zU/8AjSfznAODuvf3qf8AxpP52wCB8cAjRwZkulSy/wBmjN+4fmdsWfs32LsB5xzuEPl73/8A5/P0xeIMisS3Qscf5UPIY9WPBauRahZSemfR058U76RzpTn5kihhynQMpFxEpI83s/xOG+a6kI0LPxfPmT6D1vFZzmfLuTJap5Dc7+rcA15i635x6o4oQ7RTSQ7+sgALGpdj92NSQo9TpFAYBzfTlb+0acA8gaQP/bzgNJ1bZXtfQ6hY9wJ348sbzSgK+yrGBydizCvO/wCt8actaAny3TsoONVj8V3/AKYmzvSkYApsR5jj8xeFkeYY+NVVwAASh8akADeifIbGvMb+pEEWoEpJIGI2CEg+e++4F+uHGSEDNJKuznvIzsVaiCMJ+t9mwF77L+KPll5Ke/1K/vH78WaMg2kh1MKBYVZsWCwvf4+7AjRPA+pd1PIHBHu/0wZMUciE/wBlDvGYtnWuzSygzZerIsxgc+ZKe/8AV/L0xUjjlZMbg6ZLVGxjLxl41jMRhxbexHaCHKrL3gBeZkjBIJEaAM3eNQNhZe7fSLJ7qqPnU7xvABdeo9Zykqu6mHvmV3uZJGGuTMyuw8KFTL3QiXURpov4gQKKzXUOlMJSEiVQ8saqscutoyqLBMrEaVpmklayrHSiURtiHsRBlFij+srGWeVpV1qrFkhjKlDdgKS7SFW9ruVG5IxJN0DKyCHZ6JggbTJCvc6kjkeWdhFcltOUBIH9i1saACKM7QdbyLPMV0yFrGqJXRmR8wpCI0iWDHl1KlnFEyVTBAcI+zmZySzzNOlxabiSQlmsTxMFZo1G5jDqTQFE8WMP+mdnOnloJAZNDzRFe9liKunfEPGYwisT3cbMTYALolGwzaj6BlW7wG0Mki6kDwFhpyr5h4Ym7sBHMoWOxsC+gqxXcAjj6v09YZYfCY2Lfck1loo0ihmG2kO5lmm39nTp9zes91bIomZXLtArPAyDTFLoe83rEY1x3YgiSmYAEubNgHBPROz2TlOXDKVVDrljaWHvBrzJj8cvdAuiRwFilfeFFdePEfZPJSd2zO5kmUynu2RYAXUOELGI9yql9BIDi1307hTQFV7RdaaXuoQ6vFl10xle8piQuuS5fHbFRtsorYAc6x46+qgZZFQKVy8ZYjTbtIWk1MUJs1IF3ogKAQKxmGIH69/esx/iyfzti59jeyGlRNMvjItFP3AfvH9Y/uH7hujdm++zs80g+zSeSgfvt3h2+A8/98XkNePXgxX7maQj5Z6iQDj+vfiDqGaVVLMaVdziaR6H8fcMU7rfVElfQ2ru13FGtVck390cbbk8Y9l1tlydHqTNtNIHvUKIRVo6dQoMfO+Tt+E784G1qrkIyAIu9GwTQ1bVVlgBbWfQY1lgJEcqroDekjc6dtbkXtSkceR24xtOmosYZZDpG+6t7N1aivP4fliG20qMz1FG7uxZECcPoBBF7Aaqs8j05wJP093dtMlmz4CaYAeWm/yr0GGSEGPSwtS9nWRd6Qd64O+w5vE+YIrVY3WjfqNwase/DUE47HViOPLySy+EvEQKZjqA8P61+nwxLnIWKkRyXuF1jbvGUXR38JrcDzxL1HMhJEcs1NuylmF03lQ489z7sTZHNhk0k2u2ll41A+GwR4SPf64hKNuN7CkLMjnHiB1Lqe60kiyK/DvuCB7zfphxHnlGzeEcsshthfs1RJPwqxR3GIs5GoKTUnOxe/LhttyBXHP78Cy5Nak03qLqSxrbckFd+Nx5+WKjyj0xdB0Z7pgwIMbb3eyn3k+R9cC9sezgZDPEACBcgH3h+Me8efqN/j6y09aV5J1HT7hyKPvJIry9MTwdR+rkH2oW2I50H3e7nb5Y0yJZIbFo59jWHnanofcSakH2Mm6EcD1T5cj3fPC3p3TnnlSKIW8jBVBIFk8bnYfPHJlFxdMkFJxNNlmWtQILKGHvU7hvgcMYeyuZZlHdMA1HUfZCl9GokX948DfexYrD+I56JNIyaboMqXprfw2lkyUKSzsFUg2wO2JApfdm+PjtiTL5JnvSt6VLHj2VFsfkMXlOudSLs0UCnUEBEYkpSxg0qbewbyyqbug7A+0KD6Tm87lO7y/1ZQWlGnvNaku+pFBZZVA+8PL2d8ICnacFRdHmZzGI21qwUrVaSWoA3sN9sXHqWa6hp0yQRODBIdS6tgERXYBZAoZFC7KNJstTElsBNns5Hmsye4UykoJArOVWRSHVwVl5JQmiSu5AA8IABVHypCq21NZG4JFGjajdfmBjwF92Lx1fMZuPLOJhCVkjs33uoB+4Ni2AJ+1Xc2D4zvYJxJ+oxxFjEB4EjWw+vS0dB08VChlySDySfCa8LAo2msZh52tzmYlkjbMRiI92NCgEDu9TaSLYmh7IJN0gB4xmADqbxBWZVFAO35liSfmTj0vuxDmcyNbj9dv5jj00oVSxoACzjrpaR6EJ+0XVdI7pTRayx81QbsfyBxVkzBl1eCwSqIvkQOBtvYAvVde7fBEGdM0szsPCwoWOAdgeRWx3o+eGiWo0nSo3AKAeEUCDZFg87ci/diGnPp6M3t2Zko6CVzH5WdJN0a9dhV4kmcBxpsgEsLs+Eb7ixtXl/DAcObNsrKSEJFoACCDxooChuB5i/wAjclkDI+jTJT0HLqV0x0dSg1VnYDnk8VhPLFLsZDk+gTMutWHAOg7R0dwtXY+PriGeQRsO8jmVgDSUSpPlTAUePXHSIMiPID8tsQdQ6fqX+uceKOWUegSOVZzLPIxkfk8L5KPJfd/vgFYHQ2pKn1H8MXPPZHST51/XBGEM0VcbY87m7s04JirNZ6VwEdrVeBVC/Ugee+JMhnSvhJoeRPH7J/Vv8iT64kzCYBlXFxyyuzNwosLQxsRdho6JYUACdyrWfQVXO3vrHiWQAstM0bHSfUE7g/D/ADGB+gxBlKM1AOjDejd0u/n8MFzZgGWSrXxHY+e2ze6x/D346eOdpP8AJLQY3TDJlJE1Wuk0COHUWCp8tx+8459lM28brIh0uhDKRWzA2Dv8MdM6LNZo8ML/AMjjnPWMn3U8kf4XIHwux+6sY+rjTTJZZ4OndRaOKUOndvo7snu6GimSl0bFfZBrYKRdDEo6V1Pu4zrTSVWl8BpO51eNdJtRERa72DVHfFSTqUoqpJBp9mnYafa4o7e03H4j6nHr9Mzih3stLQUa2paFChe1KK+G2PDQiyZWXqCyRJrUmZtFWniIKyFZGC3R1KTuQdKg2FAE3UMvncy6FViUrK8yaG+9IwbWNV0tREgeWhyQL3q2T6zLHJHIrnVEQyWbCmq2B24AHyHpjx+lZgb72S7JvW12wpjzyRsfW8AFhzcefjjcu6KrRuWAEY8GpIiAFTzJVQF9DxvjWVy2e1mZGTVMql6Ee4IV11KV02bjN1uZVBNsRhVJlMy2gEu4lAYUxYVJLXiq6JlXcHfUPXEWY+sRnQTKBRRQC+llVwaT1XWA23mAecFAO89ks8TDl5HRhMVgjUaDsBAF+7agBItyQfCb31YsZ6bNLNp7/u3i8AKxK3efaRLHI+p+W/SRJ2NAH2jvihIczJJHvMzu+mMktZdtIIUnzNrdeVYIzMmcy7NF3kwCal8DyaCq+FtJ2tfswv8A2AeWyA89ole4WeTvdUKlWpeASNHhJJKkFTrAbbiqJ3hdm2kOnvC/sjTrv2Pu6b+7zVbYzDA65mQO9k/bb+Y4Wdrc9oy5Uct4f9f3YZSf2r/tt/McV3tJ45UQ7hasbDcn1O3H8cdiXx1+DV9AXSEBQg1TBFr1J3G3H3QfnhpPLagEaQWFUDQF3uT/AFvgaUkkGtDLbUFryFeIWCVAO3++F8WblayJCNXI2I+V8Y88sixKpDSvoY5CT7aT07xvyBr/ACvF36Wo29f9cUbpcGn+uffi2dJBFH03/dwcc3lcmzWtUXDLVp8sRZsCv6v+rxHlZNt8ZmpAbxbejNLZW+rgb/D/ADxU8/GAT/Xniz9XIs4rOcOMWzZISTt78DSDBc674GYYEJh3RMnrEgPs0KPnqvwAXzv5enwwZLlrIA1NIV32oEUviF/sb/tHEnRAFy+pttcoPB3Cq2/53Rx6zi6w2wUKjVuLLECy1+W5292OtijWNGDJcpmFDgobpqPxOxqjxhH9IWWrMK4G0iD812P7qwfHN4bvy2G+wAHkfjePHbuHVFBIOBan/uFj+U4rP7sV/gh9FKGMAxut8YMcwgYZTs/PLGZI42ZBqJII20AFjV3tY8vPE+Y7JZpCAYSCQxA1JfgHi4bkUffsfQ4dJ2Oz8cVWgRwoCMee9YLWll8LBk3uiNO2PSw56SaVEnZjHGryFtrDx961Ap66iNQXgcE4VjJxl8+sMapHF9v9gI0AtWj1N+PTrcTuSBxqOynTUGZjzrvE4VHYOk0aqD4mlhWRgfFsFRBYNHe/MEH5fpOfXMCGPNFYjmNAbc7yTdyZCmgeLUwsbX5WBYUJls/3kMYkFyikBqgqxg02pP8ApMBwTXgPBUAyRPreYUNpQSZXMUsdU2s+Jgxd/Ci9zuOLJ898eXi6hLBpEPgZVUlas65ItGrx7ElI1ogbUSLJY7y/Q83l1du9VCQ8i6CCrtFJ3bg0pWqZq8jseKOD830vNQKdGYcRsGZgTvrh7zuzq0Uw05ZW238IsDwkoCs9o5pyYVnRUMcKomgiigJpjpZhZN3VfDGYj7S5WSLMyQyOXMLtEGIItUYiwDwLxmKEdQA+0kPkHY//ALHFYzrK5lut2oi6Ph0+fyvz5OLQ3ty/tt/McVSaIkKxskMfnqsUfLYn+huOw+jR9EpI1Rg+8+e6qPz4555wF02G1B/LHlepmQ7Kq2NzuebsDyHOGWUdQAAOPL/fHK9VkUmlE3xR8sMymUOxGLPkI9I9DirJ1dU88SjtEPJjjx8qN+KZdBn1qvP+v6+eIJM/fHyv+vniqR9XLedYnbPUMNzBQDc9R55wh6jHvtj1mOqGuf6/r+GF0vUR5nC5DcQeTL4DzENYM+vjEM0ww7ZDiiDL9dmiXSCGT8LiwPh6fI0cMMrmO/FKmlSSGAPAIAu9uCQarff0wjzBs4a9DWowfWYD1GyHav8Au/hjoYJyb43o8b06J+7IbQb1BiK5saARVf5en5FdoPH0/bfTpP5ED+BOPGZNbI2wlUH3kij8gSBX6p5xPlR32VZDtrDLfpj21cXERXuj5DLTxS6h3TIsfjLg722shCVBsLsL2J53xLkOhZb/AJkSSgmJ9MZsDvB3OYbgE1bRx72aut9QxXMxAUYqwplNEHyIw+6Pl8mY1Mz0zgq480+1jAdfAQKj1He73+XKZBN1LpyRui/W2mBlSP0XQFQltRkNAaqWgQQCbFVhjPk8sWfuc26xuE71mZS8oM73ZZgV0xhVqmDMATQNhf8AUOmgC5pie7BJWh46YstGLk6QoHAMg8RAOJ8p0jJZiYKrtbMCdJCgA6tQFQ0umgbqjdUOQgPeZ6LFZ0Zxk0d6TqIJZopnETArJyVOo17IDMNV4D6h05EWQrmSZMssbBtW8jSsGIj+0tdGvhdRJDk0ONdKXJNGI52KHvZGLKFJ7sIndqXKGrbUARtzY4r1JlsgxjPeFbjjDBTQDaY1dmuM733hIF+zYPirAA3/AEDlponYZkQvphKmWXUTayiXvQHpbKKQV1bBfCNVABuzyMVU54kGUoAaOkGHWWf7YorFjoI1EcnUaIwN+jMhoY/WGZgGKqt+JgvhXxRbWw/Jh5g49R5HLQZmeN2jdEiNCUnxSEKQqsg8LC/MbaHAokEACTqee70qaawuklpC5Jskm24u+Pj64zBXaV8uXX6vp00fZBFDW2gPqAtxHp1HffzOMxSA6dmiA0x/Wb+JxXJUpCASLABaiBtuDqJHnX5YsWcS3lHqzfxOKjJGrMA7uKYMBRItVGoWTseTjrvUUaMSzAxsy+hrB2USbR3oSQoDRZRtwSd68gCb42xrMZaN3fRZAAq/hzxv+7nDro/aYJCcvmIhLGdudLD0ogeXrji5aUnX5NYJtC/qGSkaSOOMM7vGsgClX2ZNf3VU2F5Hlhd41vUNgaPuPofQ4vvROrZLK/aZdHaYjTclNoBqwumr/I8YzrK2hlcKskylSugDUpII+8fZoUavEvfjQ42vJVsiCSMP89kSIw3kfP1vC/p0e4Hvxdu12UC5KEjk8/ljGrs9N9HL87OQcQZfJvIC96UU0WPF+g9T/ribPRWcWTsnnljCySBWEWyhlal5P3TVkm9VX78XDrRlkuxP+jMuuXeTVOzIyoaVFUMwJApm1n2TwPLCOaxR8VHjUOfgfPjF77U5vITymQd8hejIsRBUsB7VNwd+cVzr/VUmCRQx6Y4xpW6LVzufjiuW+jLi67EJw16L1VEHdSIWUmwVvUrbcC6OwwO2U0rvgWP2xvW/l/4xthnUtGc4uJYZtTKBFbUdfG5obA+/g1g/s4lw/M4W5HMaNSI3LC2I42Y0vu8Pxwf0KY92b5LE/vOOtj2yRH2yyQASQCiTob30LU/GgR+Xpir4vnaCJH7mNywDzKpK0SAQRYB25OFT9i3kN5dwy1IT3hCldEsiLq8hq0CtyASbob453qElNktbKxjMP8p2a73KrLG4MhMlpvsiAfq1qJb1qq4x6HYjMd4UuIkNoJ1GgQJC33fLuXuvQVd4xEBdAzcUbyGVdQaJ1W11aXNFWA1CuKvyvzw3k6p095ZHeFqdnbw6hz3ZA097W4734MyHcDTgM9kZEnkgdkEiJGw8Xh+1aIKSxHsgS78fOsE9A7KRzM0UryRyLOIdlGkWsjFjqpwR3Tbab3HvwgDemS9MCl9JDxhX8ZIsgOSiL3vibUE3og0bAu8Lcj1iBMxNIBoV4SFXQHUyMEsMGawurU2x8lB8JIxHJ2IzCmUEp9lq1HVtSNIrEbb7wt+712Nj+jyeympe9LqijxaSpWUmQtp2UmLSD587AhiAJuuZ5JO5CX9nCqMSKLMGY3yTwQNztVCgBjMD9Q6W8OjWR9oodaJ9k8Hj5fI4zDA61NtJL+038xxXZ8rYIPDLVAcOL8d+pXaxiw5k/aP+0/8ANitzXGxdnamKqqXZ5PqaG/i/7cdj7UaMi6IVeR7HJF/lVD3bYuOS7NQsAWUHFAycmltQ2Db/ADvfjjnF86Lntqv0/qscXIqm7PTH4KhkMlHF7CAV6AD/AG/84S9ThJJZtzXyHuGHsrbG+KxWusZw7D14xnJlxiD5QqHBPF4tXafqCvlVUcjb+vhiq9NyLO2w3usP+u9npYUQuOfK+PdWMlJ0zbirVlDnTfBfS2KNY3HmOQRiDPIVY4M6TFdc7+mEhNK6YVmumRv4go+XvwE3TVTgYaNHp3wp6hm8NuxxjQs6k+FsMep1HqaxJmpbxP0aK5N20iq4u7rwgepx7PTwto8OaVugiCRS9cFlRr9HHNkjbYn+jhtkEKoR7/8APHmEK6kwKtNu+vcqm+nY8iwbIJ/djeTFJxW5Fc8V/kcdfEqZkJO18pHdi6OonbyoCj+/G8vkFfLq6ZkpIsMsji5Cx+0kUABeARdkcayTs2F/anMapgLvStfMm/4VgToqxnMRCXSY+8XXrYqum99TLuBXmN8czO7m2S+yy5rsoFZhFmtKs7osf3gpWRqenqiIV/aDofdiJehP4bzht9JUAk3JMzJuddAEAW/oaPngSXp2W7mw8IdWmFCU24Vk7oldJGmtew02ACSMNYoMiGOmWKJhIoDo0gdTUNmNgNOj+3GqqsrwNNYgBZHpRLZgu00kkUiRK6ShWLd4FAOq6FJ7ZNKQnN4kl6AveSGKd46YnQbLlljUsQdSlmLSEICASDyCSCB1Tp2TVJDHM0jAtoJK+ICYKtjTdmI6+eR8sb6dkssyVrisTQ+KcsngZW7wGNHI0K1WwOoj8O4wCDoMmzZ94HadoNcp8MpsxB2BcE3rsA7AW5+N4NyPTImCM001sNRP1gKfGkXe5iyNtGto2XltHPhbAGYy2Uudri06JdC94WZWDERd2Ao2NA1qI3HAsYPzfZ7IPGZhMsarIsZ7s+A29gqHBYkQEFuAGVueCDK32ilVjl6JsZeMMCykKdzpXSigeEhiDZBY2xxmBusQQqy9y5YFbNkEhrO1hR5VjMMR1CeT7Rv8Rv5jit9UywLarq9LLvuSpbaz8R8h8MOhJqaT3SOPyc4TTZPVIjOdKoDZba7Y8evP5g47ElcUizwIVkQlASdyjetfdPvHGCejdRqh/vj1DFGqoYRpTnU2+vZq33og7+V4Vzs0cx1UdVMKqtx6jz9ceH1WPSka45U6OgZId4B5jzwu7TZFoikgUsgsGvI870PfgXpHWCB8cNz1fw+I0Pf5451Jnouiv5ftUyFHVWRfJiNiR/D54Z9oO27TL42HqfjjWVzcZfdCy0QSqMdvkMD9U6fk3VmSgw3C7/y+Rw/prww+rLyitTdZViT64b9Bao7bazYwry0SA7gX78EvnK/r+GIaroak32Meo5iuMV3PZnHrM54nz/0wtmkvFRjZE8lIjlbDbp0JCp7yf5T+/CiKIs4X1OLVlxH3lNZES8KSGskKKr9rHT9NDTZ47t2eejikR0Yho9W/6upiLHBBF7YzvtCuzLpFs4/ZIFNVmrq6xrq2a7kHudI4XTV6V5Gq9idSnfFf6tnWEekklpDqb1r3/E/wxtKaiv4AS5iYuxY8sST88eBjMFdLyXfSrHZGomyF1HYEnStizQ2FizjmtkAl43iw5HsNmJk7yPSIzuC50kAyCNdQF7s7VQut7rHhexc52BjJ1BQNRs6mKqR4ao6Sd9/DxdAgxDg/pvRHnSV1KgQrqIa7IpjsQCB4UJtiBsBdkAtH7EZiNVeTQFdNYAa2K92HBqq4dRRI3PuvEuZ6NmciWVJIyshSMvQFM8dii4tCEkPiHAe/MYQC09mJwGLLpZfuEHWd4gKUDkmddvcw5FGNuzWaUkGCQFavwna5DGp+cg0j1Pyxa802dE8zCYnu5HUyPEgcvDpJZF30jvFjOxG9GtjRGYyHU1dlSVTGzlxr0bkyRJ3hSmod9Gij8JF7AkkAoOayMkWnvFZdah1vbUrXTD1Bo43g/tIs4eL6wwZu5TTRBITfSrUPaxvDAuMcmnMTr6SMR83OAIFpmRSuuyyawKIIvR4gao77evvODetDu82zeTO6n4liRgLMh2YL7gyc2SDZB9AdJ4ry999l/FFoawLcYLADbcrxdUQy7bWf3jC7N5RZISF9qM2CRt+sNXu9/u92Pefz3cqwdWG5oggWdRIHB2HqPIj3YrvVOtvNQoIgGyLdbeZJJJ/8YxzZIpUxthmSz+kAk/LB+X62rEWPmeB+e14r2WkIII5HB/hi3dG7WFWqSgTXiIG/7XkfnjktI1jJsLHX4wtDVdc3/DfA03WtZUvIa08X/HFvgz+VcjvBtVnT6/E/Hj3YzLxZJ2fUtAeya3O2+455/wBsRyPQsZz3O59CLBvf+t8L/rl3sa9f9cXXqHVIIwe7C7HYsBYG9j4WAf8Ac4pfUeqtKSBst2B/mffi4qzGftdAkktnEL40Tj1DFqPoByfTGsY+DCUrC+meC5T5bD3k4P6arF7T29Jaz942NvhyMBZZg522RVIHxIqz/H3VhvL3WXRWA1kgjc14ttVedbb36Y9+NJR/RCIuqMvic7AEbGiVpbIJv9evkOMU/OZkyOWPyHoPIYP6z1szGlVUTmlFAn133Pz9MKhjy5snJ0ugbNY9xTEEFSQQQQRYII3BBG4OPNYJj6c5UNXhbXpYkAHu1twCSNwCNvOwBd4wJM/Scv8A1JPP77ebaj5+bAH4gHHgZx/xt/7m8uP4/vx7h6bI4UojNrYooUWWYAEgAbnZh+eImy7BA5HhYsoPqVCkj8nX88AD7oRE4zBnlclYiULSsCXI2Au9ROkCjQPqNsMsx2feSPu2zkRVXjoHTZLsI9THVqIC0Uu7jF+DjFPyuVaR1RRbMaA23PzxGMIZbZOmus8ajMyTd6sjKQ7K3eRo/d3423vTW/mR7yd0GAxmKRpZNRiY+N0qNhMY3kXvARUaIpK8kHnTYxQxgmbp7oGJXZX0MQVI1UTVqaOwJsbbYKAZ9q8qkbxhHZgEoFn1Wquyo6/hV1AcL5asZhPJAyhSRQYWp9QCRf5qR8sZhgdU7TZTX3hH42r3EMaP54VQZjvACIxqAsHluaZRq2BHPvFja8OI5dTyo3Id6+Go/wAMIMyhiZlqifGp8lob/Lz+BPpjtfajQh6+NaoAdgzAE8+ypG3kN/44rLbHfFjz0wJVSdT+29cLt7Irk1z8MJc/lirXR0tuDX5188eD1Eb9xDPELYMjjB5wtG2CI8xWPG0aQkl2WDJ5GQD7OQj3Xt+RxJmmzKijL+Qwqy/Vary+GPcvU7xNP8G1rwwPMxsTbMSffiFhj3PnL5xAjasaxTMJNE0MGo1x78ME6cXjJU+BSNhux95A8vcaxHlenkhL2V2Cg8Dfbnn92JpeprAW0sCVYaBpFsV9Qb28qx7IxjFWyAhMuECgLRuqY0WJH3tqCjknir+OK31fPa2pTaLsD+L1b4FrIwxzfXZswCqwxoDe6qbF7MLPqNq9+NZHs8D7e59PTBJSy+2HQhNBknfgH4+XxxO/R5B7/hi1w5HTwMT/AFbGi9Eq2x0UFlINHYjb34bZDtG8SRoqoe7MpDHVZEyaHVhq0spABojy3sbYfZnoUcpthR9Qav4+uIJ+z2WCkatLfiJsj5XWMJekmhUbm+kWZJdUVkWrESF7Z17vc1ITX2dDxEgOwB32UdP7TvCugIjC3Pi13bmI8hhwYVO/qbvalubyhjaiQfQjgj1GIceRqtAWL/jnMbHawUINyA/Zs7IDT7he82B9nStVvest2wkUTnTbzujsSz6TpVwdQDWxJa/ETuL5o4roGMrAA/k7ZzsulqY1ICzFy1ykMX3bZgwuxydzZwc30l5n8EX3t6exqZmLLbmmJcgsNyNjeKljMKgD+sdafMGMuAO7jEYrVwt17TGueBQHkMZgG8ZhgdW6tEVmZx+Nv5jiHqEQlQMNyBv60dmH5E4Y5+K2kB/G38xwsDlD6jzHrjuR3Esr/V5VPdkWGtt6ohVoC6HNk7+7448ZzLd4FOpmsmid7AUHn3b7YL6tBqkBUEjSRt5WxI2Hx5xLlU7tSrAHxBiefA2w96nb41XrjBxttMli+LoKke0fyxkvZ8D7x+eHOakCLd0L03RG/ls3NeY8vyxGpY0asHiiGU+p1V/V/LFfSxdUIQSdHA4a8Qfo5vQ4setGBJIACliRW2nzIAo2aHI3O3lgYS+dJwDTF1FDz2ayedyABtucZyxY/CChflOjF7/VBavMqOSD88FpHClfrKTroMVINeydmv1HFn0NFZlvDpVZEL7HWp06RRbxe0w2Hqa59+lyNECRGMmoLYPltWmhWnzFAYFBL4jojfPqxVYrvUCCyIFFfe2AYmz5cY85Tp6QhjIVYnUWNEhtjxYBFsR6HDnJ9Fk4PdgA7Wuo/JdgAauiefLBOY6SlXJcm/NKo+YSv3nGnCyqFEDiRVCLuFAYqNr88EHLlABW/vIwVLmQopPCo4AoV8hgKaazvj1RToRqSRq2I/PEcBlkIVSoJ+JoeuBpmPC84e9KyP1eK23kfn9UeSjEyfhCW2RydIVR4mZz8aH5DC3OZJQNkBvDfMSXiGOG2W+MNLWxsq/UslrTSopgbC+vqB76xW6rY/A46tnuixyUdww8xhN1fsr358JVJvU+zIPVq4b30b8/XHP9RhcvdETiyhXjMW4dgxEP+YmAJOyxC/zZqr8jiDM9iiRcMmr9VxpPyayCfjWPL9DJV0KisVjQxLPlmjYq6lWHIIoj5YixiIwHG8YcZgGdrzC07+Y1tv8A9xwDm8sGG3OBf0qUlkU8d4/P7Zwes6PxY+Bx24ppI07FUEKW6tQLDwEk7Ne4AVgSx4HtAGrFG1w5GAtLH37WbQbAtsBYFNRJbg7qACCQxAwfmunauCPmMBL0DwyXptlpDudBALavdbKqeftNsBvjPJH7k/8ARNMW5rpmV0WJ9x3oHAbYjuthsLB3+8fIbWTsn0yBZI2fNlQSbDoAWS+LJoaiLvfwkUQwFmdSeGO2j70zaGAJVS2oae7JdogPNrPnp5Xkrs1FErBnEpOojU6sbTvCO8Zlh3OjSQtCgSLtaPm3+/6EeYOlQz6UaXS7MSqnYFSq6C6AhxRJ34ABJO4x6y2TgTWUQSEwMytJrtHABDAK4Fgnhr3HGPEvUclekM7xk/eHF98LWogQRpi9b7xqAraPL9Xy4y7r41dlbz1k/gTV3fs7Dw2B4m8S4eu9gHt0VHDuspW21R2BZU+EmybII0sDzS71q2OM0KKNBtgh551gIANz7JYs1DfkAGsL16gJDIAGKD+zLXuArgVSiiSVIsAbbnbds65ZZbUeEsl7H2dfjqwTpKi62YaiAdt9Ka/JRKpiKG3fV4h4tNbMNLBQb0kWTZO3vxndRBHqSxpJBK7FvuqASN653G52ujjC6SqAqUdV3vsoBXRYAFtQkFL96sSZlohFoKlWDbkb2uoDbyDaXZrP/RXbesK3+/4GJMwsCvHTlx3njsjSYwUI9nxCwWBIJFqaO1nU8WWKtpkIZQCLFGQhKIUMwVbfff7oAuzjzIINJB1Bjvd+zTONK/Z7WugliDsTsCNJzLrCyzLpOtnbuSoOy6JdIN7abKc7ghTwGxtur9xBP0rpcHeFzJqVGYAkKAaB0sLPmRe+1Oo5DDBGdzERfdiwqhW3i7m9RBOqjLQFbCjfNYIlECoY1ZlotWoqpI+zpixSr3kOmrtRxyQoREdZphwVry/tAQLXg/ZmjVWdzVHK7d3IroNzuVhCfZSByFG34ms6mu6AIIoAmq33N4FijQtRdErSBuTq38RfckH3AADzAG5NVI9P3ro+ewNLV+AEgtq322o0ML2RV1Fixb7oXYECvMqefI+VbjFJuu3/AEMasYQ6LrYrY1MtbAmSzvsCB3YvgjURiJFj7xSSVBAuwCf7K659oyeH8O/Plj0jw6QFJLd4LJB3j1MCK0j7uk+ZNnjjGpZFDIxAKhqIIo0YkF7RlbEmtqA0k+VEEZ+5dWMkjhTvWZqI0to1cMQaWzYIBG/I8vI4LzRhWyrUAF8tyfvBRydht52eK4gchrKkAaBRIYeILGGJADVqYORyN+RiTNhGYgDSLBsA1XdiwRpseMcg/e42vCcm35GJ+0nTleNVZUdw2lwSoKgCmKNzs4IFXYZT645tnuzeYiBLRkqPvLRHz07j546J1vMeEAbb7Yiyk7EA/wCxxcvTclbZDVs5acZi+9f7NJmEMkICzDcqPv8Ar8/Q+eMx4Z4ZQdE0xp1nJ3I5H42/mOFYzJQ72PfvWHOdkPeSf4jfzHAs8QIx2odIAnp/XAeTeHDzqVsAHwk+m+kkce8ce/FOkyy8jY+7GZHPuGrVtiZQv9FKRdY8nGdWp6Aoq1A2KYmgGNnZV2arI35x5WBaU95ermlBq758Y9B+Z4I3FyExIF4MIvGDjJP5GlC6bo0MoOpQGurVRYG/iJvfjzB5G+AR2VjAsEkmqXSt2WIN0xAoLfnyPI3h0X8VHerxMTR9fjg4yT0xcExPF0cBQ2oi9W1DyPFlgfPfb4BsERdMSgbs6bINe1rYVzfAB4J33ob4NljF3Qs84071t6YfvfkONEZ0rQsbrqtVB+R8ezV5fAY1P00HZZFfwj2VsglgOCw43Ym+AOSQMauz8sTvGCm4B+OE4y/yCiu5mKPxnXsBJp4+7IAv3gTce/APiFBqIwdksnHDTFwSxK6qFAUnlqrksNRYKQORgFcuDOqngncetYJ6zMTttQONXCWlyI/ZCsSt4jKASoJFDYkMdJ8Y4AG4v2+NsMen5VdgzDetiAPW+G2A8J9TfAIrCXJCyPfiwo2lQBxWFOE19w0iTP5AJX2gsqWAYBdgSOQ53IFgAb8c7YiOSDMBG/eE2AFUeQFE/abBia9fd7QUOgSdgPhiJIQbseeJWOaXy/4MMykaEahIoBeipFsFtgHq9xShq2rWBvgp8vG2X1lwHAYlDVmo0KrWqwdZYXvdcbVhdC1YmnXw4HCTfyANjQaL1FgNW4AqxYAJL7WQCPd6YHzWZAGz2b4FbiwLsMfWx7hvRtR7ySArhTnmwo45cuw8AGezBZsNY4KQD3flhGptsWJRsPhj1SVEx2KMnmTHL86PwxmB82KkPxxmG4J7YJn/2Q=="/>
          <p:cNvSpPr>
            <a:spLocks noChangeAspect="1" noChangeArrowheads="1"/>
          </p:cNvSpPr>
          <p:nvPr/>
        </p:nvSpPr>
        <p:spPr bwMode="auto">
          <a:xfrm>
            <a:off x="204788" y="-1009650"/>
            <a:ext cx="1905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254" name="AutoShape 22" descr="data:image/jpg;base64,/9j/4AAQSkZJRgABAQAAAQABAAD/2wCEAAkGBhMSERUUExQVFRUVGBwYGBgWGRofGhgYGhgdHBkXGBkYHSceHB0jGhggHy8gIycpLCwsGB8xNTAqNSYrLCkBCQoKDgwOGg8PGiokHyQpKSwpKSopLCwsLCwpNSw1LCkpLDUpKS4pLCwpLCwsLCksLCksLDUsLCwpLCwpKSwpLP/AABEIAPwAyAMBIgACEQEDEQH/xAAbAAACAgMBAAAAAAAAAAAAAAAEBQMGAAEHAv/EAEYQAAICAAUBBQQGBwYFAwUAAAECAxEABBIhMQUGEyJBUTJhcYEHFCNCUpEVYnKhsbLwMzRzwdHxFiRTguEXkrNDY4Oi0v/EABkBAAMBAQEAAAAAAAAAAAAAAAABAgMFBP/EACkRAAICAgIBAwQCAwEAAAAAAAABAhEDIRIxQQQiMhNCUWFxkVKBoRT/2gAMAwEAAhEDEQA/AOQde/vU/wDjSf8AyHANYP67/ep/8aT+c46J0bsJkcjlY831d2JlFx5dSwJFAi9BDFqIPKqLFnCboKOWDGY6L2K7L5XMdK6jmJItckAcxOWcaahLA6VbSTe+4OJOv9gIH6Zks108O5kYJLqNkvIdIsbBdMo7vbyIO/tYXJBRzYDGyMdtyv0d9MHVYcmUaQrlS04LuFLgoEcaWDK7WzFb00y0MVrs99GIz+VzTwtonhzLpGGJ0OigeBrsgjyb875ByQ6ObDGyuOhJ2MROjTyS5dhnUzYy62WDCzF4dAbQbDHej7QIPGD+rdiundMybLnpGkz0sTGOOMmo2NhWABAIDcs5o0aXbByQqOW43WLt9FPZvK5/MSw5gPq7otFpalu9JuhZI1BhuB4TYOBY/o6zJ6cc4FJqUx92BZKg6DIPd3vh+V8YdoKKkMYFx2T/ANHsq2eSESShIsusma3XZzSqitVrqKu5u6A25AEXSuzXSOrJmY8lBLl5YRqRy7MHBsKSrO3hJG42IsUfLC5IfE5BjenF27P/AEePmOlZnNgfaRt9mN90iUmcVXNMKPrGR5411T6PXg6TBnm1a3e3WvZhcVEx+JAN/wD3VGHyQqKScbrHZcl2NyCdJy2Zfp8uZkki1OYpJAV8LEyMO8ChQB5DFe6f9Fb5vpUGby285D64idpAJHAKE8NQqjsaFUfaXJDo51jenF57V9nIMv0jITLEUzMzOJWJezpLCirNpXy4A4w/7MdlOmt0vJzZmCRpMzmPq+uOR1IZ5ZFRiC2igEA2Hv3w+SFRybGDHX4fojy0WbzTzzMcllUVyL8ZJTWUcqBsAL8IBOpKq8Qxdlul9SyE+YyUEuXkyxLMhkZi6qNZHjZx4kDBaqm5sYXJD4nJtOMAx1Lrv0XRyZ3JR5IkZfMwhzI3iKqlF5WN0SVdNhQs1Qwsyf0exxZHqE2d1pJlX7qMIQLkCjY2DasZE32Nem+DkhUUDG6x2r6QexOQymVcw9PlZjGzd+kkhSEggAvrko7nijjXS+wvTHynTu9y8hlzqhTJFI+z93rLMpYrVA8Db0wuaHxOK1jeHHbHo6ZXOz5eNy6RPpDGr4BKtQA1KSVJAG64zFiBevH/AJqf/Fk/+Rsde/4q6P1FspmM3L3M+XFNFIhaNxXiU2pUgtuDd+RGOQ9e/vU/+NJ/O2ADhNWCdHW4O2XT48v1iKORUGZaT6uixuFYGEqtAJSeLajX5YWfRP8ASGmQWeKc/ZFWmjof/VVQNG3GtQBfqo9cc4vGXhOKHZf/AKOe20cfVpM5nZAneq+ptLEamZSAFQEgUKHuAxN/xlFF0uRcvOUzX18zrpDA6NwGBI0kVsVJ4NEb451jKw6QrOq9b+l8ZnIwak05mLMxSOgvRIsZLakP3bYAFTuLsX5Pv+IOg5nOfX5phq7oI8GYiLLtVEKUILqBXhLA+7e+GY6H9FXZTLzLmc5m1MkOUXUE+67BWc3+LSqjwnYlhe22IcUkNNsrHZzrwynUI8yotUlJIG1xkkMB6WhNY6l/6xxDqjRkr9QA7vWBY12T34AFlSx01vYAPuwP0XK5LrmTzQTIwZSaDeNogq7srFNRVVseAqwII3sV5Q9b7AQZ+DpuY6fF3cUhWKUJuUQsSzudyShDhnY/h92B03sf8AHY76U0XqOblzViHNnkAnu9FrHYG5XuyVNC+D64J6T1zpnRocy+UzJzk8y1GoRlCLvoDtVWCbbcE0BpXnFg6V03p0vWsxBFlIGWDLU+pFZGmEkY2VgVVlXwlgASS14VdH6Mr9fWLNZHKQ/8qT3Eao8fNh606de9XXkN8LQHnLfSHl8inSYsvKrwhG+tadVgvpDMy+1qWTW4sWa22IxvLfSTl88epw5yQRZaSMdwTZKhToGlQLLFistVY0n0vEHb3o+R/RsmYOUjyeYE7RwCM6e+VZK193sNJSzdbUCDTAGofRl2bXN5vXLX1fLL30xb2dK7hCeNyLPuVsOlVhb6Lz03tVkpulZXKnqRykkcemTSj+IFWUxksukr4uQTxivZnt6uWyPS/qU32+XEomTS1eMqdLggB1JHkTxze+Iu2fZOPL9Ty7xANlc3JHJHQBSnddcY8iKIIH4XAxd27OZX/iPufq2X7r6nq7vuk0atdatGnTq99YWg2Uv6Tu3sPUsrkygKSo0hljNnSSqUQ3DKaNee24GC+l/SRHk+i5eKAxPm45WOiSNmCKzSnvFJAXVTLW52YisOsv0TpvVPr0SZMZWbKFgskR8LUWCsVGleUNqRwdm9PHU+zEcHREkyWUhzPewapswxBlS0BZ47BI0nVYUjTp3F2Q7XQb7EfYf6QomjzmX6nI+jOEs0wskMyBGBCgkeFVogEDQBVYJk7RZDpfTsxlslmPreYzNq0gRlVVK6b322VjQBJ1MSaArHK8ZWK4omzqfTfpS+r9FSNGH1xGaGMkWUhNMHF7UFpAD5oux04C+kv6RUz+VyscYClh3s6jylFxhffsCwvyZMc6OMwcVdhbO3duO1mRz2XkEXU2i0wyAwCNws7AalVu8UUSygbeuF+X+lGDLZXpYikLvAAmZjCsPsygDC2XSSGAI0k7qPfjkGMwcUOywdvPqf16Q5EloTvxShyTqEd76PS/4VjMIAMZihB3Xf71mP8aT+dsADB/Xv71P/AI0n87YCwCNDGVjQxvABl4ysaBxhOADMXX6OO3ceQ76LMRtLl8wtOE9oEKy7AkAgqxBFg8EHbFRy2TeQ0iMx/VBP8MOcv2KzDC20IBzqbcfELe/xxSg56SGr8FrzXbvIZPJT5Xpcc5bMWHmmoEKwIpaNkhWKjYVZNk4A7AfSU3T8tmYSL1KXgrfRMaXcHbTVN/8Aj87woPZ6CMW8rO34UFWfjuaxpOz0copGMb+jbg/Pkfvxp/5Z10PYw+jTtpFkc1PNme9cTRFCUAZtRkVizamX8J3F7nDbpPbHpuS6lFmIPrckQgZHElNIHLeEDUwGnSBwfPFB6h0uSE1IpX0PkfgeDgMjGDhvYro6HN9IkE2RzmWzMTy3K8mUOwMetnYajfh0E3Qu9RXjjx2X+kiLp/TmhhgDZmSS5DKNUTpvVgEHwgBdJ28TG/LFArGqwcUFnT8/9LEWaycSZnLgTx5hJEMC6URI2U2AzHcrqTTxwbGJz9KuV/TP17RP3X1budOlNerVd13mmvn8scpxs4XFBZ0HtF9KUZhmy/T8t9XTMFmmkY3LIXJ1eZADA1yaBIFY9ZP6QMrk+mtlsnDL388emd5G8AZk0u0a6j6kDZfIm6GOeY2sZNkAmhZ24FgWfQWa+eHxQWeLxs4nlyTqAXRlBJUFlItlrUoscjULHlY9cQ4YjQxvBP6Oktl7t7VdZGlrVKB1sK2XSQbO1EeuBqwAaxlYkWE6SwU6QQCa2BayATwCdJIHnpPpjwTgAzGY9yQMtalK6gCLBGpfJhfI25GNYBhnXT/zU/8AjSfznAODuvf3qf8AxpP52wCB8cAjRwZkulSy/wBmjN+4fmdsWfs32LsB5xzuEPl73/8A5/P0xeIMisS3Qscf5UPIY9WPBauRahZSemfR058U76RzpTn5kihhynQMpFxEpI83s/xOG+a6kI0LPxfPmT6D1vFZzmfLuTJap5Dc7+rcA15i635x6o4oQ7RTSQ7+sgALGpdj92NSQo9TpFAYBzfTlb+0acA8gaQP/bzgNJ1bZXtfQ6hY9wJ348sbzSgK+yrGBydizCvO/wCt8actaAny3TsoONVj8V3/AKYmzvSkYApsR5jj8xeFkeYY+NVVwAASh8akADeifIbGvMb+pEEWoEpJIGI2CEg+e++4F+uHGSEDNJKuznvIzsVaiCMJ+t9mwF77L+KPll5Ke/1K/vH78WaMg2kh1MKBYVZsWCwvf4+7AjRPA+pd1PIHBHu/0wZMUciE/wBlDvGYtnWuzSygzZerIsxgc+ZKe/8AV/L0xUjjlZMbg6ZLVGxjLxl41jMRhxbexHaCHKrL3gBeZkjBIJEaAM3eNQNhZe7fSLJ7qqPnU7xvABdeo9Zykqu6mHvmV3uZJGGuTMyuw8KFTL3QiXURpov4gQKKzXUOlMJSEiVQ8saqscutoyqLBMrEaVpmklayrHSiURtiHsRBlFij+srGWeVpV1qrFkhjKlDdgKS7SFW9ruVG5IxJN0DKyCHZ6JggbTJCvc6kjkeWdhFcltOUBIH9i1saACKM7QdbyLPMV0yFrGqJXRmR8wpCI0iWDHl1KlnFEyVTBAcI+zmZySzzNOlxabiSQlmsTxMFZo1G5jDqTQFE8WMP+mdnOnloJAZNDzRFe9liKunfEPGYwisT3cbMTYALolGwzaj6BlW7wG0Mki6kDwFhpyr5h4Ym7sBHMoWOxsC+gqxXcAjj6v09YZYfCY2Lfck1loo0ihmG2kO5lmm39nTp9zes91bIomZXLtArPAyDTFLoe83rEY1x3YgiSmYAEubNgHBPROz2TlOXDKVVDrljaWHvBrzJj8cvdAuiRwFilfeFFdePEfZPJSd2zO5kmUynu2RYAXUOELGI9yql9BIDi1307hTQFV7RdaaXuoQ6vFl10xle8piQuuS5fHbFRtsorYAc6x46+qgZZFQKVy8ZYjTbtIWk1MUJs1IF3ogKAQKxmGIH69/esx/iyfzti59jeyGlRNMvjItFP3AfvH9Y/uH7hujdm++zs80g+zSeSgfvt3h2+A8/98XkNePXgxX7maQj5Z6iQDj+vfiDqGaVVLMaVdziaR6H8fcMU7rfVElfQ2ru13FGtVck390cbbk8Y9l1tlydHqTNtNIHvUKIRVo6dQoMfO+Tt+E784G1qrkIyAIu9GwTQ1bVVlgBbWfQY1lgJEcqroDekjc6dtbkXtSkceR24xtOmosYZZDpG+6t7N1aivP4fliG20qMz1FG7uxZECcPoBBF7Aaqs8j05wJP093dtMlmz4CaYAeWm/yr0GGSEGPSwtS9nWRd6Qd64O+w5vE+YIrVY3WjfqNwase/DUE47HViOPLySy+EvEQKZjqA8P61+nwxLnIWKkRyXuF1jbvGUXR38JrcDzxL1HMhJEcs1NuylmF03lQ489z7sTZHNhk0k2u2ll41A+GwR4SPf64hKNuN7CkLMjnHiB1Lqe60kiyK/DvuCB7zfphxHnlGzeEcsshthfs1RJPwqxR3GIs5GoKTUnOxe/LhttyBXHP78Cy5Nak03qLqSxrbckFd+Nx5+WKjyj0xdB0Z7pgwIMbb3eyn3k+R9cC9sezgZDPEACBcgH3h+Me8efqN/j6y09aV5J1HT7hyKPvJIry9MTwdR+rkH2oW2I50H3e7nb5Y0yJZIbFo59jWHnanofcSakH2Mm6EcD1T5cj3fPC3p3TnnlSKIW8jBVBIFk8bnYfPHJlFxdMkFJxNNlmWtQILKGHvU7hvgcMYeyuZZlHdMA1HUfZCl9GokX948DfexYrD+I56JNIyaboMqXprfw2lkyUKSzsFUg2wO2JApfdm+PjtiTL5JnvSt6VLHj2VFsfkMXlOudSLs0UCnUEBEYkpSxg0qbewbyyqbug7A+0KD6Tm87lO7y/1ZQWlGnvNaku+pFBZZVA+8PL2d8ICnacFRdHmZzGI21qwUrVaSWoA3sN9sXHqWa6hp0yQRODBIdS6tgERXYBZAoZFC7KNJstTElsBNns5Hmsye4UykoJArOVWRSHVwVl5JQmiSu5AA8IABVHypCq21NZG4JFGjajdfmBjwF92Lx1fMZuPLOJhCVkjs33uoB+4Ni2AJ+1Xc2D4zvYJxJ+oxxFjEB4EjWw+vS0dB08VChlySDySfCa8LAo2msZh52tzmYlkjbMRiI92NCgEDu9TaSLYmh7IJN0gB4xmADqbxBWZVFAO35liSfmTj0vuxDmcyNbj9dv5jj00oVSxoACzjrpaR6EJ+0XVdI7pTRayx81QbsfyBxVkzBl1eCwSqIvkQOBtvYAvVde7fBEGdM0szsPCwoWOAdgeRWx3o+eGiWo0nSo3AKAeEUCDZFg87ci/diGnPp6M3t2Zko6CVzH5WdJN0a9dhV4kmcBxpsgEsLs+Eb7ixtXl/DAcObNsrKSEJFoACCDxooChuB5i/wAjclkDI+jTJT0HLqV0x0dSg1VnYDnk8VhPLFLsZDk+gTMutWHAOg7R0dwtXY+PriGeQRsO8jmVgDSUSpPlTAUePXHSIMiPID8tsQdQ6fqX+uceKOWUegSOVZzLPIxkfk8L5KPJfd/vgFYHQ2pKn1H8MXPPZHST51/XBGEM0VcbY87m7s04JirNZ6VwEdrVeBVC/Ugee+JMhnSvhJoeRPH7J/Vv8iT64kzCYBlXFxyyuzNwosLQxsRdho6JYUACdyrWfQVXO3vrHiWQAstM0bHSfUE7g/D/ADGB+gxBlKM1AOjDejd0u/n8MFzZgGWSrXxHY+e2ze6x/D346eOdpP8AJLQY3TDJlJE1Wuk0COHUWCp8tx+8459lM28brIh0uhDKRWzA2Dv8MdM6LNZo8ML/AMjjnPWMn3U8kf4XIHwux+6sY+rjTTJZZ4OndRaOKUOndvo7snu6GimSl0bFfZBrYKRdDEo6V1Pu4zrTSVWl8BpO51eNdJtRERa72DVHfFSTqUoqpJBp9mnYafa4o7e03H4j6nHr9Mzih3stLQUa2paFChe1KK+G2PDQiyZWXqCyRJrUmZtFWniIKyFZGC3R1KTuQdKg2FAE3UMvncy6FViUrK8yaG+9IwbWNV0tREgeWhyQL3q2T6zLHJHIrnVEQyWbCmq2B24AHyHpjx+lZgb72S7JvW12wpjzyRsfW8AFhzcefjjcu6KrRuWAEY8GpIiAFTzJVQF9DxvjWVy2e1mZGTVMql6Ee4IV11KV02bjN1uZVBNsRhVJlMy2gEu4lAYUxYVJLXiq6JlXcHfUPXEWY+sRnQTKBRRQC+llVwaT1XWA23mAecFAO89ks8TDl5HRhMVgjUaDsBAF+7agBItyQfCb31YsZ6bNLNp7/u3i8AKxK3efaRLHI+p+W/SRJ2NAH2jvihIczJJHvMzu+mMktZdtIIUnzNrdeVYIzMmcy7NF3kwCal8DyaCq+FtJ2tfswv8A2AeWyA89ole4WeTvdUKlWpeASNHhJJKkFTrAbbiqJ3hdm2kOnvC/sjTrv2Pu6b+7zVbYzDA65mQO9k/bb+Y4Wdrc9oy5Uct4f9f3YZSf2r/tt/McV3tJ45UQ7hasbDcn1O3H8cdiXx1+DV9AXSEBQg1TBFr1J3G3H3QfnhpPLagEaQWFUDQF3uT/AFvgaUkkGtDLbUFryFeIWCVAO3++F8WblayJCNXI2I+V8Y88sixKpDSvoY5CT7aT07xvyBr/ACvF36Wo29f9cUbpcGn+uffi2dJBFH03/dwcc3lcmzWtUXDLVp8sRZsCv6v+rxHlZNt8ZmpAbxbejNLZW+rgb/D/ADxU8/GAT/Xniz9XIs4rOcOMWzZISTt78DSDBc674GYYEJh3RMnrEgPs0KPnqvwAXzv5enwwZLlrIA1NIV32oEUviF/sb/tHEnRAFy+pttcoPB3Cq2/53Rx6zi6w2wUKjVuLLECy1+W5292OtijWNGDJcpmFDgobpqPxOxqjxhH9IWWrMK4G0iD812P7qwfHN4bvy2G+wAHkfjePHbuHVFBIOBan/uFj+U4rP7sV/gh9FKGMAxut8YMcwgYZTs/PLGZI42ZBqJII20AFjV3tY8vPE+Y7JZpCAYSCQxA1JfgHi4bkUffsfQ4dJ2Oz8cVWgRwoCMee9YLWll8LBk3uiNO2PSw56SaVEnZjHGryFtrDx961Ap66iNQXgcE4VjJxl8+sMapHF9v9gI0AtWj1N+PTrcTuSBxqOynTUGZjzrvE4VHYOk0aqD4mlhWRgfFsFRBYNHe/MEH5fpOfXMCGPNFYjmNAbc7yTdyZCmgeLUwsbX5WBYUJls/3kMYkFyikBqgqxg02pP8ApMBwTXgPBUAyRPreYUNpQSZXMUsdU2s+Jgxd/Ci9zuOLJ898eXi6hLBpEPgZVUlas65ItGrx7ElI1ogbUSLJY7y/Q83l1du9VCQ8i6CCrtFJ3bg0pWqZq8jseKOD830vNQKdGYcRsGZgTvrh7zuzq0Uw05ZW238IsDwkoCs9o5pyYVnRUMcKomgiigJpjpZhZN3VfDGYj7S5WSLMyQyOXMLtEGIItUYiwDwLxmKEdQA+0kPkHY//ALHFYzrK5lut2oi6Ph0+fyvz5OLQ3ty/tt/McVSaIkKxskMfnqsUfLYn+huOw+jR9EpI1Rg+8+e6qPz4555wF02G1B/LHlepmQ7Kq2NzuebsDyHOGWUdQAAOPL/fHK9VkUmlE3xR8sMymUOxGLPkI9I9DirJ1dU88SjtEPJjjx8qN+KZdBn1qvP+v6+eIJM/fHyv+vniqR9XLedYnbPUMNzBQDc9R55wh6jHvtj1mOqGuf6/r+GF0vUR5nC5DcQeTL4DzENYM+vjEM0ww7ZDiiDL9dmiXSCGT8LiwPh6fI0cMMrmO/FKmlSSGAPAIAu9uCQarff0wjzBs4a9DWowfWYD1GyHav8Au/hjoYJyb43o8b06J+7IbQb1BiK5saARVf5en5FdoPH0/bfTpP5ED+BOPGZNbI2wlUH3kij8gSBX6p5xPlR32VZDtrDLfpj21cXERXuj5DLTxS6h3TIsfjLg722shCVBsLsL2J53xLkOhZb/AJkSSgmJ9MZsDvB3OYbgE1bRx72aut9QxXMxAUYqwplNEHyIw+6Pl8mY1Mz0zgq480+1jAdfAQKj1He73+XKZBN1LpyRui/W2mBlSP0XQFQltRkNAaqWgQQCbFVhjPk8sWfuc26xuE71mZS8oM73ZZgV0xhVqmDMATQNhf8AUOmgC5pie7BJWh46YstGLk6QoHAMg8RAOJ8p0jJZiYKrtbMCdJCgA6tQFQ0umgbqjdUOQgPeZ6LFZ0Zxk0d6TqIJZopnETArJyVOo17IDMNV4D6h05EWQrmSZMssbBtW8jSsGIj+0tdGvhdRJDk0ONdKXJNGI52KHvZGLKFJ7sIndqXKGrbUARtzY4r1JlsgxjPeFbjjDBTQDaY1dmuM733hIF+zYPirAA3/AEDlponYZkQvphKmWXUTayiXvQHpbKKQV1bBfCNVABuzyMVU54kGUoAaOkGHWWf7YorFjoI1EcnUaIwN+jMhoY/WGZgGKqt+JgvhXxRbWw/Jh5g49R5HLQZmeN2jdEiNCUnxSEKQqsg8LC/MbaHAokEACTqee70qaawuklpC5Jskm24u+Pj64zBXaV8uXX6vp00fZBFDW2gPqAtxHp1HffzOMxSA6dmiA0x/Wb+JxXJUpCASLABaiBtuDqJHnX5YsWcS3lHqzfxOKjJGrMA7uKYMBRItVGoWTseTjrvUUaMSzAxsy+hrB2USbR3oSQoDRZRtwSd68gCb42xrMZaN3fRZAAq/hzxv+7nDro/aYJCcvmIhLGdudLD0ogeXrji5aUnX5NYJtC/qGSkaSOOMM7vGsgClX2ZNf3VU2F5Hlhd41vUNgaPuPofQ4vvROrZLK/aZdHaYjTclNoBqwumr/I8YzrK2hlcKskylSugDUpII+8fZoUavEvfjQ42vJVsiCSMP89kSIw3kfP1vC/p0e4Hvxdu12UC5KEjk8/ljGrs9N9HL87OQcQZfJvIC96UU0WPF+g9T/ribPRWcWTsnnljCySBWEWyhlal5P3TVkm9VX78XDrRlkuxP+jMuuXeTVOzIyoaVFUMwJApm1n2TwPLCOaxR8VHjUOfgfPjF77U5vITymQd8hejIsRBUsB7VNwd+cVzr/VUmCRQx6Y4xpW6LVzufjiuW+jLi67EJw16L1VEHdSIWUmwVvUrbcC6OwwO2U0rvgWP2xvW/l/4xthnUtGc4uJYZtTKBFbUdfG5obA+/g1g/s4lw/M4W5HMaNSI3LC2I42Y0vu8Pxwf0KY92b5LE/vOOtj2yRH2yyQASQCiTob30LU/GgR+Xpir4vnaCJH7mNywDzKpK0SAQRYB25OFT9i3kN5dwy1IT3hCldEsiLq8hq0CtyASbob453qElNktbKxjMP8p2a73KrLG4MhMlpvsiAfq1qJb1qq4x6HYjMd4UuIkNoJ1GgQJC33fLuXuvQVd4xEBdAzcUbyGVdQaJ1W11aXNFWA1CuKvyvzw3k6p095ZHeFqdnbw6hz3ZA097W4734MyHcDTgM9kZEnkgdkEiJGw8Xh+1aIKSxHsgS78fOsE9A7KRzM0UryRyLOIdlGkWsjFjqpwR3Tbab3HvwgDemS9MCl9JDxhX8ZIsgOSiL3vibUE3og0bAu8Lcj1iBMxNIBoV4SFXQHUyMEsMGawurU2x8lB8JIxHJ2IzCmUEp9lq1HVtSNIrEbb7wt+712Nj+jyeympe9LqijxaSpWUmQtp2UmLSD587AhiAJuuZ5JO5CX9nCqMSKLMGY3yTwQNztVCgBjMD9Q6W8OjWR9oodaJ9k8Hj5fI4zDA61NtJL+038xxXZ8rYIPDLVAcOL8d+pXaxiw5k/aP+0/8ANitzXGxdnamKqqXZ5PqaG/i/7cdj7UaMi6IVeR7HJF/lVD3bYuOS7NQsAWUHFAycmltQ2Db/ADvfjjnF86Lntqv0/qscXIqm7PTH4KhkMlHF7CAV6AD/AG/84S9ThJJZtzXyHuGHsrbG+KxWusZw7D14xnJlxiD5QqHBPF4tXafqCvlVUcjb+vhiq9NyLO2w3usP+u9npYUQuOfK+PdWMlJ0zbirVlDnTfBfS2KNY3HmOQRiDPIVY4M6TFdc7+mEhNK6YVmumRv4go+XvwE3TVTgYaNHp3wp6hm8NuxxjQs6k+FsMep1HqaxJmpbxP0aK5N20iq4u7rwgepx7PTwto8OaVugiCRS9cFlRr9HHNkjbYn+jhtkEKoR7/8APHmEK6kwKtNu+vcqm+nY8iwbIJ/djeTFJxW5Fc8V/kcdfEqZkJO18pHdi6OonbyoCj+/G8vkFfLq6ZkpIsMsji5Cx+0kUABeARdkcayTs2F/anMapgLvStfMm/4VgToqxnMRCXSY+8XXrYqum99TLuBXmN8czO7m2S+yy5rsoFZhFmtKs7osf3gpWRqenqiIV/aDofdiJehP4bzht9JUAk3JMzJuddAEAW/oaPngSXp2W7mw8IdWmFCU24Vk7oldJGmtew02ACSMNYoMiGOmWKJhIoDo0gdTUNmNgNOj+3GqqsrwNNYgBZHpRLZgu00kkUiRK6ShWLd4FAOq6FJ7ZNKQnN4kl6AveSGKd46YnQbLlljUsQdSlmLSEICASDyCSCB1Tp2TVJDHM0jAtoJK+ICYKtjTdmI6+eR8sb6dkssyVrisTQ+KcsngZW7wGNHI0K1WwOoj8O4wCDoMmzZ94HadoNcp8MpsxB2BcE3rsA7AW5+N4NyPTImCM001sNRP1gKfGkXe5iyNtGto2XltHPhbAGYy2Uudri06JdC94WZWDERd2Ao2NA1qI3HAsYPzfZ7IPGZhMsarIsZ7s+A29gqHBYkQEFuAGVueCDK32ilVjl6JsZeMMCykKdzpXSigeEhiDZBY2xxmBusQQqy9y5YFbNkEhrO1hR5VjMMR1CeT7Rv8Rv5jit9UywLarq9LLvuSpbaz8R8h8MOhJqaT3SOPyc4TTZPVIjOdKoDZba7Y8evP5g47ElcUizwIVkQlASdyjetfdPvHGCejdRqh/vj1DFGqoYRpTnU2+vZq33og7+V4Vzs0cx1UdVMKqtx6jz9ceH1WPSka45U6OgZId4B5jzwu7TZFoikgUsgsGvI870PfgXpHWCB8cNz1fw+I0Pf5451Jnouiv5ftUyFHVWRfJiNiR/D54Z9oO27TL42HqfjjWVzcZfdCy0QSqMdvkMD9U6fk3VmSgw3C7/y+Rw/prww+rLyitTdZViT64b9Bao7bazYwry0SA7gX78EvnK/r+GIaroak32Meo5iuMV3PZnHrM54nz/0wtmkvFRjZE8lIjlbDbp0JCp7yf5T+/CiKIs4X1OLVlxH3lNZES8KSGskKKr9rHT9NDTZ47t2eejikR0Yho9W/6upiLHBBF7YzvtCuzLpFs4/ZIFNVmrq6xrq2a7kHudI4XTV6V5Gq9idSnfFf6tnWEekklpDqb1r3/E/wxtKaiv4AS5iYuxY8sST88eBjMFdLyXfSrHZGomyF1HYEnStizQ2FizjmtkAl43iw5HsNmJk7yPSIzuC50kAyCNdQF7s7VQut7rHhexc52BjJ1BQNRs6mKqR4ao6Sd9/DxdAgxDg/pvRHnSV1KgQrqIa7IpjsQCB4UJtiBsBdkAtH7EZiNVeTQFdNYAa2K92HBqq4dRRI3PuvEuZ6NmciWVJIyshSMvQFM8dii4tCEkPiHAe/MYQC09mJwGLLpZfuEHWd4gKUDkmddvcw5FGNuzWaUkGCQFavwna5DGp+cg0j1Pyxa802dE8zCYnu5HUyPEgcvDpJZF30jvFjOxG9GtjRGYyHU1dlSVTGzlxr0bkyRJ3hSmod9Gij8JF7AkkAoOayMkWnvFZdah1vbUrXTD1Bo43g/tIs4eL6wwZu5TTRBITfSrUPaxvDAuMcmnMTr6SMR83OAIFpmRSuuyyawKIIvR4gao77evvODetDu82zeTO6n4liRgLMh2YL7gyc2SDZB9AdJ4ry999l/FFoawLcYLADbcrxdUQy7bWf3jC7N5RZISF9qM2CRt+sNXu9/u92Pefz3cqwdWG5oggWdRIHB2HqPIj3YrvVOtvNQoIgGyLdbeZJJJ/8YxzZIpUxthmSz+kAk/LB+X62rEWPmeB+e14r2WkIII5HB/hi3dG7WFWqSgTXiIG/7XkfnjktI1jJsLHX4wtDVdc3/DfA03WtZUvIa08X/HFvgz+VcjvBtVnT6/E/Hj3YzLxZJ2fUtAeya3O2+455/wBsRyPQsZz3O59CLBvf+t8L/rl3sa9f9cXXqHVIIwe7C7HYsBYG9j4WAf8Ac4pfUeqtKSBst2B/mffi4qzGftdAkktnEL40Tj1DFqPoByfTGsY+DCUrC+meC5T5bD3k4P6arF7T29Jaz942NvhyMBZZg522RVIHxIqz/H3VhvL3WXRWA1kgjc14ttVedbb36Y9+NJR/RCIuqMvic7AEbGiVpbIJv9evkOMU/OZkyOWPyHoPIYP6z1szGlVUTmlFAn133Pz9MKhjy5snJ0ugbNY9xTEEFSQQQQRYII3BBG4OPNYJj6c5UNXhbXpYkAHu1twCSNwCNvOwBd4wJM/Scv8A1JPP77ebaj5+bAH4gHHgZx/xt/7m8uP4/vx7h6bI4UojNrYooUWWYAEgAbnZh+eImy7BA5HhYsoPqVCkj8nX88AD7oRE4zBnlclYiULSsCXI2Au9ROkCjQPqNsMsx2feSPu2zkRVXjoHTZLsI9THVqIC0Uu7jF+DjFPyuVaR1RRbMaA23PzxGMIZbZOmus8ajMyTd6sjKQ7K3eRo/d3423vTW/mR7yd0GAxmKRpZNRiY+N0qNhMY3kXvARUaIpK8kHnTYxQxgmbp7oGJXZX0MQVI1UTVqaOwJsbbYKAZ9q8qkbxhHZgEoFn1Wquyo6/hV1AcL5asZhPJAyhSRQYWp9QCRf5qR8sZhgdU7TZTX3hH42r3EMaP54VQZjvACIxqAsHluaZRq2BHPvFja8OI5dTyo3Id6+Go/wAMIMyhiZlqifGp8lob/Lz+BPpjtfajQh6+NaoAdgzAE8+ypG3kN/44rLbHfFjz0wJVSdT+29cLt7Irk1z8MJc/lirXR0tuDX5188eD1Eb9xDPELYMjjB5wtG2CI8xWPG0aQkl2WDJ5GQD7OQj3Xt+RxJmmzKijL+Qwqy/Vary+GPcvU7xNP8G1rwwPMxsTbMSffiFhj3PnL5xAjasaxTMJNE0MGo1x78ME6cXjJU+BSNhux95A8vcaxHlenkhL2V2Cg8Dfbnn92JpeprAW0sCVYaBpFsV9Qb28qx7IxjFWyAhMuECgLRuqY0WJH3tqCjknir+OK31fPa2pTaLsD+L1b4FrIwxzfXZswCqwxoDe6qbF7MLPqNq9+NZHs8D7e59PTBJSy+2HQhNBknfgH4+XxxO/R5B7/hi1w5HTwMT/AFbGi9Eq2x0UFlINHYjb34bZDtG8SRoqoe7MpDHVZEyaHVhq0spABojy3sbYfZnoUcpthR9Qav4+uIJ+z2WCkatLfiJsj5XWMJekmhUbm+kWZJdUVkWrESF7Z17vc1ITX2dDxEgOwB32UdP7TvCugIjC3Pi13bmI8hhwYVO/qbvalubyhjaiQfQjgj1GIceRqtAWL/jnMbHawUINyA/Zs7IDT7he82B9nStVvest2wkUTnTbzujsSz6TpVwdQDWxJa/ETuL5o4roGMrAA/k7ZzsulqY1ICzFy1ykMX3bZgwuxydzZwc30l5n8EX3t6exqZmLLbmmJcgsNyNjeKljMKgD+sdafMGMuAO7jEYrVwt17TGueBQHkMZgG8ZhgdW6tEVmZx+Nv5jiHqEQlQMNyBv60dmH5E4Y5+K2kB/G38xwsDlD6jzHrjuR3Esr/V5VPdkWGtt6ohVoC6HNk7+7448ZzLd4FOpmsmid7AUHn3b7YL6tBqkBUEjSRt5WxI2Hx5xLlU7tSrAHxBiefA2w96nb41XrjBxttMli+LoKke0fyxkvZ8D7x+eHOakCLd0L03RG/ls3NeY8vyxGpY0asHiiGU+p1V/V/LFfSxdUIQSdHA4a8Qfo5vQ4setGBJIACliRW2nzIAo2aHI3O3lgYS+dJwDTF1FDz2ayedyABtucZyxY/CChflOjF7/VBavMqOSD88FpHClfrKTroMVINeydmv1HFn0NFZlvDpVZEL7HWp06RRbxe0w2Hqa59+lyNECRGMmoLYPltWmhWnzFAYFBL4jojfPqxVYrvUCCyIFFfe2AYmz5cY85Tp6QhjIVYnUWNEhtjxYBFsR6HDnJ9Fk4PdgA7Wuo/JdgAauiefLBOY6SlXJcm/NKo+YSv3nGnCyqFEDiRVCLuFAYqNr88EHLlABW/vIwVLmQopPCo4AoV8hgKaazvj1RToRqSRq2I/PEcBlkIVSoJ+JoeuBpmPC84e9KyP1eK23kfn9UeSjEyfhCW2RydIVR4mZz8aH5DC3OZJQNkBvDfMSXiGOG2W+MNLWxsq/UslrTSopgbC+vqB76xW6rY/A46tnuixyUdww8xhN1fsr358JVJvU+zIPVq4b30b8/XHP9RhcvdETiyhXjMW4dgxEP+YmAJOyxC/zZqr8jiDM9iiRcMmr9VxpPyayCfjWPL9DJV0KisVjQxLPlmjYq6lWHIIoj5YixiIwHG8YcZgGdrzC07+Y1tv8A9xwDm8sGG3OBf0qUlkU8d4/P7Zwes6PxY+Bx24ppI07FUEKW6tQLDwEk7Ne4AVgSx4HtAGrFG1w5GAtLH37WbQbAtsBYFNRJbg7qACCQxAwfmunauCPmMBL0DwyXptlpDudBALavdbKqeftNsBvjPJH7k/8ARNMW5rpmV0WJ9x3oHAbYjuthsLB3+8fIbWTsn0yBZI2fNlQSbDoAWS+LJoaiLvfwkUQwFmdSeGO2j70zaGAJVS2oae7JdogPNrPnp5Xkrs1FErBnEpOojU6sbTvCO8Zlh3OjSQtCgSLtaPm3+/6EeYOlQz6UaXS7MSqnYFSq6C6AhxRJ34ABJO4x6y2TgTWUQSEwMytJrtHABDAK4Fgnhr3HGPEvUclekM7xk/eHF98LWogQRpi9b7xqAraPL9Xy4y7r41dlbz1k/gTV3fs7Dw2B4m8S4eu9gHt0VHDuspW21R2BZU+EmybII0sDzS71q2OM0KKNBtgh551gIANz7JYs1DfkAGsL16gJDIAGKD+zLXuArgVSiiSVIsAbbnbds65ZZbUeEsl7H2dfjqwTpKi62YaiAdt9Ka/JRKpiKG3fV4h4tNbMNLBQb0kWTZO3vxndRBHqSxpJBK7FvuqASN653G52ujjC6SqAqUdV3vsoBXRYAFtQkFL96sSZlohFoKlWDbkb2uoDbyDaXZrP/RXbesK3+/4GJMwsCvHTlx3njsjSYwUI9nxCwWBIJFqaO1nU8WWKtpkIZQCLFGQhKIUMwVbfff7oAuzjzIINJB1Bjvd+zTONK/Z7WugliDsTsCNJzLrCyzLpOtnbuSoOy6JdIN7abKc7ghTwGxtur9xBP0rpcHeFzJqVGYAkKAaB0sLPmRe+1Oo5DDBGdzERfdiwqhW3i7m9RBOqjLQFbCjfNYIlECoY1ZlotWoqpI+zpixSr3kOmrtRxyQoREdZphwVry/tAQLXg/ZmjVWdzVHK7d3IroNzuVhCfZSByFG34ms6mu6AIIoAmq33N4FijQtRdErSBuTq38RfckH3AADzAG5NVI9P3ro+ewNLV+AEgtq322o0ML2RV1Fixb7oXYECvMqefI+VbjFJuu3/AEMasYQ6LrYrY1MtbAmSzvsCB3YvgjURiJFj7xSSVBAuwCf7K659oyeH8O/Plj0jw6QFJLd4LJB3j1MCK0j7uk+ZNnjjGpZFDIxAKhqIIo0YkF7RlbEmtqA0k+VEEZ+5dWMkjhTvWZqI0to1cMQaWzYIBG/I8vI4LzRhWyrUAF8tyfvBRydht52eK4gchrKkAaBRIYeILGGJADVqYORyN+RiTNhGYgDSLBsA1XdiwRpseMcg/e42vCcm35GJ+0nTleNVZUdw2lwSoKgCmKNzs4IFXYZT645tnuzeYiBLRkqPvLRHz07j546J1vMeEAbb7Yiyk7EA/wCxxcvTclbZDVs5acZi+9f7NJmEMkICzDcqPv8Ar8/Q+eMx4Z4ZQdE0xp1nJ3I5H42/mOFYzJQ72PfvWHOdkPeSf4jfzHAs8QIx2odIAnp/XAeTeHDzqVsAHwk+m+kkce8ce/FOkyy8jY+7GZHPuGrVtiZQv9FKRdY8nGdWp6Aoq1A2KYmgGNnZV2arI35x5WBaU95ermlBq758Y9B+Z4I3FyExIF4MIvGDjJP5GlC6bo0MoOpQGurVRYG/iJvfjzB5G+AR2VjAsEkmqXSt2WIN0xAoLfnyPI3h0X8VHerxMTR9fjg4yT0xcExPF0cBQ2oi9W1DyPFlgfPfb4BsERdMSgbs6bINe1rYVzfAB4J33ob4NljF3Qs84071t6YfvfkONEZ0rQsbrqtVB+R8ezV5fAY1P00HZZFfwj2VsglgOCw43Ym+AOSQMauz8sTvGCm4B+OE4y/yCiu5mKPxnXsBJp4+7IAv3gTce/APiFBqIwdksnHDTFwSxK6qFAUnlqrksNRYKQORgFcuDOqngncetYJ6zMTttQONXCWlyI/ZCsSt4jKASoJFDYkMdJ8Y4AG4v2+NsMen5VdgzDetiAPW+G2A8J9TfAIrCXJCyPfiwo2lQBxWFOE19w0iTP5AJX2gsqWAYBdgSOQ53IFgAb8c7YiOSDMBG/eE2AFUeQFE/abBia9fd7QUOgSdgPhiJIQbseeJWOaXy/4MMykaEahIoBeipFsFtgHq9xShq2rWBvgp8vG2X1lwHAYlDVmo0KrWqwdZYXvdcbVhdC1YmnXw4HCTfyANjQaL1FgNW4AqxYAJL7WQCPd6YHzWZAGz2b4FbiwLsMfWx7hvRtR7ySArhTnmwo45cuw8AGezBZsNY4KQD3flhGptsWJRsPhj1SVEx2KMnmTHL86PwxmB82KkPxxmG4J7YJn/2Q=="/>
          <p:cNvSpPr>
            <a:spLocks noChangeAspect="1" noChangeArrowheads="1"/>
          </p:cNvSpPr>
          <p:nvPr/>
        </p:nvSpPr>
        <p:spPr bwMode="auto">
          <a:xfrm>
            <a:off x="357188" y="-857250"/>
            <a:ext cx="1905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3255" name="AutoShape 24" descr="data:image/jpg;base64,/9j/4AAQSkZJRgABAQAAAQABAAD/2wCEAAkGBhMSERUUExQVFRUVGBwYGBgWGRofGhgYGhgdHBkXGBkYHSceHB0jGhggHy8gIycpLCwsGB8xNTAqNSYrLCkBCQoKDgwOGg8PGiokHyQpKSwpKSopLCwsLCwpNSw1LCkpLDUpKS4pLCwpLCwsLCksLCksLDUsLCwpLCwpKSwpLP/AABEIAPwAyAMBIgACEQEDEQH/xAAbAAACAgMBAAAAAAAAAAAAAAAEBQMGAAEHAv/EAEYQAAICAAUBBQQGBwYFAwUAAAECAxEABBIhMQUGEyJBUTJhcYEHFCNCUpEVYnKhsbLwMzRzwdHxFiRTguEXkrNDY4Oi0v/EABkBAAMBAQEAAAAAAAAAAAAAAAABAgMFBP/EACkRAAICAgIBAwQCAwEAAAAAAAABAhEDIRIxQQQiMhNCUWFxkVKBoRT/2gAMAwEAAhEDEQA/AOQde/vU/wDjSf8AyHANYP67/ep/8aT+c46J0bsJkcjlY831d2JlFx5dSwJFAi9BDFqIPKqLFnCboKOWDGY6L2K7L5XMdK6jmJItckAcxOWcaahLA6VbSTe+4OJOv9gIH6Zks108O5kYJLqNkvIdIsbBdMo7vbyIO/tYXJBRzYDGyMdtyv0d9MHVYcmUaQrlS04LuFLgoEcaWDK7WzFb00y0MVrs99GIz+VzTwtonhzLpGGJ0OigeBrsgjyb875ByQ6ObDGyuOhJ2MROjTyS5dhnUzYy62WDCzF4dAbQbDHej7QIPGD+rdiundMybLnpGkz0sTGOOMmo2NhWABAIDcs5o0aXbByQqOW43WLt9FPZvK5/MSw5gPq7otFpalu9JuhZI1BhuB4TYOBY/o6zJ6cc4FJqUx92BZKg6DIPd3vh+V8YdoKKkMYFx2T/ANHsq2eSESShIsusma3XZzSqitVrqKu5u6A25AEXSuzXSOrJmY8lBLl5YRqRy7MHBsKSrO3hJG42IsUfLC5IfE5BjenF27P/AEePmOlZnNgfaRt9mN90iUmcVXNMKPrGR5411T6PXg6TBnm1a3e3WvZhcVEx+JAN/wD3VGHyQqKScbrHZcl2NyCdJy2Zfp8uZkki1OYpJAV8LEyMO8ChQB5DFe6f9Fb5vpUGby285D64idpAJHAKE8NQqjsaFUfaXJDo51jenF57V9nIMv0jITLEUzMzOJWJezpLCirNpXy4A4w/7MdlOmt0vJzZmCRpMzmPq+uOR1IZ5ZFRiC2igEA2Hv3w+SFRybGDHX4fojy0WbzTzzMcllUVyL8ZJTWUcqBsAL8IBOpKq8Qxdlul9SyE+YyUEuXkyxLMhkZi6qNZHjZx4kDBaqm5sYXJD4nJtOMAx1Lrv0XRyZ3JR5IkZfMwhzI3iKqlF5WN0SVdNhQs1Qwsyf0exxZHqE2d1pJlX7qMIQLkCjY2DasZE32Nem+DkhUUDG6x2r6QexOQymVcw9PlZjGzd+kkhSEggAvrko7nijjXS+wvTHynTu9y8hlzqhTJFI+z93rLMpYrVA8Db0wuaHxOK1jeHHbHo6ZXOz5eNy6RPpDGr4BKtQA1KSVJAG64zFiBevH/AJqf/Fk/+Rsde/4q6P1FspmM3L3M+XFNFIhaNxXiU2pUgtuDd+RGOQ9e/vU/+NJ/O2ADhNWCdHW4O2XT48v1iKORUGZaT6uixuFYGEqtAJSeLajX5YWfRP8ASGmQWeKc/ZFWmjof/VVQNG3GtQBfqo9cc4vGXhOKHZf/AKOe20cfVpM5nZAneq+ptLEamZSAFQEgUKHuAxN/xlFF0uRcvOUzX18zrpDA6NwGBI0kVsVJ4NEb451jKw6QrOq9b+l8ZnIwak05mLMxSOgvRIsZLakP3bYAFTuLsX5Pv+IOg5nOfX5phq7oI8GYiLLtVEKUILqBXhLA+7e+GY6H9FXZTLzLmc5m1MkOUXUE+67BWc3+LSqjwnYlhe22IcUkNNsrHZzrwynUI8yotUlJIG1xkkMB6WhNY6l/6xxDqjRkr9QA7vWBY12T34AFlSx01vYAPuwP0XK5LrmTzQTIwZSaDeNogq7srFNRVVseAqwII3sV5Q9b7AQZ+DpuY6fF3cUhWKUJuUQsSzudyShDhnY/h92B03sf8AHY76U0XqOblzViHNnkAnu9FrHYG5XuyVNC+D64J6T1zpnRocy+UzJzk8y1GoRlCLvoDtVWCbbcE0BpXnFg6V03p0vWsxBFlIGWDLU+pFZGmEkY2VgVVlXwlgASS14VdH6Mr9fWLNZHKQ/8qT3Eao8fNh606de9XXkN8LQHnLfSHl8inSYsvKrwhG+tadVgvpDMy+1qWTW4sWa22IxvLfSTl88epw5yQRZaSMdwTZKhToGlQLLFistVY0n0vEHb3o+R/RsmYOUjyeYE7RwCM6e+VZK193sNJSzdbUCDTAGofRl2bXN5vXLX1fLL30xb2dK7hCeNyLPuVsOlVhb6Lz03tVkpulZXKnqRykkcemTSj+IFWUxksukr4uQTxivZnt6uWyPS/qU32+XEomTS1eMqdLggB1JHkTxze+Iu2fZOPL9Ty7xANlc3JHJHQBSnddcY8iKIIH4XAxd27OZX/iPufq2X7r6nq7vuk0atdatGnTq99YWg2Uv6Tu3sPUsrkygKSo0hljNnSSqUQ3DKaNee24GC+l/SRHk+i5eKAxPm45WOiSNmCKzSnvFJAXVTLW52YisOsv0TpvVPr0SZMZWbKFgskR8LUWCsVGleUNqRwdm9PHU+zEcHREkyWUhzPewapswxBlS0BZ47BI0nVYUjTp3F2Q7XQb7EfYf6QomjzmX6nI+jOEs0wskMyBGBCgkeFVogEDQBVYJk7RZDpfTsxlslmPreYzNq0gRlVVK6b322VjQBJ1MSaArHK8ZWK4omzqfTfpS+r9FSNGH1xGaGMkWUhNMHF7UFpAD5oux04C+kv6RUz+VyscYClh3s6jylFxhffsCwvyZMc6OMwcVdhbO3duO1mRz2XkEXU2i0wyAwCNws7AalVu8UUSygbeuF+X+lGDLZXpYikLvAAmZjCsPsygDC2XSSGAI0k7qPfjkGMwcUOywdvPqf16Q5EloTvxShyTqEd76PS/4VjMIAMZihB3Xf71mP8aT+dsADB/Xv71P/AI0n87YCwCNDGVjQxvABl4ysaBxhOADMXX6OO3ceQ76LMRtLl8wtOE9oEKy7AkAgqxBFg8EHbFRy2TeQ0iMx/VBP8MOcv2KzDC20IBzqbcfELe/xxSg56SGr8FrzXbvIZPJT5Xpcc5bMWHmmoEKwIpaNkhWKjYVZNk4A7AfSU3T8tmYSL1KXgrfRMaXcHbTVN/8Aj87woPZ6CMW8rO34UFWfjuaxpOz0copGMb+jbg/Pkfvxp/5Z10PYw+jTtpFkc1PNme9cTRFCUAZtRkVizamX8J3F7nDbpPbHpuS6lFmIPrckQgZHElNIHLeEDUwGnSBwfPFB6h0uSE1IpX0PkfgeDgMjGDhvYro6HN9IkE2RzmWzMTy3K8mUOwMetnYajfh0E3Qu9RXjjx2X+kiLp/TmhhgDZmSS5DKNUTpvVgEHwgBdJ28TG/LFArGqwcUFnT8/9LEWaycSZnLgTx5hJEMC6URI2U2AzHcrqTTxwbGJz9KuV/TP17RP3X1budOlNerVd13mmvn8scpxs4XFBZ0HtF9KUZhmy/T8t9XTMFmmkY3LIXJ1eZADA1yaBIFY9ZP6QMrk+mtlsnDL388emd5G8AZk0u0a6j6kDZfIm6GOeY2sZNkAmhZ24FgWfQWa+eHxQWeLxs4nlyTqAXRlBJUFlItlrUoscjULHlY9cQ4YjQxvBP6Oktl7t7VdZGlrVKB1sK2XSQbO1EeuBqwAaxlYkWE6SwU6QQCa2BayATwCdJIHnpPpjwTgAzGY9yQMtalK6gCLBGpfJhfI25GNYBhnXT/zU/8AjSfznAODuvf3qf8AxpP52wCB8cAjRwZkulSy/wBmjN+4fmdsWfs32LsB5xzuEPl73/8A5/P0xeIMisS3Qscf5UPIY9WPBauRahZSemfR058U76RzpTn5kihhynQMpFxEpI83s/xOG+a6kI0LPxfPmT6D1vFZzmfLuTJap5Dc7+rcA15i635x6o4oQ7RTSQ7+sgALGpdj92NSQo9TpFAYBzfTlb+0acA8gaQP/bzgNJ1bZXtfQ6hY9wJ348sbzSgK+yrGBydizCvO/wCt8actaAny3TsoONVj8V3/AKYmzvSkYApsR5jj8xeFkeYY+NVVwAASh8akADeifIbGvMb+pEEWoEpJIGI2CEg+e++4F+uHGSEDNJKuznvIzsVaiCMJ+t9mwF77L+KPll5Ke/1K/vH78WaMg2kh1MKBYVZsWCwvf4+7AjRPA+pd1PIHBHu/0wZMUciE/wBlDvGYtnWuzSygzZerIsxgc+ZKe/8AV/L0xUjjlZMbg6ZLVGxjLxl41jMRhxbexHaCHKrL3gBeZkjBIJEaAM3eNQNhZe7fSLJ7qqPnU7xvABdeo9Zykqu6mHvmV3uZJGGuTMyuw8KFTL3QiXURpov4gQKKzXUOlMJSEiVQ8saqscutoyqLBMrEaVpmklayrHSiURtiHsRBlFij+srGWeVpV1qrFkhjKlDdgKS7SFW9ruVG5IxJN0DKyCHZ6JggbTJCvc6kjkeWdhFcltOUBIH9i1saACKM7QdbyLPMV0yFrGqJXRmR8wpCI0iWDHl1KlnFEyVTBAcI+zmZySzzNOlxabiSQlmsTxMFZo1G5jDqTQFE8WMP+mdnOnloJAZNDzRFe9liKunfEPGYwisT3cbMTYALolGwzaj6BlW7wG0Mki6kDwFhpyr5h4Ym7sBHMoWOxsC+gqxXcAjj6v09YZYfCY2Lfck1loo0ihmG2kO5lmm39nTp9zes91bIomZXLtArPAyDTFLoe83rEY1x3YgiSmYAEubNgHBPROz2TlOXDKVVDrljaWHvBrzJj8cvdAuiRwFilfeFFdePEfZPJSd2zO5kmUynu2RYAXUOELGI9yql9BIDi1307hTQFV7RdaaXuoQ6vFl10xle8piQuuS5fHbFRtsorYAc6x46+qgZZFQKVy8ZYjTbtIWk1MUJs1IF3ogKAQKxmGIH69/esx/iyfzti59jeyGlRNMvjItFP3AfvH9Y/uH7hujdm++zs80g+zSeSgfvt3h2+A8/98XkNePXgxX7maQj5Z6iQDj+vfiDqGaVVLMaVdziaR6H8fcMU7rfVElfQ2ru13FGtVck390cbbk8Y9l1tlydHqTNtNIHvUKIRVo6dQoMfO+Tt+E784G1qrkIyAIu9GwTQ1bVVlgBbWfQY1lgJEcqroDekjc6dtbkXtSkceR24xtOmosYZZDpG+6t7N1aivP4fliG20qMz1FG7uxZECcPoBBF7Aaqs8j05wJP093dtMlmz4CaYAeWm/yr0GGSEGPSwtS9nWRd6Qd64O+w5vE+YIrVY3WjfqNwase/DUE47HViOPLySy+EvEQKZjqA8P61+nwxLnIWKkRyXuF1jbvGUXR38JrcDzxL1HMhJEcs1NuylmF03lQ489z7sTZHNhk0k2u2ll41A+GwR4SPf64hKNuN7CkLMjnHiB1Lqe60kiyK/DvuCB7zfphxHnlGzeEcsshthfs1RJPwqxR3GIs5GoKTUnOxe/LhttyBXHP78Cy5Nak03qLqSxrbckFd+Nx5+WKjyj0xdB0Z7pgwIMbb3eyn3k+R9cC9sezgZDPEACBcgH3h+Me8efqN/j6y09aV5J1HT7hyKPvJIry9MTwdR+rkH2oW2I50H3e7nb5Y0yJZIbFo59jWHnanofcSakH2Mm6EcD1T5cj3fPC3p3TnnlSKIW8jBVBIFk8bnYfPHJlFxdMkFJxNNlmWtQILKGHvU7hvgcMYeyuZZlHdMA1HUfZCl9GokX948DfexYrD+I56JNIyaboMqXprfw2lkyUKSzsFUg2wO2JApfdm+PjtiTL5JnvSt6VLHj2VFsfkMXlOudSLs0UCnUEBEYkpSxg0qbewbyyqbug7A+0KD6Tm87lO7y/1ZQWlGnvNaku+pFBZZVA+8PL2d8ICnacFRdHmZzGI21qwUrVaSWoA3sN9sXHqWa6hp0yQRODBIdS6tgERXYBZAoZFC7KNJstTElsBNns5Hmsye4UykoJArOVWRSHVwVl5JQmiSu5AA8IABVHypCq21NZG4JFGjajdfmBjwF92Lx1fMZuPLOJhCVkjs33uoB+4Ni2AJ+1Xc2D4zvYJxJ+oxxFjEB4EjWw+vS0dB08VChlySDySfCa8LAo2msZh52tzmYlkjbMRiI92NCgEDu9TaSLYmh7IJN0gB4xmADqbxBWZVFAO35liSfmTj0vuxDmcyNbj9dv5jj00oVSxoACzjrpaR6EJ+0XVdI7pTRayx81QbsfyBxVkzBl1eCwSqIvkQOBtvYAvVde7fBEGdM0szsPCwoWOAdgeRWx3o+eGiWo0nSo3AKAeEUCDZFg87ci/diGnPp6M3t2Zko6CVzH5WdJN0a9dhV4kmcBxpsgEsLs+Eb7ixtXl/DAcObNsrKSEJFoACCDxooChuB5i/wAjclkDI+jTJT0HLqV0x0dSg1VnYDnk8VhPLFLsZDk+gTMutWHAOg7R0dwtXY+PriGeQRsO8jmVgDSUSpPlTAUePXHSIMiPID8tsQdQ6fqX+uceKOWUegSOVZzLPIxkfk8L5KPJfd/vgFYHQ2pKn1H8MXPPZHST51/XBGEM0VcbY87m7s04JirNZ6VwEdrVeBVC/Ugee+JMhnSvhJoeRPH7J/Vv8iT64kzCYBlXFxyyuzNwosLQxsRdho6JYUACdyrWfQVXO3vrHiWQAstM0bHSfUE7g/D/ADGB+gxBlKM1AOjDejd0u/n8MFzZgGWSrXxHY+e2ze6x/D346eOdpP8AJLQY3TDJlJE1Wuk0COHUWCp8tx+8459lM28brIh0uhDKRWzA2Dv8MdM6LNZo8ML/AMjjnPWMn3U8kf4XIHwux+6sY+rjTTJZZ4OndRaOKUOndvo7snu6GimSl0bFfZBrYKRdDEo6V1Pu4zrTSVWl8BpO51eNdJtRERa72DVHfFSTqUoqpJBp9mnYafa4o7e03H4j6nHr9Mzih3stLQUa2paFChe1KK+G2PDQiyZWXqCyRJrUmZtFWniIKyFZGC3R1KTuQdKg2FAE3UMvncy6FViUrK8yaG+9IwbWNV0tREgeWhyQL3q2T6zLHJHIrnVEQyWbCmq2B24AHyHpjx+lZgb72S7JvW12wpjzyRsfW8AFhzcefjjcu6KrRuWAEY8GpIiAFTzJVQF9DxvjWVy2e1mZGTVMql6Ee4IV11KV02bjN1uZVBNsRhVJlMy2gEu4lAYUxYVJLXiq6JlXcHfUPXEWY+sRnQTKBRRQC+llVwaT1XWA23mAecFAO89ks8TDl5HRhMVgjUaDsBAF+7agBItyQfCb31YsZ6bNLNp7/u3i8AKxK3efaRLHI+p+W/SRJ2NAH2jvihIczJJHvMzu+mMktZdtIIUnzNrdeVYIzMmcy7NF3kwCal8DyaCq+FtJ2tfswv8A2AeWyA89ole4WeTvdUKlWpeASNHhJJKkFTrAbbiqJ3hdm2kOnvC/sjTrv2Pu6b+7zVbYzDA65mQO9k/bb+Y4Wdrc9oy5Uct4f9f3YZSf2r/tt/McV3tJ45UQ7hasbDcn1O3H8cdiXx1+DV9AXSEBQg1TBFr1J3G3H3QfnhpPLagEaQWFUDQF3uT/AFvgaUkkGtDLbUFryFeIWCVAO3++F8WblayJCNXI2I+V8Y88sixKpDSvoY5CT7aT07xvyBr/ACvF36Wo29f9cUbpcGn+uffi2dJBFH03/dwcc3lcmzWtUXDLVp8sRZsCv6v+rxHlZNt8ZmpAbxbejNLZW+rgb/D/ADxU8/GAT/Xniz9XIs4rOcOMWzZISTt78DSDBc674GYYEJh3RMnrEgPs0KPnqvwAXzv5enwwZLlrIA1NIV32oEUviF/sb/tHEnRAFy+pttcoPB3Cq2/53Rx6zi6w2wUKjVuLLECy1+W5292OtijWNGDJcpmFDgobpqPxOxqjxhH9IWWrMK4G0iD812P7qwfHN4bvy2G+wAHkfjePHbuHVFBIOBan/uFj+U4rP7sV/gh9FKGMAxut8YMcwgYZTs/PLGZI42ZBqJII20AFjV3tY8vPE+Y7JZpCAYSCQxA1JfgHi4bkUffsfQ4dJ2Oz8cVWgRwoCMee9YLWll8LBk3uiNO2PSw56SaVEnZjHGryFtrDx961Ap66iNQXgcE4VjJxl8+sMapHF9v9gI0AtWj1N+PTrcTuSBxqOynTUGZjzrvE4VHYOk0aqD4mlhWRgfFsFRBYNHe/MEH5fpOfXMCGPNFYjmNAbc7yTdyZCmgeLUwsbX5WBYUJls/3kMYkFyikBqgqxg02pP8ApMBwTXgPBUAyRPreYUNpQSZXMUsdU2s+Jgxd/Ci9zuOLJ898eXi6hLBpEPgZVUlas65ItGrx7ElI1ogbUSLJY7y/Q83l1du9VCQ8i6CCrtFJ3bg0pWqZq8jseKOD830vNQKdGYcRsGZgTvrh7zuzq0Uw05ZW238IsDwkoCs9o5pyYVnRUMcKomgiigJpjpZhZN3VfDGYj7S5WSLMyQyOXMLtEGIItUYiwDwLxmKEdQA+0kPkHY//ALHFYzrK5lut2oi6Ph0+fyvz5OLQ3ty/tt/McVSaIkKxskMfnqsUfLYn+huOw+jR9EpI1Rg+8+e6qPz4555wF02G1B/LHlepmQ7Kq2NzuebsDyHOGWUdQAAOPL/fHK9VkUmlE3xR8sMymUOxGLPkI9I9DirJ1dU88SjtEPJjjx8qN+KZdBn1qvP+v6+eIJM/fHyv+vniqR9XLedYnbPUMNzBQDc9R55wh6jHvtj1mOqGuf6/r+GF0vUR5nC5DcQeTL4DzENYM+vjEM0ww7ZDiiDL9dmiXSCGT8LiwPh6fI0cMMrmO/FKmlSSGAPAIAu9uCQarff0wjzBs4a9DWowfWYD1GyHav8Au/hjoYJyb43o8b06J+7IbQb1BiK5saARVf5en5FdoPH0/bfTpP5ED+BOPGZNbI2wlUH3kij8gSBX6p5xPlR32VZDtrDLfpj21cXERXuj5DLTxS6h3TIsfjLg722shCVBsLsL2J53xLkOhZb/AJkSSgmJ9MZsDvB3OYbgE1bRx72aut9QxXMxAUYqwplNEHyIw+6Pl8mY1Mz0zgq480+1jAdfAQKj1He73+XKZBN1LpyRui/W2mBlSP0XQFQltRkNAaqWgQQCbFVhjPk8sWfuc26xuE71mZS8oM73ZZgV0xhVqmDMATQNhf8AUOmgC5pie7BJWh46YstGLk6QoHAMg8RAOJ8p0jJZiYKrtbMCdJCgA6tQFQ0umgbqjdUOQgPeZ6LFZ0Zxk0d6TqIJZopnETArJyVOo17IDMNV4D6h05EWQrmSZMssbBtW8jSsGIj+0tdGvhdRJDk0ONdKXJNGI52KHvZGLKFJ7sIndqXKGrbUARtzY4r1JlsgxjPeFbjjDBTQDaY1dmuM733hIF+zYPirAA3/AEDlponYZkQvphKmWXUTayiXvQHpbKKQV1bBfCNVABuzyMVU54kGUoAaOkGHWWf7YorFjoI1EcnUaIwN+jMhoY/WGZgGKqt+JgvhXxRbWw/Jh5g49R5HLQZmeN2jdEiNCUnxSEKQqsg8LC/MbaHAokEACTqee70qaawuklpC5Jskm24u+Pj64zBXaV8uXX6vp00fZBFDW2gPqAtxHp1HffzOMxSA6dmiA0x/Wb+JxXJUpCASLABaiBtuDqJHnX5YsWcS3lHqzfxOKjJGrMA7uKYMBRItVGoWTseTjrvUUaMSzAxsy+hrB2USbR3oSQoDRZRtwSd68gCb42xrMZaN3fRZAAq/hzxv+7nDro/aYJCcvmIhLGdudLD0ogeXrji5aUnX5NYJtC/qGSkaSOOMM7vGsgClX2ZNf3VU2F5Hlhd41vUNgaPuPofQ4vvROrZLK/aZdHaYjTclNoBqwumr/I8YzrK2hlcKskylSugDUpII+8fZoUavEvfjQ42vJVsiCSMP89kSIw3kfP1vC/p0e4Hvxdu12UC5KEjk8/ljGrs9N9HL87OQcQZfJvIC96UU0WPF+g9T/ribPRWcWTsnnljCySBWEWyhlal5P3TVkm9VX78XDrRlkuxP+jMuuXeTVOzIyoaVFUMwJApm1n2TwPLCOaxR8VHjUOfgfPjF77U5vITymQd8hejIsRBUsB7VNwd+cVzr/VUmCRQx6Y4xpW6LVzufjiuW+jLi67EJw16L1VEHdSIWUmwVvUrbcC6OwwO2U0rvgWP2xvW/l/4xthnUtGc4uJYZtTKBFbUdfG5obA+/g1g/s4lw/M4W5HMaNSI3LC2I42Y0vu8Pxwf0KY92b5LE/vOOtj2yRH2yyQASQCiTob30LU/GgR+Xpir4vnaCJH7mNywDzKpK0SAQRYB25OFT9i3kN5dwy1IT3hCldEsiLq8hq0CtyASbob453qElNktbKxjMP8p2a73KrLG4MhMlpvsiAfq1qJb1qq4x6HYjMd4UuIkNoJ1GgQJC33fLuXuvQVd4xEBdAzcUbyGVdQaJ1W11aXNFWA1CuKvyvzw3k6p095ZHeFqdnbw6hz3ZA097W4734MyHcDTgM9kZEnkgdkEiJGw8Xh+1aIKSxHsgS78fOsE9A7KRzM0UryRyLOIdlGkWsjFjqpwR3Tbab3HvwgDemS9MCl9JDxhX8ZIsgOSiL3vibUE3og0bAu8Lcj1iBMxNIBoV4SFXQHUyMEsMGawurU2x8lB8JIxHJ2IzCmUEp9lq1HVtSNIrEbb7wt+712Nj+jyeympe9LqijxaSpWUmQtp2UmLSD587AhiAJuuZ5JO5CX9nCqMSKLMGY3yTwQNztVCgBjMD9Q6W8OjWR9oodaJ9k8Hj5fI4zDA61NtJL+038xxXZ8rYIPDLVAcOL8d+pXaxiw5k/aP+0/8ANitzXGxdnamKqqXZ5PqaG/i/7cdj7UaMi6IVeR7HJF/lVD3bYuOS7NQsAWUHFAycmltQ2Db/ADvfjjnF86Lntqv0/qscXIqm7PTH4KhkMlHF7CAV6AD/AG/84S9ThJJZtzXyHuGHsrbG+KxWusZw7D14xnJlxiD5QqHBPF4tXafqCvlVUcjb+vhiq9NyLO2w3usP+u9npYUQuOfK+PdWMlJ0zbirVlDnTfBfS2KNY3HmOQRiDPIVY4M6TFdc7+mEhNK6YVmumRv4go+XvwE3TVTgYaNHp3wp6hm8NuxxjQs6k+FsMep1HqaxJmpbxP0aK5N20iq4u7rwgepx7PTwto8OaVugiCRS9cFlRr9HHNkjbYn+jhtkEKoR7/8APHmEK6kwKtNu+vcqm+nY8iwbIJ/djeTFJxW5Fc8V/kcdfEqZkJO18pHdi6OonbyoCj+/G8vkFfLq6ZkpIsMsji5Cx+0kUABeARdkcayTs2F/anMapgLvStfMm/4VgToqxnMRCXSY+8XXrYqum99TLuBXmN8czO7m2S+yy5rsoFZhFmtKs7osf3gpWRqenqiIV/aDofdiJehP4bzht9JUAk3JMzJuddAEAW/oaPngSXp2W7mw8IdWmFCU24Vk7oldJGmtew02ACSMNYoMiGOmWKJhIoDo0gdTUNmNgNOj+3GqqsrwNNYgBZHpRLZgu00kkUiRK6ShWLd4FAOq6FJ7ZNKQnN4kl6AveSGKd46YnQbLlljUsQdSlmLSEICASDyCSCB1Tp2TVJDHM0jAtoJK+ICYKtjTdmI6+eR8sb6dkssyVrisTQ+KcsngZW7wGNHI0K1WwOoj8O4wCDoMmzZ94HadoNcp8MpsxB2BcE3rsA7AW5+N4NyPTImCM001sNRP1gKfGkXe5iyNtGto2XltHPhbAGYy2Uudri06JdC94WZWDERd2Ao2NA1qI3HAsYPzfZ7IPGZhMsarIsZ7s+A29gqHBYkQEFuAGVueCDK32ilVjl6JsZeMMCykKdzpXSigeEhiDZBY2xxmBusQQqy9y5YFbNkEhrO1hR5VjMMR1CeT7Rv8Rv5jit9UywLarq9LLvuSpbaz8R8h8MOhJqaT3SOPyc4TTZPVIjOdKoDZba7Y8evP5g47ElcUizwIVkQlASdyjetfdPvHGCejdRqh/vj1DFGqoYRpTnU2+vZq33og7+V4Vzs0cx1UdVMKqtx6jz9ceH1WPSka45U6OgZId4B5jzwu7TZFoikgUsgsGvI870PfgXpHWCB8cNz1fw+I0Pf5451Jnouiv5ftUyFHVWRfJiNiR/D54Z9oO27TL42HqfjjWVzcZfdCy0QSqMdvkMD9U6fk3VmSgw3C7/y+Rw/prww+rLyitTdZViT64b9Bao7bazYwry0SA7gX78EvnK/r+GIaroak32Meo5iuMV3PZnHrM54nz/0wtmkvFRjZE8lIjlbDbp0JCp7yf5T+/CiKIs4X1OLVlxH3lNZES8KSGskKKr9rHT9NDTZ47t2eejikR0Yho9W/6upiLHBBF7YzvtCuzLpFs4/ZIFNVmrq6xrq2a7kHudI4XTV6V5Gq9idSnfFf6tnWEekklpDqb1r3/E/wxtKaiv4AS5iYuxY8sST88eBjMFdLyXfSrHZGomyF1HYEnStizQ2FizjmtkAl43iw5HsNmJk7yPSIzuC50kAyCNdQF7s7VQut7rHhexc52BjJ1BQNRs6mKqR4ao6Sd9/DxdAgxDg/pvRHnSV1KgQrqIa7IpjsQCB4UJtiBsBdkAtH7EZiNVeTQFdNYAa2K92HBqq4dRRI3PuvEuZ6NmciWVJIyshSMvQFM8dii4tCEkPiHAe/MYQC09mJwGLLpZfuEHWd4gKUDkmddvcw5FGNuzWaUkGCQFavwna5DGp+cg0j1Pyxa802dE8zCYnu5HUyPEgcvDpJZF30jvFjOxG9GtjRGYyHU1dlSVTGzlxr0bkyRJ3hSmod9Gij8JF7AkkAoOayMkWnvFZdah1vbUrXTD1Bo43g/tIs4eL6wwZu5TTRBITfSrUPaxvDAuMcmnMTr6SMR83OAIFpmRSuuyyawKIIvR4gao77evvODetDu82zeTO6n4liRgLMh2YL7gyc2SDZB9AdJ4ry999l/FFoawLcYLADbcrxdUQy7bWf3jC7N5RZISF9qM2CRt+sNXu9/u92Pefz3cqwdWG5oggWdRIHB2HqPIj3YrvVOtvNQoIgGyLdbeZJJJ/8YxzZIpUxthmSz+kAk/LB+X62rEWPmeB+e14r2WkIII5HB/hi3dG7WFWqSgTXiIG/7XkfnjktI1jJsLHX4wtDVdc3/DfA03WtZUvIa08X/HFvgz+VcjvBtVnT6/E/Hj3YzLxZJ2fUtAeya3O2+455/wBsRyPQsZz3O59CLBvf+t8L/rl3sa9f9cXXqHVIIwe7C7HYsBYG9j4WAf8Ac4pfUeqtKSBst2B/mffi4qzGftdAkktnEL40Tj1DFqPoByfTGsY+DCUrC+meC5T5bD3k4P6arF7T29Jaz942NvhyMBZZg522RVIHxIqz/H3VhvL3WXRWA1kgjc14ttVedbb36Y9+NJR/RCIuqMvic7AEbGiVpbIJv9evkOMU/OZkyOWPyHoPIYP6z1szGlVUTmlFAn133Pz9MKhjy5snJ0ugbNY9xTEEFSQQQQRYII3BBG4OPNYJj6c5UNXhbXpYkAHu1twCSNwCNvOwBd4wJM/Scv8A1JPP77ebaj5+bAH4gHHgZx/xt/7m8uP4/vx7h6bI4UojNrYooUWWYAEgAbnZh+eImy7BA5HhYsoPqVCkj8nX88AD7oRE4zBnlclYiULSsCXI2Au9ROkCjQPqNsMsx2feSPu2zkRVXjoHTZLsI9THVqIC0Uu7jF+DjFPyuVaR1RRbMaA23PzxGMIZbZOmus8ajMyTd6sjKQ7K3eRo/d3423vTW/mR7yd0GAxmKRpZNRiY+N0qNhMY3kXvARUaIpK8kHnTYxQxgmbp7oGJXZX0MQVI1UTVqaOwJsbbYKAZ9q8qkbxhHZgEoFn1Wquyo6/hV1AcL5asZhPJAyhSRQYWp9QCRf5qR8sZhgdU7TZTX3hH42r3EMaP54VQZjvACIxqAsHluaZRq2BHPvFja8OI5dTyo3Id6+Go/wAMIMyhiZlqifGp8lob/Lz+BPpjtfajQh6+NaoAdgzAE8+ypG3kN/44rLbHfFjz0wJVSdT+29cLt7Irk1z8MJc/lirXR0tuDX5188eD1Eb9xDPELYMjjB5wtG2CI8xWPG0aQkl2WDJ5GQD7OQj3Xt+RxJmmzKijL+Qwqy/Vary+GPcvU7xNP8G1rwwPMxsTbMSffiFhj3PnL5xAjasaxTMJNE0MGo1x78ME6cXjJU+BSNhux95A8vcaxHlenkhL2V2Cg8Dfbnn92JpeprAW0sCVYaBpFsV9Qb28qx7IxjFWyAhMuECgLRuqY0WJH3tqCjknir+OK31fPa2pTaLsD+L1b4FrIwxzfXZswCqwxoDe6qbF7MLPqNq9+NZHs8D7e59PTBJSy+2HQhNBknfgH4+XxxO/R5B7/hi1w5HTwMT/AFbGi9Eq2x0UFlINHYjb34bZDtG8SRoqoe7MpDHVZEyaHVhq0spABojy3sbYfZnoUcpthR9Qav4+uIJ+z2WCkatLfiJsj5XWMJekmhUbm+kWZJdUVkWrESF7Z17vc1ITX2dDxEgOwB32UdP7TvCugIjC3Pi13bmI8hhwYVO/qbvalubyhjaiQfQjgj1GIceRqtAWL/jnMbHawUINyA/Zs7IDT7he82B9nStVvest2wkUTnTbzujsSz6TpVwdQDWxJa/ETuL5o4roGMrAA/k7ZzsulqY1ICzFy1ykMX3bZgwuxydzZwc30l5n8EX3t6exqZmLLbmmJcgsNyNjeKljMKgD+sdafMGMuAO7jEYrVwt17TGueBQHkMZgG8ZhgdW6tEVmZx+Nv5jiHqEQlQMNyBv60dmH5E4Y5+K2kB/G38xwsDlD6jzHrjuR3Esr/V5VPdkWGtt6ohVoC6HNk7+7448ZzLd4FOpmsmid7AUHn3b7YL6tBqkBUEjSRt5WxI2Hx5xLlU7tSrAHxBiefA2w96nb41XrjBxttMli+LoKke0fyxkvZ8D7x+eHOakCLd0L03RG/ls3NeY8vyxGpY0asHiiGU+p1V/V/LFfSxdUIQSdHA4a8Qfo5vQ4setGBJIACliRW2nzIAo2aHI3O3lgYS+dJwDTF1FDz2ayedyABtucZyxY/CChflOjF7/VBavMqOSD88FpHClfrKTroMVINeydmv1HFn0NFZlvDpVZEL7HWp06RRbxe0w2Hqa59+lyNECRGMmoLYPltWmhWnzFAYFBL4jojfPqxVYrvUCCyIFFfe2AYmz5cY85Tp6QhjIVYnUWNEhtjxYBFsR6HDnJ9Fk4PdgA7Wuo/JdgAauiefLBOY6SlXJcm/NKo+YSv3nGnCyqFEDiRVCLuFAYqNr88EHLlABW/vIwVLmQopPCo4AoV8hgKaazvj1RToRqSRq2I/PEcBlkIVSoJ+JoeuBpmPC84e9KyP1eK23kfn9UeSjEyfhCW2RydIVR4mZz8aH5DC3OZJQNkBvDfMSXiGOG2W+MNLWxsq/UslrTSopgbC+vqB76xW6rY/A46tnuixyUdww8xhN1fsr358JVJvU+zIPVq4b30b8/XHP9RhcvdETiyhXjMW4dgxEP+YmAJOyxC/zZqr8jiDM9iiRcMmr9VxpPyayCfjWPL9DJV0KisVjQxLPlmjYq6lWHIIoj5YixiIwHG8YcZgGdrzC07+Y1tv8A9xwDm8sGG3OBf0qUlkU8d4/P7Zwes6PxY+Bx24ppI07FUEKW6tQLDwEk7Ne4AVgSx4HtAGrFG1w5GAtLH37WbQbAtsBYFNRJbg7qACCQxAwfmunauCPmMBL0DwyXptlpDudBALavdbKqeftNsBvjPJH7k/8ARNMW5rpmV0WJ9x3oHAbYjuthsLB3+8fIbWTsn0yBZI2fNlQSbDoAWS+LJoaiLvfwkUQwFmdSeGO2j70zaGAJVS2oae7JdogPNrPnp5Xkrs1FErBnEpOojU6sbTvCO8Zlh3OjSQtCgSLtaPm3+/6EeYOlQz6UaXS7MSqnYFSq6C6AhxRJ34ABJO4x6y2TgTWUQSEwMytJrtHABDAK4Fgnhr3HGPEvUclekM7xk/eHF98LWogQRpi9b7xqAraPL9Xy4y7r41dlbz1k/gTV3fs7Dw2B4m8S4eu9gHt0VHDuspW21R2BZU+EmybII0sDzS71q2OM0KKNBtgh551gIANz7JYs1DfkAGsL16gJDIAGKD+zLXuArgVSiiSVIsAbbnbds65ZZbUeEsl7H2dfjqwTpKi62YaiAdt9Ka/JRKpiKG3fV4h4tNbMNLBQb0kWTZO3vxndRBHqSxpJBK7FvuqASN653G52ujjC6SqAqUdV3vsoBXRYAFtQkFL96sSZlohFoKlWDbkb2uoDbyDaXZrP/RXbesK3+/4GJMwsCvHTlx3njsjSYwUI9nxCwWBIJFqaO1nU8WWKtpkIZQCLFGQhKIUMwVbfff7oAuzjzIINJB1Bjvd+zTONK/Z7WugliDsTsCNJzLrCyzLpOtnbuSoOy6JdIN7abKc7ghTwGxtur9xBP0rpcHeFzJqVGYAkKAaB0sLPmRe+1Oo5DDBGdzERfdiwqhW3i7m9RBOqjLQFbCjfNYIlECoY1ZlotWoqpI+zpixSr3kOmrtRxyQoREdZphwVry/tAQLXg/ZmjVWdzVHK7d3IroNzuVhCfZSByFG34ms6mu6AIIoAmq33N4FijQtRdErSBuTq38RfckH3AADzAG5NVI9P3ro+ewNLV+AEgtq322o0ML2RV1Fixb7oXYECvMqefI+VbjFJuu3/AEMasYQ6LrYrY1MtbAmSzvsCB3YvgjURiJFj7xSSVBAuwCf7K659oyeH8O/Plj0jw6QFJLd4LJB3j1MCK0j7uk+ZNnjjGpZFDIxAKhqIIo0YkF7RlbEmtqA0k+VEEZ+5dWMkjhTvWZqI0to1cMQaWzYIBG/I8vI4LzRhWyrUAF8tyfvBRydht52eK4gchrKkAaBRIYeILGGJADVqYORyN+RiTNhGYgDSLBsA1XdiwRpseMcg/e42vCcm35GJ+0nTleNVZUdw2lwSoKgCmKNzs4IFXYZT645tnuzeYiBLRkqPvLRHz07j546J1vMeEAbb7Yiyk7EA/wCxxcvTclbZDVs5acZi+9f7NJmEMkICzDcqPv8Ar8/Q+eMx4Z4ZQdE0xp1nJ3I5H42/mOFYzJQ72PfvWHOdkPeSf4jfzHAs8QIx2odIAnp/XAeTeHDzqVsAHwk+m+kkce8ce/FOkyy8jY+7GZHPuGrVtiZQv9FKRdY8nGdWp6Aoq1A2KYmgGNnZV2arI35x5WBaU95ermlBq758Y9B+Z4I3FyExIF4MIvGDjJP5GlC6bo0MoOpQGurVRYG/iJvfjzB5G+AR2VjAsEkmqXSt2WIN0xAoLfnyPI3h0X8VHerxMTR9fjg4yT0xcExPF0cBQ2oi9W1DyPFlgfPfb4BsERdMSgbs6bINe1rYVzfAB4J33ob4NljF3Qs84071t6YfvfkONEZ0rQsbrqtVB+R8ezV5fAY1P00HZZFfwj2VsglgOCw43Ym+AOSQMauz8sTvGCm4B+OE4y/yCiu5mKPxnXsBJp4+7IAv3gTce/APiFBqIwdksnHDTFwSxK6qFAUnlqrksNRYKQORgFcuDOqngncetYJ6zMTttQONXCWlyI/ZCsSt4jKASoJFDYkMdJ8Y4AG4v2+NsMen5VdgzDetiAPW+G2A8J9TfAIrCXJCyPfiwo2lQBxWFOE19w0iTP5AJX2gsqWAYBdgSOQ53IFgAb8c7YiOSDMBG/eE2AFUeQFE/abBia9fd7QUOgSdgPhiJIQbseeJWOaXy/4MMykaEahIoBeipFsFtgHq9xShq2rWBvgp8vG2X1lwHAYlDVmo0KrWqwdZYXvdcbVhdC1YmnXw4HCTfyANjQaL1FgNW4AqxYAJL7WQCPd6YHzWZAGz2b4FbiwLsMfWx7hvRtR7ySArhTnmwo45cuw8AGezBZsNY4KQD3flhGptsWJRsPhj1SVEx2KMnmTHL86PwxmB82KkPxxmG4J7YJn/2Q=="/>
          <p:cNvSpPr>
            <a:spLocks noChangeAspect="1" noChangeArrowheads="1"/>
          </p:cNvSpPr>
          <p:nvPr/>
        </p:nvSpPr>
        <p:spPr bwMode="auto">
          <a:xfrm>
            <a:off x="509588" y="-704850"/>
            <a:ext cx="1905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4800" y="1050925"/>
            <a:ext cx="8534400" cy="5349875"/>
            <a:chOff x="304800" y="1457980"/>
            <a:chExt cx="8534400" cy="5349220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04801" y="1695450"/>
              <a:ext cx="8534399" cy="5111750"/>
              <a:chOff x="1" y="1695450"/>
              <a:chExt cx="8534399" cy="5111750"/>
            </a:xfrm>
          </p:grpSpPr>
          <p:grpSp>
            <p:nvGrpSpPr>
              <p:cNvPr id="5" name="Group 2"/>
              <p:cNvGrpSpPr>
                <a:grpSpLocks/>
              </p:cNvGrpSpPr>
              <p:nvPr/>
            </p:nvGrpSpPr>
            <p:grpSpPr bwMode="auto">
              <a:xfrm>
                <a:off x="1" y="1695450"/>
                <a:ext cx="8534399" cy="5111750"/>
                <a:chOff x="1" y="685800"/>
                <a:chExt cx="9144000" cy="6121400"/>
              </a:xfrm>
            </p:grpSpPr>
            <p:pic>
              <p:nvPicPr>
                <p:cNvPr id="53303" name="Picture 1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3660" t="16829" r="9888" b="69264"/>
                <a:stretch>
                  <a:fillRect/>
                </a:stretch>
              </p:blipFill>
              <p:spPr bwMode="auto">
                <a:xfrm>
                  <a:off x="1" y="685800"/>
                  <a:ext cx="9144000" cy="1076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6" name="Group 1"/>
                <p:cNvGrpSpPr>
                  <a:grpSpLocks/>
                </p:cNvGrpSpPr>
                <p:nvPr/>
              </p:nvGrpSpPr>
              <p:grpSpPr bwMode="auto">
                <a:xfrm>
                  <a:off x="152400" y="1543050"/>
                  <a:ext cx="8839200" cy="5264150"/>
                  <a:chOff x="152400" y="1543050"/>
                  <a:chExt cx="8839200" cy="5264150"/>
                </a:xfrm>
              </p:grpSpPr>
              <p:pic>
                <p:nvPicPr>
                  <p:cNvPr id="53305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3660" t="30736" r="26981" b="9634"/>
                  <a:stretch>
                    <a:fillRect/>
                  </a:stretch>
                </p:blipFill>
                <p:spPr bwMode="auto">
                  <a:xfrm>
                    <a:off x="152400" y="1695450"/>
                    <a:ext cx="7522029" cy="5111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3306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81306" t="28960" r="9888" b="9633"/>
                  <a:stretch>
                    <a:fillRect/>
                  </a:stretch>
                </p:blipFill>
                <p:spPr bwMode="auto">
                  <a:xfrm>
                    <a:off x="7649708" y="1543050"/>
                    <a:ext cx="1341892" cy="52641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4" name="Rectangle 3"/>
              <p:cNvSpPr/>
              <p:nvPr/>
            </p:nvSpPr>
            <p:spPr>
              <a:xfrm>
                <a:off x="5486400" y="2362744"/>
                <a:ext cx="838200" cy="1904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ja-JP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53300" name="TextBox 3"/>
            <p:cNvSpPr txBox="1">
              <a:spLocks noChangeArrowheads="1"/>
            </p:cNvSpPr>
            <p:nvPr/>
          </p:nvSpPr>
          <p:spPr bwMode="auto">
            <a:xfrm>
              <a:off x="304800" y="1457980"/>
              <a:ext cx="8534400" cy="523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             1999: AIDS case and death rates “plateau”                   </a:t>
              </a: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3294" name="TextBox 19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329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329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3297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3298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3293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66750" y="1066800"/>
            <a:ext cx="7791450" cy="4325938"/>
            <a:chOff x="-458407" y="8061570"/>
            <a:chExt cx="7791355" cy="4325132"/>
          </a:xfrm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662712" y="8061570"/>
              <a:ext cx="3530647" cy="4325132"/>
              <a:chOff x="1662712" y="8061570"/>
              <a:chExt cx="3530647" cy="4325132"/>
            </a:xfrm>
          </p:grpSpPr>
          <p:pic>
            <p:nvPicPr>
              <p:cNvPr id="16" name="Picture 44" descr="http://t3.gstatic.com/images?q=tbn:ANd9GcQ3pGToZvYETidR14qC-dD2_QlDpEKP_THOzxQUSmW7VcV2JS1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399" y="8610599"/>
                <a:ext cx="3516959" cy="3776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1662712" y="8061570"/>
                <a:ext cx="3530647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1999: 5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PI: Amprenavir</a:t>
                </a:r>
              </a:p>
            </p:txBody>
          </p:sp>
        </p:grpSp>
        <p:pic>
          <p:nvPicPr>
            <p:cNvPr id="14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58407" y="8656458"/>
              <a:ext cx="2121119" cy="373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1829" y="8656458"/>
              <a:ext cx="2121119" cy="373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549400" y="1066800"/>
            <a:ext cx="6045200" cy="5454650"/>
            <a:chOff x="4699000" y="7172325"/>
            <a:chExt cx="6045200" cy="5455443"/>
          </a:xfrm>
        </p:grpSpPr>
        <p:pic>
          <p:nvPicPr>
            <p:cNvPr id="13" name="Picture 47" descr="http://www.rxdrugnews.com/image/205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10150" y="7696199"/>
              <a:ext cx="5429250" cy="4931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4699000" y="7172325"/>
              <a:ext cx="6045200" cy="5238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1999: HAART regimen success only ~50%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85800" y="1066800"/>
            <a:ext cx="7848600" cy="5381625"/>
            <a:chOff x="9840750" y="1281112"/>
            <a:chExt cx="7848600" cy="5381626"/>
          </a:xfrm>
        </p:grpSpPr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40750" y="1890712"/>
              <a:ext cx="7848600" cy="477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0617609" y="1281112"/>
              <a:ext cx="630974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1999: High pill burden regimen components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139700" y="1066800"/>
            <a:ext cx="8686800" cy="5584825"/>
            <a:chOff x="-337642" y="1044224"/>
            <a:chExt cx="9387937" cy="6118225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-337642" y="1044224"/>
              <a:ext cx="9387937" cy="6118225"/>
              <a:chOff x="5961847" y="-4476095"/>
              <a:chExt cx="9388309" cy="6116979"/>
            </a:xfrm>
          </p:grpSpPr>
          <p:pic>
            <p:nvPicPr>
              <p:cNvPr id="16" name="Picture 2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60000">
                <a:off x="7139901" y="-3886200"/>
                <a:ext cx="7418054" cy="55270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5961847" y="-4476095"/>
                <a:ext cx="9388309" cy="57303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1999: High cross-resistance among 1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generation ARVs</a:t>
                </a:r>
              </a:p>
            </p:txBody>
          </p:sp>
        </p:grpSp>
        <p:cxnSp>
          <p:nvCxnSpPr>
            <p:cNvPr id="14" name="Straight Connector 6"/>
            <p:cNvCxnSpPr/>
            <p:nvPr/>
          </p:nvCxnSpPr>
          <p:spPr>
            <a:xfrm>
              <a:off x="899329" y="1574656"/>
              <a:ext cx="7406382" cy="11999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9"/>
            <p:cNvCxnSpPr/>
            <p:nvPr/>
          </p:nvCxnSpPr>
          <p:spPr>
            <a:xfrm>
              <a:off x="5383990" y="1727699"/>
              <a:ext cx="2921720" cy="100869"/>
            </a:xfrm>
            <a:prstGeom prst="line">
              <a:avLst/>
            </a:prstGeom>
            <a:ln w="2222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941461" y="1066800"/>
            <a:ext cx="7135739" cy="5509877"/>
            <a:chOff x="8986838" y="3733800"/>
            <a:chExt cx="7135739" cy="5745539"/>
          </a:xfrm>
          <a:solidFill>
            <a:schemeClr val="bg1"/>
          </a:solidFill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8986838" y="4724400"/>
              <a:ext cx="7135739" cy="4754939"/>
              <a:chOff x="757535" y="1189672"/>
              <a:chExt cx="6570606" cy="4311289"/>
            </a:xfrm>
            <a:grpFill/>
          </p:grpSpPr>
          <p:grpSp>
            <p:nvGrpSpPr>
              <p:cNvPr id="15" name="Group 1"/>
              <p:cNvGrpSpPr>
                <a:grpSpLocks/>
              </p:cNvGrpSpPr>
              <p:nvPr/>
            </p:nvGrpSpPr>
            <p:grpSpPr bwMode="auto">
              <a:xfrm>
                <a:off x="914400" y="1189672"/>
                <a:ext cx="6413741" cy="4311289"/>
                <a:chOff x="228600" y="2133600"/>
                <a:chExt cx="6413741" cy="4311289"/>
              </a:xfrm>
              <a:grpFill/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/>
                  </a:extLst>
                </a:blip>
                <a:srcRect t="50000" r="25060"/>
                <a:stretch>
                  <a:fillRect/>
                </a:stretch>
              </p:blipFill>
              <p:spPr bwMode="auto">
                <a:xfrm>
                  <a:off x="419101" y="2644775"/>
                  <a:ext cx="6223240" cy="291782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</p:pic>
            <p:sp>
              <p:nvSpPr>
                <p:cNvPr id="18" name="Line 6"/>
                <p:cNvSpPr>
                  <a:spLocks noChangeShapeType="1"/>
                </p:cNvSpPr>
                <p:nvPr/>
              </p:nvSpPr>
              <p:spPr bwMode="auto">
                <a:xfrm>
                  <a:off x="1066800" y="5029200"/>
                  <a:ext cx="5575541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/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0" lang="en-US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  <p:sp>
              <p:nvSpPr>
                <p:cNvPr id="1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1295399" y="5105400"/>
                  <a:ext cx="5346942" cy="1339489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NAIVE</a:t>
                  </a:r>
                  <a:r>
                    <a:rPr kumimoji="0" lang="en-US" b="1" baseline="30000" dirty="0" smtClean="0">
                      <a:solidFill>
                        <a:prstClr val="black"/>
                      </a:solidFill>
                    </a:rPr>
                    <a:t>1</a:t>
                  </a: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                      NAÏVE</a:t>
                  </a:r>
                  <a:r>
                    <a:rPr kumimoji="0" lang="en-US" b="1" baseline="30000" dirty="0" smtClean="0">
                      <a:solidFill>
                        <a:prstClr val="black"/>
                      </a:solidFill>
                    </a:rPr>
                    <a:t>2</a:t>
                  </a: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                      NAÏVE</a:t>
                  </a:r>
                  <a:r>
                    <a:rPr kumimoji="0" lang="en-US" b="1" baseline="30000" dirty="0" smtClean="0">
                      <a:solidFill>
                        <a:prstClr val="black"/>
                      </a:solidFill>
                    </a:rPr>
                    <a:t>3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(n=69)                        (n=114)                     (n=230)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Little et al	Wegner et al 	</a:t>
                  </a:r>
                  <a:r>
                    <a:rPr kumimoji="0" lang="en-US" b="1" dirty="0" err="1" smtClean="0">
                      <a:solidFill>
                        <a:prstClr val="black"/>
                      </a:solidFill>
                    </a:rPr>
                    <a:t>Verbiest</a:t>
                  </a: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,  1999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CROI 1999	CROI 1999	International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kumimoji="0" lang="en-US" b="1" dirty="0" smtClean="0">
                      <a:solidFill>
                        <a:prstClr val="black"/>
                      </a:solidFill>
                    </a:rPr>
                    <a:t>				Resist. Workshop</a:t>
                  </a:r>
                </a:p>
              </p:txBody>
            </p:sp>
            <p:pic>
              <p:nvPicPr>
                <p:cNvPr id="2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/>
                  </a:extLst>
                </a:blip>
                <a:srcRect r="25060" b="82642"/>
                <a:stretch>
                  <a:fillRect/>
                </a:stretch>
              </p:blipFill>
              <p:spPr bwMode="auto">
                <a:xfrm>
                  <a:off x="228600" y="2133600"/>
                  <a:ext cx="6413741" cy="694426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/>
                  <a:ext uri="{AF507438-7753-43E0-B8FC-AC1667EBCBE1}"/>
                </a:extLst>
              </p:spPr>
            </p:pic>
          </p:grpSp>
          <p:sp>
            <p:nvSpPr>
              <p:cNvPr id="16" name="TextBox 7"/>
              <p:cNvSpPr txBox="1">
                <a:spLocks noChangeArrowheads="1"/>
              </p:cNvSpPr>
              <p:nvPr/>
            </p:nvSpPr>
            <p:spPr bwMode="auto">
              <a:xfrm rot="-5400000">
                <a:off x="-266271" y="2700207"/>
                <a:ext cx="2509277" cy="46166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sz="2400" b="1" smtClean="0">
                    <a:solidFill>
                      <a:prstClr val="black"/>
                    </a:solidFill>
                  </a:rPr>
                  <a:t>% Drug Resistance</a:t>
                </a: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0210800" y="3733800"/>
              <a:ext cx="5460149" cy="9541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/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800" b="1" dirty="0" smtClean="0">
                  <a:solidFill>
                    <a:srgbClr val="009900"/>
                  </a:solidFill>
                  <a:latin typeface="Arial Narrow" pitchFamily="34" charset="0"/>
                </a:rPr>
                <a:t>1999: High rates of resistance 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2800" b="1" dirty="0" smtClean="0">
                  <a:solidFill>
                    <a:srgbClr val="009900"/>
                  </a:solidFill>
                  <a:latin typeface="Arial Narrow" pitchFamily="34" charset="0"/>
                </a:rPr>
                <a:t>from  sequential medication recycling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4050" y="1066800"/>
            <a:ext cx="7804150" cy="4303713"/>
            <a:chOff x="-1792178" y="625710"/>
            <a:chExt cx="7803931" cy="4304081"/>
          </a:xfrm>
        </p:grpSpPr>
        <p:pic>
          <p:nvPicPr>
            <p:cNvPr id="13" name="Picture 42"/>
            <p:cNvPicPr>
              <a:picLocks noChangeAspect="1" noChangeArrowheads="1"/>
            </p:cNvPicPr>
            <p:nvPr/>
          </p:nvPicPr>
          <p:blipFill>
            <a:blip r:embed="rId2" cstate="print"/>
            <a:srcRect l="12552" t="48438" r="48943" b="23482"/>
            <a:stretch>
              <a:fillRect/>
            </a:stretch>
          </p:blipFill>
          <p:spPr bwMode="auto">
            <a:xfrm>
              <a:off x="-839048" y="2469492"/>
              <a:ext cx="5868248" cy="2407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6"/>
            <p:cNvGrpSpPr>
              <a:grpSpLocks/>
            </p:cNvGrpSpPr>
            <p:nvPr/>
          </p:nvGrpSpPr>
          <p:grpSpPr bwMode="auto">
            <a:xfrm>
              <a:off x="-1792178" y="625710"/>
              <a:ext cx="7803931" cy="4304081"/>
              <a:chOff x="3397469" y="867366"/>
              <a:chExt cx="7803931" cy="4304081"/>
            </a:xfrm>
          </p:grpSpPr>
          <p:grpSp>
            <p:nvGrpSpPr>
              <p:cNvPr id="15" name="Group 5"/>
              <p:cNvGrpSpPr>
                <a:grpSpLocks/>
              </p:cNvGrpSpPr>
              <p:nvPr/>
            </p:nvGrpSpPr>
            <p:grpSpPr bwMode="auto">
              <a:xfrm>
                <a:off x="3397469" y="1390650"/>
                <a:ext cx="7803931" cy="3780797"/>
                <a:chOff x="3397469" y="1390650"/>
                <a:chExt cx="7803931" cy="3780797"/>
              </a:xfrm>
            </p:grpSpPr>
            <p:pic>
              <p:nvPicPr>
                <p:cNvPr id="17" name="Picture 40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3397469" y="1390650"/>
                  <a:ext cx="7803931" cy="13255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4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5906" t="37833" r="62207" b="56529"/>
                <a:stretch>
                  <a:fillRect/>
                </a:stretch>
              </p:blipFill>
              <p:spPr bwMode="auto">
                <a:xfrm>
                  <a:off x="8362157" y="4688135"/>
                  <a:ext cx="1811556" cy="4833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4038600" y="867366"/>
                <a:ext cx="6526402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1999: Focus on ARV adherence and toxicities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228600" y="1066800"/>
            <a:ext cx="8599488" cy="5059363"/>
            <a:chOff x="248775" y="-700301"/>
            <a:chExt cx="8599085" cy="5059657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248775" y="-700301"/>
              <a:ext cx="859908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1999: West African chimpanzee reported to be source of HIV</a:t>
              </a:r>
            </a:p>
          </p:txBody>
        </p:sp>
        <p:pic>
          <p:nvPicPr>
            <p:cNvPr id="14" name="Picture 5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-152400"/>
              <a:ext cx="6349879" cy="4511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492250" y="1143000"/>
            <a:ext cx="6127750" cy="5508625"/>
            <a:chOff x="-2448337" y="-5453175"/>
            <a:chExt cx="5934075" cy="5207113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-2448337" y="-5453175"/>
              <a:ext cx="5934075" cy="5207113"/>
              <a:chOff x="-4895215" y="-1676400"/>
              <a:chExt cx="5932763" cy="5207114"/>
            </a:xfrm>
          </p:grpSpPr>
          <p:pic>
            <p:nvPicPr>
              <p:cNvPr id="15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904834" y="-414225"/>
                <a:ext cx="3944939" cy="3944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-4895215" y="-1676400"/>
                <a:ext cx="5932763" cy="78175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1996: 11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International AIDS Conference:</a:t>
                </a:r>
              </a:p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“One World, One Hope”</a:t>
                </a: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2354570" y="-4648200"/>
              <a:ext cx="5775940" cy="437043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prstClr val="white"/>
                  </a:solidFill>
                  <a:latin typeface="Arial Narrow" pitchFamily="34" charset="0"/>
                  <a:cs typeface="Arial" pitchFamily="34" charset="0"/>
                </a:rPr>
                <a:t>Era of “HAART” cocktail therapy begins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736600" y="1066800"/>
            <a:ext cx="7634288" cy="5365750"/>
            <a:chOff x="1117482" y="-870515"/>
            <a:chExt cx="7633821" cy="5366193"/>
          </a:xfrm>
        </p:grpSpPr>
        <p:grpSp>
          <p:nvGrpSpPr>
            <p:cNvPr id="13" name="Group 23"/>
            <p:cNvGrpSpPr>
              <a:grpSpLocks/>
            </p:cNvGrpSpPr>
            <p:nvPr/>
          </p:nvGrpSpPr>
          <p:grpSpPr bwMode="auto">
            <a:xfrm>
              <a:off x="1117482" y="-870515"/>
              <a:ext cx="7633821" cy="5366193"/>
              <a:chOff x="883816" y="-547901"/>
              <a:chExt cx="7633821" cy="5366193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883816" y="-547901"/>
                <a:ext cx="7633821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1999: Male circumcision promoted for HIV prevention</a:t>
                </a:r>
              </a:p>
            </p:txBody>
          </p:sp>
          <p:sp>
            <p:nvSpPr>
              <p:cNvPr id="16" name="TextBox 22"/>
              <p:cNvSpPr txBox="1">
                <a:spLocks noChangeArrowheads="1"/>
              </p:cNvSpPr>
              <p:nvPr/>
            </p:nvSpPr>
            <p:spPr bwMode="auto">
              <a:xfrm>
                <a:off x="4781083" y="4448960"/>
                <a:ext cx="3232360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Halperin, Lancet 1999; 1813354:</a:t>
                </a:r>
              </a:p>
            </p:txBody>
          </p:sp>
        </p:grpSp>
        <p:pic>
          <p:nvPicPr>
            <p:cNvPr id="14" name="Picture 5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1828" y="-337115"/>
              <a:ext cx="6900326" cy="4533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4338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4339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4340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4341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4342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4337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4332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3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4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35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4325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6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7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28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4330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31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4323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4309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4315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4317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4318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4319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4320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4321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4313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314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78"/>
          <p:cNvGrpSpPr>
            <a:grpSpLocks/>
          </p:cNvGrpSpPr>
          <p:nvPr/>
        </p:nvGrpSpPr>
        <p:grpSpPr bwMode="auto">
          <a:xfrm>
            <a:off x="1905000" y="1600200"/>
            <a:ext cx="904875" cy="5226050"/>
            <a:chOff x="1905000" y="1600200"/>
            <a:chExt cx="904875" cy="5226817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005086"/>
              <a:chOff x="12295881" y="-2130834"/>
              <a:chExt cx="871200" cy="4005085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54307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4308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4306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4300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01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02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03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304" name="Picture 29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4297" name="Picture 51"/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1934300" y="6277135"/>
              <a:ext cx="851343" cy="549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98" name="Picture 50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1935766" y="5562600"/>
              <a:ext cx="849878" cy="824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7" name="Group 65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54284" name="Picture 16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8" name="Group 67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54293" name="Picture 45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294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4295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4286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87" name="Picture 29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88" name="Picture 27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289" name="Picture 2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72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54291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54292" name="Picture 40"/>
                <p:cNvPicPr>
                  <a:picLocks noChangeAspect="1" noChangeArrowheads="1"/>
                </p:cNvPicPr>
                <p:nvPr/>
              </p:nvPicPr>
              <p:blipFill>
                <a:blip r:embed="rId40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54282" name="Picture 53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3" name="Picture 54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5338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5339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5340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5341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5342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5337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914400" y="1219200"/>
            <a:ext cx="7321550" cy="5207000"/>
            <a:chOff x="914400" y="1305580"/>
            <a:chExt cx="7321150" cy="5207178"/>
          </a:xfrm>
        </p:grpSpPr>
        <p:pic>
          <p:nvPicPr>
            <p:cNvPr id="55334" name="Picture 55" descr="http://gbgm-umc.org/health/wad01/imageswac/2000global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18548" y="1677011"/>
              <a:ext cx="6453477" cy="4835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35" name="TextBox 3"/>
            <p:cNvSpPr txBox="1">
              <a:spLocks noChangeArrowheads="1"/>
            </p:cNvSpPr>
            <p:nvPr/>
          </p:nvSpPr>
          <p:spPr bwMode="auto">
            <a:xfrm>
              <a:off x="914400" y="1305580"/>
              <a:ext cx="7321150" cy="3877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AIDS deaths disproportionate In developing countries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914400" y="1193800"/>
            <a:ext cx="7321550" cy="5207000"/>
            <a:chOff x="3200400" y="-817294"/>
            <a:chExt cx="7321550" cy="5207793"/>
          </a:xfrm>
        </p:grpSpPr>
        <p:pic>
          <p:nvPicPr>
            <p:cNvPr id="13" name="Picture 6" descr="http://img.webmd.com/dtmcms/live/webmd/consumer_assets/site_images/articles/health_tools/AIDS_retrospective_slideshow/getty_rm_photo_of_AIDS_graveyard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17109" y="-457200"/>
              <a:ext cx="7134074" cy="4847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3200400" y="-817294"/>
              <a:ext cx="7321550" cy="3877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Unmarked “AIDS” graves in Africa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423863" y="1219200"/>
            <a:ext cx="8201025" cy="5356225"/>
            <a:chOff x="-1482151" y="1670432"/>
            <a:chExt cx="8277240" cy="5477092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1020703" y="1670432"/>
              <a:ext cx="7321550" cy="3877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HIV transmission reduced at low VL levels</a:t>
              </a:r>
            </a:p>
          </p:txBody>
        </p:sp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-1482151" y="1975233"/>
              <a:ext cx="8277240" cy="5172291"/>
              <a:chOff x="-1482151" y="1975233"/>
              <a:chExt cx="8277240" cy="5172291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-1482151" y="1975233"/>
                <a:ext cx="7772399" cy="5172291"/>
                <a:chOff x="450850" y="3935550"/>
                <a:chExt cx="7772687" cy="5172229"/>
              </a:xfrm>
            </p:grpSpPr>
            <p:pic>
              <p:nvPicPr>
                <p:cNvPr id="17" name="Picture 3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2959" t="46877" r="46040" b="41907"/>
                <a:stretch>
                  <a:fillRect/>
                </a:stretch>
              </p:blipFill>
              <p:spPr bwMode="auto">
                <a:xfrm>
                  <a:off x="450850" y="3935550"/>
                  <a:ext cx="7772687" cy="9615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36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0986" t="32753" r="52675" b="17580"/>
                <a:stretch>
                  <a:fillRect/>
                </a:stretch>
              </p:blipFill>
              <p:spPr bwMode="auto">
                <a:xfrm>
                  <a:off x="1806158" y="4849938"/>
                  <a:ext cx="5537843" cy="42578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3352800" y="2508632"/>
                <a:ext cx="3442289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Rakai Project. NEJM 2000; 342:921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550863" y="1217613"/>
            <a:ext cx="8018462" cy="4802187"/>
            <a:chOff x="516198" y="-1911798"/>
            <a:chExt cx="8018202" cy="4802104"/>
          </a:xfrm>
        </p:grpSpPr>
        <p:pic>
          <p:nvPicPr>
            <p:cNvPr id="13" name="Picture 15" descr="graph showing effect of generic drug competition 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198" y="-1550332"/>
              <a:ext cx="8018202" cy="444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908050" y="-1911798"/>
              <a:ext cx="7321550" cy="3877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ARV become affordable in developing countries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908050" y="1198563"/>
            <a:ext cx="7321550" cy="3221037"/>
            <a:chOff x="2824163" y="-1850156"/>
            <a:chExt cx="7321550" cy="3221756"/>
          </a:xfrm>
        </p:grpSpPr>
        <p:pic>
          <p:nvPicPr>
            <p:cNvPr id="13" name="Picture 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534400" y="-417437"/>
              <a:ext cx="1600200" cy="1200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-1151126"/>
              <a:ext cx="1600200" cy="1200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2824163" y="-1850156"/>
              <a:ext cx="7321550" cy="6832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2</a:t>
              </a:r>
              <a:r>
                <a:rPr kumimoji="0" lang="en-US" altLang="ja-JP" sz="24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nd</a:t>
              </a: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NRTI combination          NRTI Reformulation</a:t>
              </a:r>
            </a:p>
            <a:p>
              <a:pPr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                Trizivir                                        Videx EC</a:t>
              </a:r>
            </a:p>
          </p:txBody>
        </p:sp>
        <p:pic>
          <p:nvPicPr>
            <p:cNvPr id="16" name="Picture 25" descr="http://t0.gstatic.com/images?q=tbn:ANd9GcQIf4219teB0AUkeQjkS73axU3uvY1E2iZ8rWsrK8nyz_gGkpac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9000" y="-1140103"/>
              <a:ext cx="2893276" cy="2511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731838" y="1219200"/>
            <a:ext cx="7626350" cy="4800600"/>
            <a:chOff x="5918172" y="-1219200"/>
            <a:chExt cx="7626876" cy="4800600"/>
          </a:xfrm>
        </p:grpSpPr>
        <p:grpSp>
          <p:nvGrpSpPr>
            <p:cNvPr id="13" name="Group 8"/>
            <p:cNvGrpSpPr>
              <a:grpSpLocks/>
            </p:cNvGrpSpPr>
            <p:nvPr/>
          </p:nvGrpSpPr>
          <p:grpSpPr bwMode="auto">
            <a:xfrm>
              <a:off x="5918172" y="-1219200"/>
              <a:ext cx="7415240" cy="4800600"/>
              <a:chOff x="5918172" y="-1219200"/>
              <a:chExt cx="7415240" cy="4800600"/>
            </a:xfrm>
          </p:grpSpPr>
          <p:pic>
            <p:nvPicPr>
              <p:cNvPr id="15" name="Picture 27" descr="http://www.natap.org/2006/images/112106/Kaletra-1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15393" b="53996"/>
              <a:stretch>
                <a:fillRect/>
              </a:stretch>
            </p:blipFill>
            <p:spPr bwMode="auto">
              <a:xfrm>
                <a:off x="5918172" y="1815439"/>
                <a:ext cx="2111403" cy="1765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88062" y="-772223"/>
                <a:ext cx="1735110" cy="2564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6011862" y="-1219200"/>
                <a:ext cx="7321550" cy="3877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2000: 1</a:t>
                </a:r>
                <a:r>
                  <a:rPr kumimoji="0" lang="en-US" altLang="ja-JP" sz="24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4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Combined boosted PI: Kaletra</a:t>
                </a:r>
              </a:p>
            </p:txBody>
          </p:sp>
        </p:grpSp>
        <p:pic>
          <p:nvPicPr>
            <p:cNvPr id="14" name="Picture 48" descr="&#10;GP_351.JPG                                                     000147BEMacintosh HD                   ABA78158: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23172" y="-787004"/>
              <a:ext cx="5721876" cy="429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908050" y="1212850"/>
            <a:ext cx="7321550" cy="5340350"/>
            <a:chOff x="-6197600" y="983803"/>
            <a:chExt cx="7321550" cy="5340801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-6197600" y="1181098"/>
              <a:ext cx="7321550" cy="5143506"/>
              <a:chOff x="-1454585" y="-222343"/>
              <a:chExt cx="7322151" cy="5143496"/>
            </a:xfrm>
          </p:grpSpPr>
          <p:grpSp>
            <p:nvGrpSpPr>
              <p:cNvPr id="15" name="Group 1"/>
              <p:cNvGrpSpPr>
                <a:grpSpLocks/>
              </p:cNvGrpSpPr>
              <p:nvPr/>
            </p:nvGrpSpPr>
            <p:grpSpPr bwMode="auto">
              <a:xfrm>
                <a:off x="-1454585" y="-222343"/>
                <a:ext cx="7322151" cy="1028701"/>
                <a:chOff x="1436054" y="3197072"/>
                <a:chExt cx="11502630" cy="2057403"/>
              </a:xfrm>
            </p:grpSpPr>
            <p:pic>
              <p:nvPicPr>
                <p:cNvPr id="17" name="Picture 16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7500" t="41263" r="8578" b="32053"/>
                <a:stretch>
                  <a:fillRect/>
                </a:stretch>
              </p:blipFill>
              <p:spPr bwMode="auto">
                <a:xfrm>
                  <a:off x="1436054" y="3197072"/>
                  <a:ext cx="11502630" cy="2057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50021" t="56879" r="18420" b="35393"/>
                <a:stretch>
                  <a:fillRect/>
                </a:stretch>
              </p:blipFill>
              <p:spPr bwMode="auto">
                <a:xfrm>
                  <a:off x="8060292" y="4439543"/>
                  <a:ext cx="4809457" cy="6625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6" name="Picture 1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9702" t="21780" r="49979" b="20110"/>
              <a:stretch>
                <a:fillRect/>
              </a:stretch>
            </p:blipFill>
            <p:spPr bwMode="auto">
              <a:xfrm>
                <a:off x="-1454585" y="806358"/>
                <a:ext cx="7322150" cy="4114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6197600" y="983803"/>
              <a:ext cx="7321550" cy="3877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High rate viral failure with &lt;95% adherence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914400" y="1196975"/>
            <a:ext cx="7321550" cy="5127625"/>
            <a:chOff x="1060450" y="1364802"/>
            <a:chExt cx="7321550" cy="5127659"/>
          </a:xfrm>
        </p:grpSpPr>
        <p:pic>
          <p:nvPicPr>
            <p:cNvPr id="13" name="Picture 3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46488" y="1752600"/>
              <a:ext cx="3001912" cy="4739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060450" y="1364802"/>
              <a:ext cx="7321550" cy="38779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2000: International AIDS Conference held in South Africa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914400" y="1066800"/>
            <a:ext cx="7326313" cy="5638800"/>
            <a:chOff x="6780787" y="-3363184"/>
            <a:chExt cx="8773759" cy="7247264"/>
          </a:xfrm>
        </p:grpSpPr>
        <p:pic>
          <p:nvPicPr>
            <p:cNvPr id="13" name="Picture 35"/>
            <p:cNvPicPr>
              <a:picLocks noChangeAspect="1" noChangeArrowheads="1"/>
            </p:cNvPicPr>
            <p:nvPr/>
          </p:nvPicPr>
          <p:blipFill>
            <a:blip r:embed="rId2" cstate="print"/>
            <a:srcRect l="30571" t="17815" r="32857" b="4668"/>
            <a:stretch>
              <a:fillRect/>
            </a:stretch>
          </p:blipFill>
          <p:spPr bwMode="auto">
            <a:xfrm>
              <a:off x="7145843" y="-2602151"/>
              <a:ext cx="8100654" cy="6486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6780787" y="-3363184"/>
              <a:ext cx="8773759" cy="946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1996: Survival associated with baseline CD4 &amp; VL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6402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6403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6404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6405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6406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6401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6396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97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98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99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6389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90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91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92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6394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95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6387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6373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6379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6381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382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383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384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385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6377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78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56371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6372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6370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6362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3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4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5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6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7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68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56359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360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56345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56354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55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56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6347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8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49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50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5635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56353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56343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344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56332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3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4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5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6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56340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341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6338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339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6331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71600" y="1066800"/>
            <a:ext cx="6426200" cy="5653088"/>
            <a:chOff x="-2305146" y="2107268"/>
            <a:chExt cx="6426632" cy="5652340"/>
          </a:xfrm>
        </p:grpSpPr>
        <p:pic>
          <p:nvPicPr>
            <p:cNvPr id="8234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85946" y="2564468"/>
              <a:ext cx="3982941" cy="5195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35" name="TextBox 3"/>
            <p:cNvSpPr txBox="1">
              <a:spLocks noChangeArrowheads="1"/>
            </p:cNvSpPr>
            <p:nvPr/>
          </p:nvSpPr>
          <p:spPr bwMode="auto">
            <a:xfrm>
              <a:off x="-2305146" y="2107268"/>
              <a:ext cx="642663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2001: China admits to high HIV-infection rate</a:t>
              </a: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8223" name="TextBox 5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224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8225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8226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8227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222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152400" y="1066800"/>
            <a:ext cx="8812213" cy="5105400"/>
            <a:chOff x="-3345145" y="2259668"/>
            <a:chExt cx="8811451" cy="5105400"/>
          </a:xfrm>
        </p:grpSpPr>
        <p:pic>
          <p:nvPicPr>
            <p:cNvPr id="13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973545" y="2782887"/>
              <a:ext cx="6117448" cy="45821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3345145" y="2259668"/>
              <a:ext cx="881145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2001: UN Secretary Kofi Annan announces Global AIDS Fund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174625" y="1066800"/>
            <a:ext cx="8816975" cy="5181600"/>
            <a:chOff x="-5363686" y="-1736019"/>
            <a:chExt cx="8817210" cy="5181600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-5363686" y="-1736019"/>
              <a:ext cx="8817210" cy="5181600"/>
              <a:chOff x="-5363686" y="-1736019"/>
              <a:chExt cx="8817210" cy="5181600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-5298449" y="-1736019"/>
                <a:ext cx="8675773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2001: CDC reports HIV increasing twice as fast among &gt;50yo</a:t>
                </a:r>
              </a:p>
            </p:txBody>
          </p:sp>
          <p:pic>
            <p:nvPicPr>
              <p:cNvPr id="16" name="Picture 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1443" t="40685" r="39070" b="47150"/>
              <a:stretch>
                <a:fillRect/>
              </a:stretch>
            </p:blipFill>
            <p:spPr bwMode="auto">
              <a:xfrm>
                <a:off x="-5363686" y="2226381"/>
                <a:ext cx="881721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175876" y="-1249641"/>
              <a:ext cx="4382811" cy="347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711200" y="1066800"/>
            <a:ext cx="7670800" cy="3781425"/>
            <a:chOff x="711979" y="1933575"/>
            <a:chExt cx="7670021" cy="3781425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15025" y="3867150"/>
              <a:ext cx="246697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"/>
            <p:cNvGrpSpPr>
              <a:grpSpLocks/>
            </p:cNvGrpSpPr>
            <p:nvPr/>
          </p:nvGrpSpPr>
          <p:grpSpPr bwMode="auto">
            <a:xfrm>
              <a:off x="711979" y="1933575"/>
              <a:ext cx="5525981" cy="3781425"/>
              <a:chOff x="711979" y="1933575"/>
              <a:chExt cx="5525981" cy="3781425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2440830" y="1933575"/>
                <a:ext cx="379713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2001:  7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NRTI:  Tenofovir</a:t>
                </a:r>
              </a:p>
            </p:txBody>
          </p:sp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1979" y="3790950"/>
                <a:ext cx="3021821" cy="1924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00400" y="2505074"/>
                <a:ext cx="2770106" cy="2066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533400" y="1143000"/>
            <a:ext cx="8027988" cy="5872163"/>
            <a:chOff x="533400" y="967407"/>
            <a:chExt cx="8028190" cy="5871543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5434" y="1089026"/>
              <a:ext cx="7666566" cy="574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533400" y="967407"/>
              <a:ext cx="8028190" cy="7817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2001: PK Boosting becomes new “norm” </a:t>
              </a:r>
            </a:p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for PI-based therapy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128588" y="1143000"/>
            <a:ext cx="8850312" cy="5332413"/>
            <a:chOff x="-277019" y="-1722263"/>
            <a:chExt cx="8849519" cy="5332310"/>
          </a:xfrm>
        </p:grpSpPr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-277019" y="-1295400"/>
              <a:ext cx="8849519" cy="4905447"/>
              <a:chOff x="10115550" y="3823946"/>
              <a:chExt cx="8849519" cy="4905375"/>
            </a:xfrm>
          </p:grpSpPr>
          <p:pic>
            <p:nvPicPr>
              <p:cNvPr id="15" name="Picture 5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0115550" y="3830745"/>
                <a:ext cx="3553619" cy="2019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669169" y="3823946"/>
                <a:ext cx="5295900" cy="4905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25210" y="-1722263"/>
              <a:ext cx="8028190" cy="4370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2001: Phenotype testing becomes more widely utilized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933450" y="1066800"/>
            <a:ext cx="7296150" cy="5749925"/>
            <a:chOff x="-6544501" y="1089026"/>
            <a:chExt cx="7296100" cy="5749924"/>
          </a:xfrm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-5312747" y="1657384"/>
              <a:ext cx="4855548" cy="5181566"/>
              <a:chOff x="-5312747" y="1657384"/>
              <a:chExt cx="4855548" cy="5181566"/>
            </a:xfrm>
          </p:grpSpPr>
          <p:sp>
            <p:nvSpPr>
              <p:cNvPr id="15" name="Rectangle 5"/>
              <p:cNvSpPr/>
              <p:nvPr/>
            </p:nvSpPr>
            <p:spPr>
              <a:xfrm>
                <a:off x="-5110997" y="1668464"/>
                <a:ext cx="4654518" cy="5170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ja-JP">
                  <a:solidFill>
                    <a:srgbClr val="FFFFFF"/>
                  </a:solidFill>
                  <a:cs typeface="Arial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5111135" y="1657384"/>
                <a:ext cx="4501535" cy="3410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7" name="Object 9"/>
              <p:cNvGraphicFramePr>
                <a:graphicFrameLocks noChangeAspect="1"/>
              </p:cNvGraphicFramePr>
              <p:nvPr/>
            </p:nvGraphicFramePr>
            <p:xfrm>
              <a:off x="-4953000" y="3581400"/>
              <a:ext cx="1066800" cy="1795990"/>
            </p:xfrm>
            <a:graphic>
              <a:graphicData uri="http://schemas.openxmlformats.org/presentationml/2006/ole">
                <p:oleObj spid="_x0000_s3074" name="Image" r:id="rId4" imgW="2742857" imgH="4571429" progId="Photoshop.Image.6">
                  <p:embed/>
                </p:oleObj>
              </a:graphicData>
            </a:graphic>
          </p:graphicFrame>
          <p:pic>
            <p:nvPicPr>
              <p:cNvPr id="18" name="Picture 2" descr="2398_02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2000"/>
              </a:blip>
              <a:srcRect l="12384" t="9381" r="6258" b="5685"/>
              <a:stretch>
                <a:fillRect/>
              </a:stretch>
            </p:blipFill>
            <p:spPr bwMode="auto">
              <a:xfrm>
                <a:off x="-3733800" y="4430179"/>
                <a:ext cx="1226699" cy="1894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6982" b="6696"/>
              <a:stretch>
                <a:fillRect/>
              </a:stretch>
            </p:blipFill>
            <p:spPr bwMode="auto">
              <a:xfrm>
                <a:off x="-2269972" y="5029200"/>
                <a:ext cx="1683772" cy="129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-5312747" y="5486400"/>
                <a:ext cx="1426547" cy="830997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srgbClr val="0000FF"/>
                    </a:solidFill>
                    <a:cs typeface="Arial" pitchFamily="34" charset="0"/>
                  </a:rPr>
                  <a:t>Lipo- Atrophy</a:t>
                </a:r>
                <a:endParaRPr kumimoji="0" lang="en-US" altLang="ja-JP" b="1">
                  <a:solidFill>
                    <a:srgbClr val="80008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6544501" y="1089026"/>
              <a:ext cx="72961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2001: Lipodystrophy becomes reason to defer ART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7435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7436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7437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7438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7439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7434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7429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30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31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32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422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23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24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25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7427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28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7420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7406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7412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7414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415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416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417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418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7410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411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57404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7405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7403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395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96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97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98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99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00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401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57392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393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57378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57387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88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89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380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81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82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83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57385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57386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57376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77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57365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6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7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8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9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57373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7374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7371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72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7364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13"/>
          <p:cNvGrpSpPr>
            <a:grpSpLocks/>
          </p:cNvGrpSpPr>
          <p:nvPr/>
        </p:nvGrpSpPr>
        <p:grpSpPr bwMode="auto">
          <a:xfrm>
            <a:off x="4572000" y="1600200"/>
            <a:ext cx="838200" cy="4606925"/>
            <a:chOff x="-2671289" y="-895069"/>
            <a:chExt cx="1285710" cy="7067269"/>
          </a:xfrm>
        </p:grpSpPr>
        <p:pic>
          <p:nvPicPr>
            <p:cNvPr id="57355" name="Picture 55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667000" y="4121571"/>
              <a:ext cx="1226669" cy="113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15"/>
            <p:cNvGrpSpPr>
              <a:grpSpLocks/>
            </p:cNvGrpSpPr>
            <p:nvPr/>
          </p:nvGrpSpPr>
          <p:grpSpPr bwMode="auto">
            <a:xfrm>
              <a:off x="-2671289" y="-895069"/>
              <a:ext cx="1285710" cy="7067269"/>
              <a:chOff x="-2671289" y="-895069"/>
              <a:chExt cx="1285710" cy="7067269"/>
            </a:xfrm>
          </p:grpSpPr>
          <p:pic>
            <p:nvPicPr>
              <p:cNvPr id="57357" name="Picture 22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2414146" y="-895069"/>
                <a:ext cx="858742" cy="1120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58" name="Picture 30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-2666999" y="1245778"/>
                <a:ext cx="1260498" cy="99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59" name="Picture 29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-2667000" y="220816"/>
                <a:ext cx="1279623" cy="9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0" name="Picture 13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-2667000" y="2245483"/>
                <a:ext cx="1260499" cy="9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1" name="Picture 2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-2660914" y="3185914"/>
                <a:ext cx="1254413" cy="94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7362" name="Picture 2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-2671289" y="5198096"/>
                <a:ext cx="1285710" cy="974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92150" y="1066800"/>
            <a:ext cx="7766050" cy="5233988"/>
            <a:chOff x="-2310742" y="-3733800"/>
            <a:chExt cx="7764997" cy="5233870"/>
          </a:xfrm>
        </p:grpSpPr>
        <p:pic>
          <p:nvPicPr>
            <p:cNvPr id="5840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8084" y="-3210580"/>
              <a:ext cx="3250348" cy="471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6" name="TextBox 3"/>
            <p:cNvSpPr txBox="1">
              <a:spLocks noChangeArrowheads="1"/>
            </p:cNvSpPr>
            <p:nvPr/>
          </p:nvSpPr>
          <p:spPr bwMode="auto">
            <a:xfrm>
              <a:off x="-2310742" y="-3733800"/>
              <a:ext cx="7764997" cy="523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2002: Women outnumber men in Sub-Saharan Africa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8400" name="TextBox 5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840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840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8403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8404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8399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457200" y="1123950"/>
            <a:ext cx="8194675" cy="4852988"/>
            <a:chOff x="-10576563" y="7082824"/>
            <a:chExt cx="10943359" cy="6121048"/>
          </a:xfrm>
        </p:grpSpPr>
        <p:pic>
          <p:nvPicPr>
            <p:cNvPr id="13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 l="15285" t="21371" r="15816" b="10001"/>
            <a:stretch>
              <a:fillRect/>
            </a:stretch>
          </p:blipFill>
          <p:spPr bwMode="auto">
            <a:xfrm>
              <a:off x="-10434536" y="7299202"/>
              <a:ext cx="10548128" cy="5904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-10576563" y="7082824"/>
              <a:ext cx="10943359" cy="1459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90000"/>
                </a:lnSpc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1996: VL suppression is new antiretroviral treatment goal,</a:t>
              </a:r>
            </a:p>
            <a:p>
              <a:pPr marL="0" indent="0" algn="ctr">
                <a:lnSpc>
                  <a:spcPct val="90000"/>
                </a:lnSpc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commercial VL test becomes available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279400" y="1057275"/>
            <a:ext cx="8483600" cy="5038725"/>
            <a:chOff x="-1115971" y="2981980"/>
            <a:chExt cx="8483669" cy="5038070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1115971" y="2981980"/>
              <a:ext cx="8483669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2002: Protesters demand ARVs for resource-poor countries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at 12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International AIDS Conference in Spain</a:t>
              </a:r>
            </a:p>
          </p:txBody>
        </p:sp>
        <p:pic>
          <p:nvPicPr>
            <p:cNvPr id="14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698" y="3505200"/>
              <a:ext cx="6019800" cy="451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703263" y="1066800"/>
            <a:ext cx="7754937" cy="5638800"/>
            <a:chOff x="-7925286" y="-499579"/>
            <a:chExt cx="7754430" cy="5638800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-6496610" y="1024421"/>
              <a:ext cx="4921398" cy="4114800"/>
              <a:chOff x="-3469286" y="1085610"/>
              <a:chExt cx="3465979" cy="3434964"/>
            </a:xfrm>
          </p:grpSpPr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3423" t="33325" r="34532" b="10016"/>
              <a:stretch>
                <a:fillRect/>
              </a:stretch>
            </p:blipFill>
            <p:spPr bwMode="auto">
              <a:xfrm>
                <a:off x="-3383433" y="1085610"/>
                <a:ext cx="3326460" cy="34349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1001" t="40126" r="24001" b="19746"/>
              <a:stretch>
                <a:fillRect/>
              </a:stretch>
            </p:blipFill>
            <p:spPr bwMode="auto">
              <a:xfrm>
                <a:off x="-3469286" y="2207645"/>
                <a:ext cx="3465979" cy="1422383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4" cstate="print"/>
            <a:srcRect t="10001" r="12000" b="61310"/>
            <a:stretch>
              <a:fillRect/>
            </a:stretch>
          </p:blipFill>
          <p:spPr bwMode="auto">
            <a:xfrm>
              <a:off x="-6985412" y="23599"/>
              <a:ext cx="5923099" cy="1086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-7925286" y="-499579"/>
              <a:ext cx="775443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2002: International  ART treatment goal announced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1001713" y="1066800"/>
            <a:ext cx="7151687" cy="5360988"/>
            <a:chOff x="4017889" y="2130239"/>
            <a:chExt cx="7151830" cy="5361136"/>
          </a:xfrm>
        </p:grpSpPr>
        <p:pic>
          <p:nvPicPr>
            <p:cNvPr id="13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31645" y="2596842"/>
              <a:ext cx="6257775" cy="4894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4017889" y="2130239"/>
              <a:ext cx="715183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2002:  FDA approves first 20 minute rapid HIV test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609600" y="1066800"/>
            <a:ext cx="7913688" cy="5334000"/>
            <a:chOff x="613201" y="1066800"/>
            <a:chExt cx="7914346" cy="5334000"/>
          </a:xfrm>
        </p:grpSpPr>
        <p:pic>
          <p:nvPicPr>
            <p:cNvPr id="13" name="Picture 4" descr="http://img.webmd.com/dtmcms/live/webmd/consumer_assets/site_images/articles/health_tools/AIDS_retrospective_slideshow/getty_rm_photo_of_free_HIV_testing_in_LA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75924" y="1575389"/>
              <a:ext cx="7101276" cy="482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613201" y="1066800"/>
              <a:ext cx="7914346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2002: HIV testing offered in communities across the 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76200" y="1143000"/>
            <a:ext cx="8986838" cy="4495800"/>
            <a:chOff x="-381000" y="2132909"/>
            <a:chExt cx="8987566" cy="4495290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-381000" y="2132909"/>
              <a:ext cx="8927651" cy="2319648"/>
              <a:chOff x="1143000" y="1219200"/>
              <a:chExt cx="8927651" cy="2319648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251" t="24092" r="53139" b="60460"/>
              <a:stretch>
                <a:fillRect/>
              </a:stretch>
            </p:blipFill>
            <p:spPr bwMode="auto">
              <a:xfrm>
                <a:off x="1143000" y="1799896"/>
                <a:ext cx="8927651" cy="1738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1981200" y="1219200"/>
                <a:ext cx="7321550" cy="4370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2002: HIV replication highly resistance-prone</a:t>
                </a:r>
              </a:p>
            </p:txBody>
          </p:sp>
        </p:grpSp>
        <p:pic>
          <p:nvPicPr>
            <p:cNvPr id="14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 l="6500" t="16888" r="50000" b="60622"/>
            <a:stretch>
              <a:fillRect/>
            </a:stretch>
          </p:blipFill>
          <p:spPr bwMode="auto">
            <a:xfrm>
              <a:off x="-381000" y="4014442"/>
              <a:ext cx="8987566" cy="2613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914400" y="1143000"/>
            <a:ext cx="7321550" cy="5354638"/>
            <a:chOff x="914400" y="3269802"/>
            <a:chExt cx="7321550" cy="535508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25550" y="3657600"/>
              <a:ext cx="6623050" cy="4967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914400" y="3269802"/>
              <a:ext cx="7321550" cy="7817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2002: Resistance due to selection of</a:t>
              </a:r>
              <a:b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pre-existing resistant virus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49225" y="1066800"/>
            <a:ext cx="8842375" cy="5521325"/>
            <a:chOff x="84123" y="1066800"/>
            <a:chExt cx="8842484" cy="552132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63" y="1447800"/>
              <a:ext cx="6853237" cy="514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84123" y="1066800"/>
              <a:ext cx="8842484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2002: Increasing metabolic and cardiovascular complications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59494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5949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949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9497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59498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9493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59488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89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90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91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9481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82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83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84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59486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87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9479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59465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59471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59473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74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75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76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77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59469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70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59463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9464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9462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9454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55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56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57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58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59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60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59451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52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59437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59446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47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48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9439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40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41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42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59444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59445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59435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36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59424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5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6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7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8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59432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9433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9430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31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9423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13"/>
          <p:cNvGrpSpPr>
            <a:grpSpLocks/>
          </p:cNvGrpSpPr>
          <p:nvPr/>
        </p:nvGrpSpPr>
        <p:grpSpPr bwMode="auto">
          <a:xfrm>
            <a:off x="4572000" y="1600200"/>
            <a:ext cx="838200" cy="4606925"/>
            <a:chOff x="-2671289" y="-895069"/>
            <a:chExt cx="1285710" cy="7067269"/>
          </a:xfrm>
        </p:grpSpPr>
        <p:pic>
          <p:nvPicPr>
            <p:cNvPr id="59414" name="Picture 55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667000" y="4121571"/>
              <a:ext cx="1226669" cy="113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15"/>
            <p:cNvGrpSpPr>
              <a:grpSpLocks/>
            </p:cNvGrpSpPr>
            <p:nvPr/>
          </p:nvGrpSpPr>
          <p:grpSpPr bwMode="auto">
            <a:xfrm>
              <a:off x="-2671289" y="-895069"/>
              <a:ext cx="1285710" cy="7067269"/>
              <a:chOff x="-2671289" y="-895069"/>
              <a:chExt cx="1285710" cy="7067269"/>
            </a:xfrm>
          </p:grpSpPr>
          <p:pic>
            <p:nvPicPr>
              <p:cNvPr id="59416" name="Picture 22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2414146" y="-895069"/>
                <a:ext cx="858742" cy="1120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7" name="Picture 30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-2666999" y="1245778"/>
                <a:ext cx="1260498" cy="99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8" name="Picture 29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-2667000" y="220816"/>
                <a:ext cx="1279623" cy="9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9" name="Picture 13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-2667000" y="2245483"/>
                <a:ext cx="1260499" cy="9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0" name="Picture 2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-2660914" y="3185914"/>
                <a:ext cx="1254413" cy="94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21" name="Picture 2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-2671289" y="5198096"/>
                <a:ext cx="1285710" cy="974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5492750" y="1611313"/>
            <a:ext cx="889000" cy="5170487"/>
            <a:chOff x="5492966" y="1383048"/>
            <a:chExt cx="888680" cy="5170152"/>
          </a:xfrm>
        </p:grpSpPr>
        <p:grpSp>
          <p:nvGrpSpPr>
            <p:cNvPr id="27" name="Group 106"/>
            <p:cNvGrpSpPr>
              <a:grpSpLocks/>
            </p:cNvGrpSpPr>
            <p:nvPr/>
          </p:nvGrpSpPr>
          <p:grpSpPr bwMode="auto">
            <a:xfrm>
              <a:off x="5492966" y="2131749"/>
              <a:ext cx="888680" cy="4421451"/>
              <a:chOff x="-5524609" y="-1305832"/>
              <a:chExt cx="1714610" cy="8530700"/>
            </a:xfrm>
          </p:grpSpPr>
          <p:pic>
            <p:nvPicPr>
              <p:cNvPr id="59406" name="Picture 17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5518227" y="-1305832"/>
                <a:ext cx="1708227" cy="128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7" name="Picture 18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 t="10001" r="12000" b="61310"/>
              <a:stretch>
                <a:fillRect/>
              </a:stretch>
            </p:blipFill>
            <p:spPr bwMode="auto">
              <a:xfrm>
                <a:off x="-5518227" y="-19554"/>
                <a:ext cx="1708227" cy="313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8" name="Picture 19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-5518226" y="304800"/>
                <a:ext cx="1708226" cy="1336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09" name="Picture 4" descr="http://img.webmd.com/dtmcms/live/webmd/consumer_assets/site_images/articles/health_tools/AIDS_retrospective_slideshow/getty_rm_photo_of_free_HIV_testing_in_LA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-5518227" y="1600200"/>
                <a:ext cx="1708227" cy="1145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0" name="Picture 21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-5524609" y="2743200"/>
                <a:ext cx="1714609" cy="1714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1" name="Picture 15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8266" t="17140" r="68315" b="75172"/>
              <a:stretch>
                <a:fillRect/>
              </a:stretch>
            </p:blipFill>
            <p:spPr bwMode="auto">
              <a:xfrm>
                <a:off x="-5518225" y="4364284"/>
                <a:ext cx="1708226" cy="315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2" name="Picture 2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-5518227" y="4648199"/>
                <a:ext cx="1708227" cy="128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9413" name="Picture 2"/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-5518227" y="5943599"/>
                <a:ext cx="1708227" cy="128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9405" name="Picture 2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5655597" y="1383048"/>
              <a:ext cx="516603" cy="748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0460" name="TextBox 5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046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046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0463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0464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0459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381000" y="1066800"/>
            <a:ext cx="8428038" cy="5280025"/>
            <a:chOff x="688268" y="-877907"/>
            <a:chExt cx="8427820" cy="5279270"/>
          </a:xfrm>
        </p:grpSpPr>
        <p:pic>
          <p:nvPicPr>
            <p:cNvPr id="60456" name="Picture 2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81773" y="-354688"/>
              <a:ext cx="6929515" cy="4756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57" name="TextBox 3"/>
            <p:cNvSpPr txBox="1">
              <a:spLocks noChangeArrowheads="1"/>
            </p:cNvSpPr>
            <p:nvPr/>
          </p:nvSpPr>
          <p:spPr bwMode="auto">
            <a:xfrm>
              <a:off x="688268" y="-877907"/>
              <a:ext cx="842782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2003: Botswana has world’s highest HIV prevalence: 38.8%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923925" y="1066800"/>
            <a:ext cx="7142163" cy="5400675"/>
            <a:chOff x="990600" y="1457980"/>
            <a:chExt cx="7142162" cy="540002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132" r="12378"/>
            <a:stretch>
              <a:fillRect/>
            </a:stretch>
          </p:blipFill>
          <p:spPr bwMode="auto">
            <a:xfrm>
              <a:off x="990600" y="2057400"/>
              <a:ext cx="7142162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026872" y="1457980"/>
              <a:ext cx="705032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2003: Decline in mortality persists with HAART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1371600" y="1066800"/>
            <a:ext cx="6340475" cy="5507038"/>
            <a:chOff x="1087563" y="5533570"/>
            <a:chExt cx="6340922" cy="5691284"/>
          </a:xfrm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087563" y="6600371"/>
              <a:ext cx="6340922" cy="4624483"/>
              <a:chOff x="3050006" y="5900843"/>
              <a:chExt cx="8846625" cy="5975792"/>
            </a:xfrm>
          </p:grpSpPr>
          <p:pic>
            <p:nvPicPr>
              <p:cNvPr id="15" name="Picture 5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00" t="48447" r="37474" b="28702"/>
              <a:stretch>
                <a:fillRect/>
              </a:stretch>
            </p:blipFill>
            <p:spPr bwMode="auto">
              <a:xfrm>
                <a:off x="3050006" y="5900843"/>
                <a:ext cx="8846624" cy="1958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5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0527" t="10001" r="10368" b="4385"/>
              <a:stretch>
                <a:fillRect/>
              </a:stretch>
            </p:blipFill>
            <p:spPr bwMode="auto">
              <a:xfrm>
                <a:off x="3050009" y="7870167"/>
                <a:ext cx="8846622" cy="40064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1087563" y="5533570"/>
              <a:ext cx="6340922" cy="10663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1996: Use of CD4 and VL surrogate markers </a:t>
              </a:r>
            </a:p>
            <a:p>
              <a:pPr marL="0" indent="0" algn="ctr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9900"/>
                  </a:solidFill>
                  <a:latin typeface="Arial Narrow" pitchFamily="34" charset="0"/>
                </a:rPr>
                <a:t>speed up clinical trials end points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1096963" y="1066800"/>
            <a:ext cx="6732587" cy="5476875"/>
            <a:chOff x="1219200" y="1305580"/>
            <a:chExt cx="6732948" cy="547622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3019" r="12830"/>
            <a:stretch>
              <a:fillRect/>
            </a:stretch>
          </p:blipFill>
          <p:spPr bwMode="auto">
            <a:xfrm>
              <a:off x="1219200" y="1828800"/>
              <a:ext cx="6732948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600200" y="1305580"/>
              <a:ext cx="589507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2003: AIDS no longer “death sentence”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1295400" y="1066800"/>
            <a:ext cx="6483350" cy="5562600"/>
            <a:chOff x="-6675901" y="1066800"/>
            <a:chExt cx="6483378" cy="5562600"/>
          </a:xfrm>
        </p:grpSpPr>
        <p:pic>
          <p:nvPicPr>
            <p:cNvPr id="13" name="Picture 2" descr="http://www.positiveside.ca/images/V8I1/pow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6477000" y="1617719"/>
              <a:ext cx="6109562" cy="501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6675901" y="1066800"/>
              <a:ext cx="648337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2003: AIDS activists speak up at conferences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650875" y="1066800"/>
            <a:ext cx="7883525" cy="4343400"/>
            <a:chOff x="514773" y="1066800"/>
            <a:chExt cx="7883890" cy="4343400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514773" y="1066800"/>
              <a:ext cx="7883890" cy="4343400"/>
              <a:chOff x="8372665" y="-3187244"/>
              <a:chExt cx="7883211" cy="4342276"/>
            </a:xfrm>
          </p:grpSpPr>
          <p:sp>
            <p:nvSpPr>
              <p:cNvPr id="17" name="TextBox 3"/>
              <p:cNvSpPr txBox="1">
                <a:spLocks noChangeArrowheads="1"/>
              </p:cNvSpPr>
              <p:nvPr/>
            </p:nvSpPr>
            <p:spPr bwMode="auto">
              <a:xfrm>
                <a:off x="8372665" y="-3187244"/>
                <a:ext cx="7883211" cy="95386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2003: 1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st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entry inhibitor                           8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NRTI          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     Enfuvirtide (T-20)                        Emtricitabine</a:t>
                </a:r>
              </a:p>
            </p:txBody>
          </p:sp>
          <p:pic>
            <p:nvPicPr>
              <p:cNvPr id="18" name="Picture 30" descr="http://t0.gstatic.com/images?q=tbn:ANd9GcQohDo-sYYKc0btq9xtVL9vTvq_y2zFzN6UtjIIBr0gcvMy9Z8C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85817" y="-2017361"/>
                <a:ext cx="4580460" cy="3172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7"/>
            <p:cNvGrpSpPr>
              <a:grpSpLocks/>
            </p:cNvGrpSpPr>
            <p:nvPr/>
          </p:nvGrpSpPr>
          <p:grpSpPr bwMode="auto">
            <a:xfrm>
              <a:off x="6071945" y="2133599"/>
              <a:ext cx="1700456" cy="3276601"/>
              <a:chOff x="15806763" y="1992327"/>
              <a:chExt cx="1699835" cy="3276068"/>
            </a:xfrm>
          </p:grpSpPr>
          <p:pic>
            <p:nvPicPr>
              <p:cNvPr id="15" name="Picture 3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16994" y="4001191"/>
                <a:ext cx="1689604" cy="12672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3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4406" r="25993"/>
              <a:stretch>
                <a:fillRect/>
              </a:stretch>
            </p:blipFill>
            <p:spPr bwMode="auto">
              <a:xfrm>
                <a:off x="15806763" y="1992327"/>
                <a:ext cx="1699833" cy="1996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838200" y="1066800"/>
            <a:ext cx="7391400" cy="3579813"/>
            <a:chOff x="13257952" y="-3154235"/>
            <a:chExt cx="7389881" cy="3579205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3257952" y="-3154235"/>
              <a:ext cx="7389881" cy="95394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5262563" algn="ctr"/>
                </a:tabLs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2003:  8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PI	9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th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PI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tabLst>
                  <a:tab pos="5262563" algn="ctr"/>
                </a:tabLs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       Atazanavir	Fosamprenavir</a:t>
              </a:r>
            </a:p>
          </p:txBody>
        </p:sp>
        <p:pic>
          <p:nvPicPr>
            <p:cNvPr id="14" name="Picture 32" descr="http://t0.gstatic.com/images?q=tbn:ANd9GcSW2zofBr-QCcqBFTR3PyHU7Vnxb_ZcJedYLgVKDdJwf1ZH25CW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13436" y="-2297231"/>
              <a:ext cx="2339742" cy="2722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349411" y="-2155388"/>
              <a:ext cx="3222238" cy="2580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779463" y="1066800"/>
            <a:ext cx="7602537" cy="5503863"/>
            <a:chOff x="645588" y="1066800"/>
            <a:chExt cx="7602354" cy="5503447"/>
          </a:xfrm>
        </p:grpSpPr>
        <p:pic>
          <p:nvPicPr>
            <p:cNvPr id="13" name="Picture 43"/>
            <p:cNvPicPr>
              <a:picLocks noChangeAspect="1" noChangeArrowheads="1"/>
            </p:cNvPicPr>
            <p:nvPr/>
          </p:nvPicPr>
          <p:blipFill>
            <a:blip r:embed="rId2" cstate="print"/>
            <a:srcRect t="9422"/>
            <a:stretch>
              <a:fillRect/>
            </a:stretch>
          </p:blipFill>
          <p:spPr bwMode="auto">
            <a:xfrm>
              <a:off x="645588" y="1600201"/>
              <a:ext cx="7602354" cy="4970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219200" y="1066800"/>
              <a:ext cx="6670416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2003: Patient preference linked to adherence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609600" y="1066800"/>
            <a:ext cx="7867650" cy="5589588"/>
            <a:chOff x="6324600" y="5415681"/>
            <a:chExt cx="7867859" cy="5590355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6324600" y="5415681"/>
              <a:ext cx="7867859" cy="1748453"/>
              <a:chOff x="6324600" y="5415681"/>
              <a:chExt cx="7867859" cy="1748453"/>
            </a:xfrm>
          </p:grpSpPr>
          <p:pic>
            <p:nvPicPr>
              <p:cNvPr id="15" name="Picture 2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621" t="34828" r="11000" b="41080"/>
              <a:stretch>
                <a:fillRect/>
              </a:stretch>
            </p:blipFill>
            <p:spPr bwMode="auto">
              <a:xfrm>
                <a:off x="6730353" y="5947832"/>
                <a:ext cx="7214247" cy="1216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6324600" y="5415681"/>
                <a:ext cx="7867859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2003: Residual viremia while undetectable on HAART</a:t>
                </a:r>
              </a:p>
            </p:txBody>
          </p:sp>
        </p:grpSp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 l="12242" t="15187" r="18138" b="10001"/>
            <a:stretch>
              <a:fillRect/>
            </a:stretch>
          </p:blipFill>
          <p:spPr bwMode="auto">
            <a:xfrm>
              <a:off x="7086600" y="7168281"/>
              <a:ext cx="6349197" cy="3837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52400" y="1066800"/>
            <a:ext cx="8763000" cy="3567113"/>
            <a:chOff x="3402532" y="3244675"/>
            <a:chExt cx="8763002" cy="3567400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3402532" y="3767959"/>
              <a:ext cx="8763002" cy="3044116"/>
              <a:chOff x="3402532" y="3767959"/>
              <a:chExt cx="8763002" cy="3044116"/>
            </a:xfrm>
          </p:grpSpPr>
          <p:pic>
            <p:nvPicPr>
              <p:cNvPr id="15" name="Picture 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5414" t="43954" r="12897" b="21777"/>
              <a:stretch>
                <a:fillRect/>
              </a:stretch>
            </p:blipFill>
            <p:spPr bwMode="auto">
              <a:xfrm>
                <a:off x="3402532" y="3767959"/>
                <a:ext cx="8763001" cy="2607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5448" t="76759" r="38622" b="16069"/>
              <a:stretch>
                <a:fillRect/>
              </a:stretch>
            </p:blipFill>
            <p:spPr bwMode="auto">
              <a:xfrm>
                <a:off x="7288734" y="6381335"/>
                <a:ext cx="4876800" cy="430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4316933" y="3244675"/>
              <a:ext cx="693491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2003: Impaired CD4 gain due to CD8 activation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1089025" y="1055688"/>
            <a:ext cx="6988175" cy="5421312"/>
            <a:chOff x="5911075" y="967953"/>
            <a:chExt cx="6988323" cy="5420726"/>
          </a:xfrm>
        </p:grpSpPr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18352" y="1472122"/>
              <a:ext cx="4916557" cy="4916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5911075" y="967953"/>
              <a:ext cx="6988323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2003: AIDS vaccine trials report lack of immunity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1556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1557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1558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1559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1560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1555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61550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51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52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53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1543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4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5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6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61548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49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541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61527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61533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61535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36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37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38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39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61531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32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61525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526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1524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1516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17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18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19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20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21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22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61513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514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61499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61508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09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510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1501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02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03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04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61506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61507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1497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98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61486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7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8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9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90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61494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495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1492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93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485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13"/>
          <p:cNvGrpSpPr>
            <a:grpSpLocks/>
          </p:cNvGrpSpPr>
          <p:nvPr/>
        </p:nvGrpSpPr>
        <p:grpSpPr bwMode="auto">
          <a:xfrm>
            <a:off x="4572000" y="1600200"/>
            <a:ext cx="838200" cy="4606925"/>
            <a:chOff x="-2671289" y="-895069"/>
            <a:chExt cx="1285710" cy="7067269"/>
          </a:xfrm>
        </p:grpSpPr>
        <p:pic>
          <p:nvPicPr>
            <p:cNvPr id="61476" name="Picture 55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667000" y="4121571"/>
              <a:ext cx="1226669" cy="113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15"/>
            <p:cNvGrpSpPr>
              <a:grpSpLocks/>
            </p:cNvGrpSpPr>
            <p:nvPr/>
          </p:nvGrpSpPr>
          <p:grpSpPr bwMode="auto">
            <a:xfrm>
              <a:off x="-2671289" y="-895069"/>
              <a:ext cx="1285710" cy="7067269"/>
              <a:chOff x="-2671289" y="-895069"/>
              <a:chExt cx="1285710" cy="7067269"/>
            </a:xfrm>
          </p:grpSpPr>
          <p:pic>
            <p:nvPicPr>
              <p:cNvPr id="61478" name="Picture 22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2414146" y="-895069"/>
                <a:ext cx="858742" cy="1120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9" name="Picture 30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-2666999" y="1245778"/>
                <a:ext cx="1260498" cy="99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0" name="Picture 29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-2667000" y="220816"/>
                <a:ext cx="1279623" cy="9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1" name="Picture 13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-2667000" y="2245483"/>
                <a:ext cx="1260499" cy="9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2" name="Picture 2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-2660914" y="3185914"/>
                <a:ext cx="1254413" cy="94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83" name="Picture 2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-2671289" y="5198096"/>
                <a:ext cx="1285710" cy="974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5492750" y="1611313"/>
            <a:ext cx="889000" cy="5170487"/>
            <a:chOff x="5492966" y="1383048"/>
            <a:chExt cx="888680" cy="5170152"/>
          </a:xfrm>
        </p:grpSpPr>
        <p:grpSp>
          <p:nvGrpSpPr>
            <p:cNvPr id="27" name="Group 106"/>
            <p:cNvGrpSpPr>
              <a:grpSpLocks/>
            </p:cNvGrpSpPr>
            <p:nvPr/>
          </p:nvGrpSpPr>
          <p:grpSpPr bwMode="auto">
            <a:xfrm>
              <a:off x="5492966" y="2131749"/>
              <a:ext cx="888680" cy="4421451"/>
              <a:chOff x="-5524609" y="-1305832"/>
              <a:chExt cx="1714610" cy="8530700"/>
            </a:xfrm>
          </p:grpSpPr>
          <p:pic>
            <p:nvPicPr>
              <p:cNvPr id="61468" name="Picture 17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5518227" y="-1305832"/>
                <a:ext cx="1708227" cy="128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9" name="Picture 18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 t="10001" r="12000" b="61310"/>
              <a:stretch>
                <a:fillRect/>
              </a:stretch>
            </p:blipFill>
            <p:spPr bwMode="auto">
              <a:xfrm>
                <a:off x="-5518227" y="-19554"/>
                <a:ext cx="1708227" cy="313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0" name="Picture 19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-5518226" y="304800"/>
                <a:ext cx="1708226" cy="1336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1" name="Picture 4" descr="http://img.webmd.com/dtmcms/live/webmd/consumer_assets/site_images/articles/health_tools/AIDS_retrospective_slideshow/getty_rm_photo_of_free_HIV_testing_in_LA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-5518227" y="1600200"/>
                <a:ext cx="1708227" cy="1145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2" name="Picture 21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-5524609" y="2743200"/>
                <a:ext cx="1714609" cy="1714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3" name="Picture 15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8266" t="17140" r="68315" b="75172"/>
              <a:stretch>
                <a:fillRect/>
              </a:stretch>
            </p:blipFill>
            <p:spPr bwMode="auto">
              <a:xfrm>
                <a:off x="-5518225" y="4364284"/>
                <a:ext cx="1708226" cy="315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4" name="Picture 2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-5518227" y="4648199"/>
                <a:ext cx="1708227" cy="128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75" name="Picture 2"/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-5518227" y="5943599"/>
                <a:ext cx="1708227" cy="128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467" name="Picture 2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5655597" y="1383048"/>
              <a:ext cx="516603" cy="748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6381750" y="1601788"/>
            <a:ext cx="876300" cy="5180012"/>
            <a:chOff x="6381646" y="1601789"/>
            <a:chExt cx="876801" cy="5180011"/>
          </a:xfrm>
        </p:grpSpPr>
        <p:grpSp>
          <p:nvGrpSpPr>
            <p:cNvPr id="29" name="Group 107"/>
            <p:cNvGrpSpPr>
              <a:grpSpLocks/>
            </p:cNvGrpSpPr>
            <p:nvPr/>
          </p:nvGrpSpPr>
          <p:grpSpPr bwMode="auto">
            <a:xfrm>
              <a:off x="6381646" y="1601789"/>
              <a:ext cx="869330" cy="5180011"/>
              <a:chOff x="-6142003" y="-4319707"/>
              <a:chExt cx="1417606" cy="9111429"/>
            </a:xfrm>
          </p:grpSpPr>
          <p:pic>
            <p:nvPicPr>
              <p:cNvPr id="61455" name="Picture 33"/>
              <p:cNvPicPr>
                <a:picLocks noChangeAspect="1" noChangeArrowheads="1"/>
              </p:cNvPicPr>
              <p:nvPr/>
            </p:nvPicPr>
            <p:blipFill>
              <a:blip r:embed="rId70" cstate="print"/>
              <a:srcRect r="21143"/>
              <a:stretch>
                <a:fillRect/>
              </a:stretch>
            </p:blipFill>
            <p:spPr bwMode="auto">
              <a:xfrm>
                <a:off x="-5226321" y="641521"/>
                <a:ext cx="501924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6" name="Picture 20"/>
              <p:cNvPicPr>
                <a:picLocks noChangeAspect="1" noChangeArrowheads="1"/>
              </p:cNvPicPr>
              <p:nvPr/>
            </p:nvPicPr>
            <p:blipFill>
              <a:blip r:embed="rId71" cstate="print"/>
              <a:srcRect/>
              <a:stretch>
                <a:fillRect/>
              </a:stretch>
            </p:blipFill>
            <p:spPr bwMode="auto">
              <a:xfrm>
                <a:off x="-6142003" y="-4319707"/>
                <a:ext cx="1417604" cy="972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7" name="Picture 2"/>
              <p:cNvPicPr>
                <a:picLocks noChangeAspect="1" noChangeArrowheads="1"/>
              </p:cNvPicPr>
              <p:nvPr/>
            </p:nvPicPr>
            <p:blipFill>
              <a:blip r:embed="rId72" cstate="print"/>
              <a:srcRect l="13132" r="12378"/>
              <a:stretch>
                <a:fillRect/>
              </a:stretch>
            </p:blipFill>
            <p:spPr bwMode="auto">
              <a:xfrm>
                <a:off x="-6122952" y="-3354970"/>
                <a:ext cx="1398554" cy="940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8" name="Picture 2"/>
              <p:cNvPicPr>
                <a:picLocks noChangeAspect="1" noChangeArrowheads="1"/>
              </p:cNvPicPr>
              <p:nvPr/>
            </p:nvPicPr>
            <p:blipFill>
              <a:blip r:embed="rId73" cstate="print"/>
              <a:srcRect l="13019" r="12830"/>
              <a:stretch>
                <a:fillRect/>
              </a:stretch>
            </p:blipFill>
            <p:spPr bwMode="auto">
              <a:xfrm>
                <a:off x="-6122952" y="-2476796"/>
                <a:ext cx="1398542" cy="1028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59" name="Picture 30" descr="http://t0.gstatic.com/images?q=tbn:ANd9GcQohDo-sYYKc0btq9xtVL9vTvq_y2zFzN6UtjIIBr0gcvMy9Z8C"/>
              <p:cNvPicPr>
                <a:picLocks noChangeAspect="1" noChangeArrowheads="1"/>
              </p:cNvPicPr>
              <p:nvPr/>
            </p:nvPicPr>
            <p:blipFill>
              <a:blip r:embed="rId74" cstate="print"/>
              <a:srcRect/>
              <a:stretch>
                <a:fillRect/>
              </a:stretch>
            </p:blipFill>
            <p:spPr bwMode="auto">
              <a:xfrm>
                <a:off x="-6142003" y="-346835"/>
                <a:ext cx="1417593" cy="981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0" name="Picture 35"/>
              <p:cNvPicPr>
                <a:picLocks noChangeAspect="1" noChangeArrowheads="1"/>
              </p:cNvPicPr>
              <p:nvPr/>
            </p:nvPicPr>
            <p:blipFill>
              <a:blip r:embed="rId75" cstate="print"/>
              <a:srcRect l="34406" r="25993"/>
              <a:stretch>
                <a:fillRect/>
              </a:stretch>
            </p:blipFill>
            <p:spPr bwMode="auto">
              <a:xfrm>
                <a:off x="-6142002" y="635148"/>
                <a:ext cx="497380" cy="554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1" name="Picture 32" descr="http://t0.gstatic.com/images?q=tbn:ANd9GcSW2zofBr-QCcqBFTR3PyHU7Vnxb_ZcJedYLgVKDdJwf1ZH25CW"/>
              <p:cNvPicPr>
                <a:picLocks noChangeAspect="1" noChangeArrowheads="1"/>
              </p:cNvPicPr>
              <p:nvPr/>
            </p:nvPicPr>
            <p:blipFill>
              <a:blip r:embed="rId76" cstate="print"/>
              <a:srcRect/>
              <a:stretch>
                <a:fillRect/>
              </a:stretch>
            </p:blipFill>
            <p:spPr bwMode="auto">
              <a:xfrm>
                <a:off x="-5644622" y="641521"/>
                <a:ext cx="490613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2" name="Picture 43"/>
              <p:cNvPicPr>
                <a:picLocks noChangeAspect="1" noChangeArrowheads="1"/>
              </p:cNvPicPr>
              <p:nvPr/>
            </p:nvPicPr>
            <p:blipFill>
              <a:blip r:embed="rId77" cstate="print"/>
              <a:srcRect t="9422"/>
              <a:stretch>
                <a:fillRect/>
              </a:stretch>
            </p:blipFill>
            <p:spPr bwMode="auto">
              <a:xfrm>
                <a:off x="-6142003" y="1188244"/>
                <a:ext cx="1417593" cy="92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3" name="Picture 28"/>
              <p:cNvPicPr>
                <a:picLocks noChangeAspect="1" noChangeArrowheads="1"/>
              </p:cNvPicPr>
              <p:nvPr/>
            </p:nvPicPr>
            <p:blipFill>
              <a:blip r:embed="rId78" cstate="print"/>
              <a:srcRect l="12242" t="15187" r="18138" b="10001"/>
              <a:stretch>
                <a:fillRect/>
              </a:stretch>
            </p:blipFill>
            <p:spPr bwMode="auto">
              <a:xfrm>
                <a:off x="-6138784" y="2114996"/>
                <a:ext cx="1414373" cy="854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4" name="Picture 23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 l="15414" t="43954" r="12897" b="21777"/>
              <a:stretch>
                <a:fillRect/>
              </a:stretch>
            </p:blipFill>
            <p:spPr bwMode="auto">
              <a:xfrm>
                <a:off x="-6138784" y="2963903"/>
                <a:ext cx="1414387" cy="406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65" name="Picture 21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-6142002" y="3374130"/>
                <a:ext cx="1417592" cy="1417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454" name="Picture 2" descr="http://www.positiveside.ca/images/V8I1/power.jpg"/>
            <p:cNvPicPr>
              <a:picLocks noChangeAspect="1" noChangeArrowheads="1"/>
            </p:cNvPicPr>
            <p:nvPr/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6400800" y="3212498"/>
              <a:ext cx="857647" cy="688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2496" name="TextBox 5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2497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2498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2499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2500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2495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295400" y="1071563"/>
            <a:ext cx="6586538" cy="5321300"/>
            <a:chOff x="-4455587" y="-1209476"/>
            <a:chExt cx="6585839" cy="5320804"/>
          </a:xfrm>
        </p:grpSpPr>
        <p:pic>
          <p:nvPicPr>
            <p:cNvPr id="62492" name="Picture 2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455587" y="-255369"/>
              <a:ext cx="6585839" cy="4366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93" name="TextBox 3"/>
            <p:cNvSpPr txBox="1">
              <a:spLocks noChangeArrowheads="1"/>
            </p:cNvSpPr>
            <p:nvPr/>
          </p:nvSpPr>
          <p:spPr bwMode="auto">
            <a:xfrm>
              <a:off x="-4074587" y="-1209476"/>
              <a:ext cx="5795689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2004: AIDS orphans number 15 million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12.1 million in Sub-Saharan Africa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728663" y="1066800"/>
            <a:ext cx="7729537" cy="5529263"/>
            <a:chOff x="15239968" y="-2515533"/>
            <a:chExt cx="7728426" cy="5530007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16339749" y="-2515533"/>
              <a:ext cx="552907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1996: David Ho defines viral dynamics</a:t>
              </a:r>
            </a:p>
          </p:txBody>
        </p:sp>
        <p:pic>
          <p:nvPicPr>
            <p:cNvPr id="14" name="Picture 47"/>
            <p:cNvPicPr>
              <a:picLocks noChangeAspect="1" noChangeArrowheads="1"/>
            </p:cNvPicPr>
            <p:nvPr/>
          </p:nvPicPr>
          <p:blipFill>
            <a:blip r:embed="rId2" cstate="print"/>
            <a:srcRect l="3499" t="20744" r="35422" b="9053"/>
            <a:stretch>
              <a:fillRect/>
            </a:stretch>
          </p:blipFill>
          <p:spPr bwMode="auto">
            <a:xfrm>
              <a:off x="15239968" y="-1982129"/>
              <a:ext cx="7728426" cy="4996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782638" y="1066800"/>
            <a:ext cx="7426325" cy="5133975"/>
            <a:chOff x="136034" y="1305580"/>
            <a:chExt cx="7426099" cy="5133127"/>
          </a:xfrm>
        </p:grpSpPr>
        <p:pic>
          <p:nvPicPr>
            <p:cNvPr id="13" name="Picture 6" descr="http://img.webmd.com/dtmcms/live/webmd/consumer_assets/site_images/articles/health_tools/AIDS_retrospective_slideshow/ap_rm_photo_of_medicine_in_African_AIDS_clinic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4681" y="1866707"/>
              <a:ext cx="6728346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36034" y="1305580"/>
              <a:ext cx="7426099" cy="5231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2004: WHO ARV “roll out” in developing countries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304800" y="1057275"/>
            <a:ext cx="8372475" cy="5724525"/>
            <a:chOff x="-4681055" y="3018921"/>
            <a:chExt cx="8372805" cy="5724485"/>
          </a:xfrm>
        </p:grpSpPr>
        <p:pic>
          <p:nvPicPr>
            <p:cNvPr id="13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57600" y="3886200"/>
              <a:ext cx="6379614" cy="485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4681055" y="3018921"/>
              <a:ext cx="8372805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2004: HIV spreading faster in Russia and Eastern Europe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than anywhere else in the world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325438" y="1066800"/>
            <a:ext cx="8361362" cy="4229100"/>
            <a:chOff x="8105374" y="3048000"/>
            <a:chExt cx="8361972" cy="4229472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9095974" y="3048000"/>
              <a:ext cx="7073155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  2004: 2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nd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and 3</a:t>
              </a:r>
              <a:r>
                <a:rPr kumimoji="0" lang="en-US" altLang="ja-JP" sz="2800" b="1" baseline="30000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rd</a:t>
              </a: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 2-NRTI combination pills: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TDF-FTC (Truvada)                  ABC-3TC (Epzicom)</a:t>
              </a:r>
              <a:endParaRPr kumimoji="0" lang="en-US" altLang="ja-JP" sz="24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grpSp>
          <p:nvGrpSpPr>
            <p:cNvPr id="14" name="Group 4"/>
            <p:cNvGrpSpPr>
              <a:grpSpLocks/>
            </p:cNvGrpSpPr>
            <p:nvPr/>
          </p:nvGrpSpPr>
          <p:grpSpPr bwMode="auto">
            <a:xfrm>
              <a:off x="12448774" y="4153271"/>
              <a:ext cx="4018572" cy="3013559"/>
              <a:chOff x="-5641428" y="8770415"/>
              <a:chExt cx="4018572" cy="3013559"/>
            </a:xfrm>
          </p:grpSpPr>
          <p:pic>
            <p:nvPicPr>
              <p:cNvPr id="17" name="Picture 20" descr="http://t1.gstatic.com/images?q=tbn:ANd9GcQnO4aFgjlWRIueukDr7gj21J9VyfgaCGZJ-bMU1sqWUasRFGaV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4422229" y="9684443"/>
                <a:ext cx="2799373" cy="2099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3" descr="http://t3.gstatic.com/images?q=tbn:ANd9GcTskkn6YZh53BeZgKp0svv61DBzGV7kfju0ZkVW6TdInuzTnnFM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3033" r="41612"/>
              <a:stretch>
                <a:fillRect/>
              </a:stretch>
            </p:blipFill>
            <p:spPr bwMode="auto">
              <a:xfrm>
                <a:off x="-5641428" y="8770415"/>
                <a:ext cx="1676400" cy="1871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5" name="Picture 2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05374" y="4002106"/>
              <a:ext cx="3305705" cy="2203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00669" y="5134347"/>
              <a:ext cx="2000506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292100" y="1066800"/>
            <a:ext cx="8407400" cy="5580063"/>
            <a:chOff x="-385541" y="313644"/>
            <a:chExt cx="8407974" cy="5580075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385541" y="313644"/>
              <a:ext cx="8407974" cy="5420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2004: Long-term patients have high rates of resistance</a:t>
              </a:r>
            </a:p>
          </p:txBody>
        </p:sp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41699" y="851664"/>
              <a:ext cx="8275547" cy="5042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358775" y="1066800"/>
            <a:ext cx="8328025" cy="5675313"/>
            <a:chOff x="-4512943" y="1430381"/>
            <a:chExt cx="8327541" cy="5675838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4419600" y="1430381"/>
              <a:ext cx="810879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2004:  Accumulated resistance limits treatment options</a:t>
              </a:r>
            </a:p>
          </p:txBody>
        </p:sp>
        <p:pic>
          <p:nvPicPr>
            <p:cNvPr id="14" name="Picture 5" descr="Genotype_JB_121964"/>
            <p:cNvPicPr>
              <a:picLocks noChangeAspect="1" noChangeArrowheads="1"/>
            </p:cNvPicPr>
            <p:nvPr/>
          </p:nvPicPr>
          <p:blipFill>
            <a:blip r:embed="rId2" cstate="print"/>
            <a:srcRect t="28773" r="5438" b="28130"/>
            <a:stretch>
              <a:fillRect/>
            </a:stretch>
          </p:blipFill>
          <p:spPr bwMode="auto">
            <a:xfrm>
              <a:off x="-4512943" y="1885734"/>
              <a:ext cx="8327541" cy="5220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92075" y="1066800"/>
            <a:ext cx="8763000" cy="3482975"/>
            <a:chOff x="-4675189" y="86380"/>
            <a:chExt cx="8763001" cy="3483503"/>
          </a:xfrm>
        </p:grpSpPr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3733800" y="86380"/>
              <a:ext cx="677068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2004: CD4 depletion in the gut</a:t>
              </a:r>
            </a:p>
          </p:txBody>
        </p:sp>
        <p:grpSp>
          <p:nvGrpSpPr>
            <p:cNvPr id="14" name="Group 1"/>
            <p:cNvGrpSpPr>
              <a:grpSpLocks/>
            </p:cNvGrpSpPr>
            <p:nvPr/>
          </p:nvGrpSpPr>
          <p:grpSpPr bwMode="auto">
            <a:xfrm>
              <a:off x="-4675189" y="609600"/>
              <a:ext cx="8763001" cy="2960283"/>
              <a:chOff x="152399" y="1831647"/>
              <a:chExt cx="8763001" cy="2960283"/>
            </a:xfrm>
          </p:grpSpPr>
          <p:pic>
            <p:nvPicPr>
              <p:cNvPr id="15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0000" t="23334" r="4276" b="43288"/>
              <a:stretch>
                <a:fillRect/>
              </a:stretch>
            </p:blipFill>
            <p:spPr bwMode="auto">
              <a:xfrm>
                <a:off x="152399" y="1831647"/>
                <a:ext cx="8763001" cy="2172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5002" t="56712" r="5931" b="32253"/>
              <a:stretch>
                <a:fillRect/>
              </a:stretch>
            </p:blipFill>
            <p:spPr bwMode="auto">
              <a:xfrm>
                <a:off x="152400" y="4004440"/>
                <a:ext cx="8763000" cy="7874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3613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3614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3615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3616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3617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3612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63607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608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609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610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3600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601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602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603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63605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606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98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63584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63590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6359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93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94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95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96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63588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589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63582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3583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3581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3573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4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5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6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7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8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79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63570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571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63556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63565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566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567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3558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59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60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61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63563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63564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3554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55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63543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4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5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6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7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63551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3552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3549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50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42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13"/>
          <p:cNvGrpSpPr>
            <a:grpSpLocks/>
          </p:cNvGrpSpPr>
          <p:nvPr/>
        </p:nvGrpSpPr>
        <p:grpSpPr bwMode="auto">
          <a:xfrm>
            <a:off x="4572000" y="1600200"/>
            <a:ext cx="838200" cy="4606925"/>
            <a:chOff x="-2671289" y="-895069"/>
            <a:chExt cx="1285710" cy="7067269"/>
          </a:xfrm>
        </p:grpSpPr>
        <p:pic>
          <p:nvPicPr>
            <p:cNvPr id="63533" name="Picture 55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667000" y="4121571"/>
              <a:ext cx="1226669" cy="113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15"/>
            <p:cNvGrpSpPr>
              <a:grpSpLocks/>
            </p:cNvGrpSpPr>
            <p:nvPr/>
          </p:nvGrpSpPr>
          <p:grpSpPr bwMode="auto">
            <a:xfrm>
              <a:off x="-2671289" y="-895069"/>
              <a:ext cx="1285710" cy="7067269"/>
              <a:chOff x="-2671289" y="-895069"/>
              <a:chExt cx="1285710" cy="7067269"/>
            </a:xfrm>
          </p:grpSpPr>
          <p:pic>
            <p:nvPicPr>
              <p:cNvPr id="63535" name="Picture 22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2414146" y="-895069"/>
                <a:ext cx="858742" cy="1120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6" name="Picture 30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-2666999" y="1245778"/>
                <a:ext cx="1260498" cy="99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7" name="Picture 29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-2667000" y="220816"/>
                <a:ext cx="1279623" cy="9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8" name="Picture 13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-2667000" y="2245483"/>
                <a:ext cx="1260499" cy="9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9" name="Picture 2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-2660914" y="3185914"/>
                <a:ext cx="1254413" cy="94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40" name="Picture 2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-2671289" y="5198096"/>
                <a:ext cx="1285710" cy="974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5492750" y="1611313"/>
            <a:ext cx="889000" cy="5170487"/>
            <a:chOff x="5492966" y="1383048"/>
            <a:chExt cx="888680" cy="5170152"/>
          </a:xfrm>
        </p:grpSpPr>
        <p:grpSp>
          <p:nvGrpSpPr>
            <p:cNvPr id="27" name="Group 106"/>
            <p:cNvGrpSpPr>
              <a:grpSpLocks/>
            </p:cNvGrpSpPr>
            <p:nvPr/>
          </p:nvGrpSpPr>
          <p:grpSpPr bwMode="auto">
            <a:xfrm>
              <a:off x="5492966" y="2131749"/>
              <a:ext cx="888680" cy="4421451"/>
              <a:chOff x="-5524609" y="-1305832"/>
              <a:chExt cx="1714610" cy="8530700"/>
            </a:xfrm>
          </p:grpSpPr>
          <p:pic>
            <p:nvPicPr>
              <p:cNvPr id="63525" name="Picture 17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5518227" y="-1305832"/>
                <a:ext cx="1708227" cy="128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6" name="Picture 18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 t="10001" r="12000" b="61310"/>
              <a:stretch>
                <a:fillRect/>
              </a:stretch>
            </p:blipFill>
            <p:spPr bwMode="auto">
              <a:xfrm>
                <a:off x="-5518227" y="-19554"/>
                <a:ext cx="1708227" cy="313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7" name="Picture 19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-5518226" y="304800"/>
                <a:ext cx="1708226" cy="1336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8" name="Picture 4" descr="http://img.webmd.com/dtmcms/live/webmd/consumer_assets/site_images/articles/health_tools/AIDS_retrospective_slideshow/getty_rm_photo_of_free_HIV_testing_in_LA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-5518227" y="1600200"/>
                <a:ext cx="1708227" cy="1145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9" name="Picture 21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-5524609" y="2743200"/>
                <a:ext cx="1714609" cy="1714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0" name="Picture 15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8266" t="17140" r="68315" b="75172"/>
              <a:stretch>
                <a:fillRect/>
              </a:stretch>
            </p:blipFill>
            <p:spPr bwMode="auto">
              <a:xfrm>
                <a:off x="-5518225" y="4364284"/>
                <a:ext cx="1708226" cy="315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1" name="Picture 2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-5518227" y="4648199"/>
                <a:ext cx="1708227" cy="128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32" name="Picture 2"/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-5518227" y="5943599"/>
                <a:ext cx="1708227" cy="128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24" name="Picture 2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5655597" y="1383048"/>
              <a:ext cx="516603" cy="748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6381750" y="1601788"/>
            <a:ext cx="876300" cy="5180012"/>
            <a:chOff x="6381646" y="1601789"/>
            <a:chExt cx="876801" cy="5180011"/>
          </a:xfrm>
        </p:grpSpPr>
        <p:grpSp>
          <p:nvGrpSpPr>
            <p:cNvPr id="29" name="Group 107"/>
            <p:cNvGrpSpPr>
              <a:grpSpLocks/>
            </p:cNvGrpSpPr>
            <p:nvPr/>
          </p:nvGrpSpPr>
          <p:grpSpPr bwMode="auto">
            <a:xfrm>
              <a:off x="6381646" y="1601789"/>
              <a:ext cx="869330" cy="5180011"/>
              <a:chOff x="-6142003" y="-4319707"/>
              <a:chExt cx="1417606" cy="9111429"/>
            </a:xfrm>
          </p:grpSpPr>
          <p:pic>
            <p:nvPicPr>
              <p:cNvPr id="63512" name="Picture 33"/>
              <p:cNvPicPr>
                <a:picLocks noChangeAspect="1" noChangeArrowheads="1"/>
              </p:cNvPicPr>
              <p:nvPr/>
            </p:nvPicPr>
            <p:blipFill>
              <a:blip r:embed="rId70" cstate="print"/>
              <a:srcRect r="21143"/>
              <a:stretch>
                <a:fillRect/>
              </a:stretch>
            </p:blipFill>
            <p:spPr bwMode="auto">
              <a:xfrm>
                <a:off x="-5226321" y="641521"/>
                <a:ext cx="501924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3" name="Picture 20"/>
              <p:cNvPicPr>
                <a:picLocks noChangeAspect="1" noChangeArrowheads="1"/>
              </p:cNvPicPr>
              <p:nvPr/>
            </p:nvPicPr>
            <p:blipFill>
              <a:blip r:embed="rId71" cstate="print"/>
              <a:srcRect/>
              <a:stretch>
                <a:fillRect/>
              </a:stretch>
            </p:blipFill>
            <p:spPr bwMode="auto">
              <a:xfrm>
                <a:off x="-6142003" y="-4319707"/>
                <a:ext cx="1417604" cy="972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4" name="Picture 2"/>
              <p:cNvPicPr>
                <a:picLocks noChangeAspect="1" noChangeArrowheads="1"/>
              </p:cNvPicPr>
              <p:nvPr/>
            </p:nvPicPr>
            <p:blipFill>
              <a:blip r:embed="rId72" cstate="print"/>
              <a:srcRect l="13132" r="12378"/>
              <a:stretch>
                <a:fillRect/>
              </a:stretch>
            </p:blipFill>
            <p:spPr bwMode="auto">
              <a:xfrm>
                <a:off x="-6122952" y="-3354970"/>
                <a:ext cx="1398554" cy="940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5" name="Picture 2"/>
              <p:cNvPicPr>
                <a:picLocks noChangeAspect="1" noChangeArrowheads="1"/>
              </p:cNvPicPr>
              <p:nvPr/>
            </p:nvPicPr>
            <p:blipFill>
              <a:blip r:embed="rId73" cstate="print"/>
              <a:srcRect l="13019" r="12830"/>
              <a:stretch>
                <a:fillRect/>
              </a:stretch>
            </p:blipFill>
            <p:spPr bwMode="auto">
              <a:xfrm>
                <a:off x="-6122952" y="-2476796"/>
                <a:ext cx="1398542" cy="1028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6" name="Picture 30" descr="http://t0.gstatic.com/images?q=tbn:ANd9GcQohDo-sYYKc0btq9xtVL9vTvq_y2zFzN6UtjIIBr0gcvMy9Z8C"/>
              <p:cNvPicPr>
                <a:picLocks noChangeAspect="1" noChangeArrowheads="1"/>
              </p:cNvPicPr>
              <p:nvPr/>
            </p:nvPicPr>
            <p:blipFill>
              <a:blip r:embed="rId74" cstate="print"/>
              <a:srcRect/>
              <a:stretch>
                <a:fillRect/>
              </a:stretch>
            </p:blipFill>
            <p:spPr bwMode="auto">
              <a:xfrm>
                <a:off x="-6142003" y="-346835"/>
                <a:ext cx="1417593" cy="981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7" name="Picture 35"/>
              <p:cNvPicPr>
                <a:picLocks noChangeAspect="1" noChangeArrowheads="1"/>
              </p:cNvPicPr>
              <p:nvPr/>
            </p:nvPicPr>
            <p:blipFill>
              <a:blip r:embed="rId75" cstate="print"/>
              <a:srcRect l="34406" r="25993"/>
              <a:stretch>
                <a:fillRect/>
              </a:stretch>
            </p:blipFill>
            <p:spPr bwMode="auto">
              <a:xfrm>
                <a:off x="-6142002" y="635148"/>
                <a:ext cx="497380" cy="554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8" name="Picture 32" descr="http://t0.gstatic.com/images?q=tbn:ANd9GcSW2zofBr-QCcqBFTR3PyHU7Vnxb_ZcJedYLgVKDdJwf1ZH25CW"/>
              <p:cNvPicPr>
                <a:picLocks noChangeAspect="1" noChangeArrowheads="1"/>
              </p:cNvPicPr>
              <p:nvPr/>
            </p:nvPicPr>
            <p:blipFill>
              <a:blip r:embed="rId76" cstate="print"/>
              <a:srcRect/>
              <a:stretch>
                <a:fillRect/>
              </a:stretch>
            </p:blipFill>
            <p:spPr bwMode="auto">
              <a:xfrm>
                <a:off x="-5644622" y="641521"/>
                <a:ext cx="490613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19" name="Picture 43"/>
              <p:cNvPicPr>
                <a:picLocks noChangeAspect="1" noChangeArrowheads="1"/>
              </p:cNvPicPr>
              <p:nvPr/>
            </p:nvPicPr>
            <p:blipFill>
              <a:blip r:embed="rId77" cstate="print"/>
              <a:srcRect t="9422"/>
              <a:stretch>
                <a:fillRect/>
              </a:stretch>
            </p:blipFill>
            <p:spPr bwMode="auto">
              <a:xfrm>
                <a:off x="-6142003" y="1188244"/>
                <a:ext cx="1417593" cy="92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0" name="Picture 28"/>
              <p:cNvPicPr>
                <a:picLocks noChangeAspect="1" noChangeArrowheads="1"/>
              </p:cNvPicPr>
              <p:nvPr/>
            </p:nvPicPr>
            <p:blipFill>
              <a:blip r:embed="rId78" cstate="print"/>
              <a:srcRect l="12242" t="15187" r="18138" b="10001"/>
              <a:stretch>
                <a:fillRect/>
              </a:stretch>
            </p:blipFill>
            <p:spPr bwMode="auto">
              <a:xfrm>
                <a:off x="-6138784" y="2114996"/>
                <a:ext cx="1414373" cy="854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1" name="Picture 23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 l="15414" t="43954" r="12897" b="21777"/>
              <a:stretch>
                <a:fillRect/>
              </a:stretch>
            </p:blipFill>
            <p:spPr bwMode="auto">
              <a:xfrm>
                <a:off x="-6138784" y="2963903"/>
                <a:ext cx="1414387" cy="406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3522" name="Picture 21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-6142002" y="3374130"/>
                <a:ext cx="1417592" cy="1417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3511" name="Picture 2" descr="http://www.positiveside.ca/images/V8I1/power.jpg"/>
            <p:cNvPicPr>
              <a:picLocks noChangeAspect="1" noChangeArrowheads="1"/>
            </p:cNvPicPr>
            <p:nvPr/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6400800" y="3212498"/>
              <a:ext cx="857647" cy="688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129"/>
          <p:cNvGrpSpPr>
            <a:grpSpLocks/>
          </p:cNvGrpSpPr>
          <p:nvPr/>
        </p:nvGrpSpPr>
        <p:grpSpPr bwMode="auto">
          <a:xfrm>
            <a:off x="7239000" y="1600200"/>
            <a:ext cx="914400" cy="3621088"/>
            <a:chOff x="-6414390" y="-2567157"/>
            <a:chExt cx="1115934" cy="4571432"/>
          </a:xfrm>
        </p:grpSpPr>
        <p:pic>
          <p:nvPicPr>
            <p:cNvPr id="63502" name="Picture 24"/>
            <p:cNvPicPr>
              <a:picLocks noChangeAspect="1" noChangeArrowheads="1"/>
            </p:cNvPicPr>
            <p:nvPr/>
          </p:nvPicPr>
          <p:blipFill>
            <a:blip r:embed="rId82" cstate="print"/>
            <a:srcRect/>
            <a:stretch>
              <a:fillRect/>
            </a:stretch>
          </p:blipFill>
          <p:spPr bwMode="auto">
            <a:xfrm>
              <a:off x="-6414388" y="-2567157"/>
              <a:ext cx="1109620" cy="735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3" name="Picture 6" descr="http://img.webmd.com/dtmcms/live/webmd/consumer_assets/site_images/articles/health_tools/AIDS_retrospective_slideshow/ap_rm_photo_of_medicine_in_African_AIDS_clinic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-6414389" y="-1841596"/>
              <a:ext cx="1115933" cy="75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4" name="Picture 23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-6414389" y="-1100193"/>
              <a:ext cx="1109620" cy="84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5" name="Picture 24"/>
            <p:cNvPicPr>
              <a:picLocks noChangeAspect="1" noChangeArrowheads="1"/>
            </p:cNvPicPr>
            <p:nvPr/>
          </p:nvPicPr>
          <p:blipFill>
            <a:blip r:embed="rId85" cstate="print"/>
            <a:srcRect l="16626"/>
            <a:stretch>
              <a:fillRect/>
            </a:stretch>
          </p:blipFill>
          <p:spPr bwMode="auto">
            <a:xfrm>
              <a:off x="-6411353" y="-256292"/>
              <a:ext cx="697716" cy="557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6" name="Picture 23" descr="http://t3.gstatic.com/images?q=tbn:ANd9GcTskkn6YZh53BeZgKp0svv61DBzGV7kfju0ZkVW6TdInuzTnnFM"/>
            <p:cNvPicPr>
              <a:picLocks noChangeAspect="1" noChangeArrowheads="1"/>
            </p:cNvPicPr>
            <p:nvPr/>
          </p:nvPicPr>
          <p:blipFill>
            <a:blip r:embed="rId86" cstate="print"/>
            <a:srcRect l="13033" r="41612"/>
            <a:stretch>
              <a:fillRect/>
            </a:stretch>
          </p:blipFill>
          <p:spPr bwMode="auto">
            <a:xfrm>
              <a:off x="-5801753" y="-260272"/>
              <a:ext cx="503297" cy="56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7" name="Picture 144"/>
            <p:cNvPicPr>
              <a:picLocks noChangeAspect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-6411353" y="307884"/>
              <a:ext cx="1112897" cy="72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8" name="Picture 5" descr="Genotype_JB_121964"/>
            <p:cNvPicPr>
              <a:picLocks noChangeAspect="1" noChangeArrowheads="1"/>
            </p:cNvPicPr>
            <p:nvPr/>
          </p:nvPicPr>
          <p:blipFill>
            <a:blip r:embed="rId88" cstate="print"/>
            <a:srcRect t="28773" r="5438" b="28130"/>
            <a:stretch>
              <a:fillRect/>
            </a:stretch>
          </p:blipFill>
          <p:spPr bwMode="auto">
            <a:xfrm>
              <a:off x="-6411353" y="1027818"/>
              <a:ext cx="1106584" cy="68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9" name="Picture 13"/>
            <p:cNvPicPr>
              <a:picLocks noChangeAspect="1" noChangeArrowheads="1"/>
            </p:cNvPicPr>
            <p:nvPr/>
          </p:nvPicPr>
          <p:blipFill>
            <a:blip r:embed="rId89" cstate="print"/>
            <a:srcRect l="20000" t="23334" r="4276" b="43288"/>
            <a:stretch>
              <a:fillRect/>
            </a:stretch>
          </p:blipFill>
          <p:spPr bwMode="auto">
            <a:xfrm>
              <a:off x="-6414390" y="1716327"/>
              <a:ext cx="1115933" cy="287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4554" name="TextBox 7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4555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4556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4557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4558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4553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4516" name="AutoShape 15" descr="data:image/jpg;base64,/9j/4AAQSkZJRgABAQAAAQABAAD/2wCEAAkGBhQSEBQUEhMWFRQWFxYVFRgXFhcXFhYWFhwYGBgXFRYcJyYgFxojGxYYHzAgJCcpLCwsFh8xNTAqNSYrLCoBCQoKDgwOGg8PGjAkHyQqLSo1NTA1NDAsLTQsLCwsMDAsKiouLiosKSwqLCwsLDAsLCwqKS8sLCwtMCksLC8uLf/AABEIAL0BCwMBIgACEQEDEQH/xAAcAAACAwEBAQEAAAAAAAAAAAAABQMEBgIBBwj/xABBEAABAwIDBgUCAwUGBQUAAAABAAIRAyEEEjEFE0FRcZEGIlJhgRQyI6GxQmLB0fAHFTNy4fE0Q1OSohZUgoPS/8QAGwEAAQUBAQAAAAAAAAAAAAAAAAECAwQFBgf/xAA1EQABAwIDBgMIAgEFAAAAAAABAAIDBBESITEFE0FRYfAUcaEiMoGRscHR4QbxUhUWM0KC/9oADAMBAAIRAxEAPwD7dVrtb9xA6qP66n6x3VTbf2t6lKFajhDm3UTnkGy0X11P1juj66n6x3WdQpPDN5pu9K0X11P1juj66n6x3WdQjwzeaN6VovrqfrHdH11P1jus6hHhm80b0rRfXU/WO6PrqfrHdZluJYdHtNibOBsDBPQG3Vd0nhwDmkOabggyCPYixSeHbzRvStH9dT9Y7o+up+sd1jdpg1qTqdCq0PdlGYOMhmYZy3Ic05cwBBEE6iEp2vhMe6nSp03eZ1IsqvaQ1ofEGoSQXidRlgtM/dwaYGjml3hX0j66n6x3R9dT9Y7r53U2bjzVDhWZAL7TDYc+m67RTuMjHNDZzNLpzmSF5hMJjG0a7n16Zqw3I4maTTTfUc4VPKA0ZHNaSBPlngjcjqjeFfRfrqfrHdH11P1juvm7cLjC527xdItJqBv2uOY1XOuMv3CkQYBgFsRF1PjKeKNGnGIpMOV+9dLQ3OSD5CWmQ1gqNH2kEBxmCEblvVG8K+g/X0/WO6PrqfrHdfPK+DqbtmTEtA3VNoJq2e5rajC/Pxl9SlcamJvCmxOErburu6zc7XjIS8kMpscXfiaw67gZ1yidEwRAm1ip3ABmIOF+S3v11P1juj66n6x3Xzn+6McKmYYgasb5rjdh9dx8oYGhxDqIkAE5CJFieKuAxoLXHEMBDPNmeMuZrawc8N3bQAXVKRuDlDb5oCduR1UG8K+k/XU/WO6PrqfrHdYTZ9PEU6hOIrsLId5ZaC3/AARTJOVpJkVgTYGWwBoGza7To4GYiCDMzEdYPZOFO08Um8K0v11P1juj66n6x3WZq4hrfuc1tibuAsNTfgJF/dAxDZjM2ZIjMJltyI5gGSOCXw7eaN6VpvrqfrHdH11P1jus6hL4ZvNG9K0X11P1juj66n6x3WdQjwzeaN6VovrqfrHdH11P1jus6hHhm80b0rRfXU/WO6PrqfrHdZ1CPDN5o3pWjbjGEwHAk+6mWdwX+IzqFolXljDDYKRjsSXbZYSGwCbnQJVuXek9in2McQBBhVd4eZ7lTRPIbZMe25Svcu9J7FG5d6T2Kabw8z3KN4eZ7lSb08k3CEr3LvSexRuXek9imm8PM9yjeHme5RvTyRhCV7l3pPYo3LvSexTTeHme5RvDzPco3p5IwhZCn4OaHufNTM5r2O8rIIqGXS3LBsSNIubL2r4Pa4UgTV/CaGtI9s99LXfNojIzktdvDzPcrzenme5TcXRLZYoeA2AEB9e7cp0v5s0nywTJOumut1NW8ISwsD6oDqu9fxJOWo2ASLHzg5rkZGxcAjYbw8z3K83p5nuUYuiLLF1PA4ygNqVpBF3eeRnzEEEXkEgjRxylwdlXrfBIa2sGPqzVovo+eXNGcHzEQJMnne/NbTeHme5RvDzPcoxdEWWUZ4VAritmq7wPqP0blmo1rHDLl0ytaJ1sJJXLvCLYpAGs3dOc6mGmGtL8+jIyiBUIEAWtznW7w8z3KN4eZ7lGLoksspjPC4e1oaC0sZumeQECnmoktsAT/gyL6uOtgua3hFrnVDmrDeOqOIBgfiF5IFuDnBw92N9wdbvDzPco3h5nuUYuiLLHYbweadenUa+plYXFzXCcxNPd2NsoM5jbzECdBENbwDTe3K51dwgjzEOiQBaW/wCY/wD2O9o2+8PM9yjeHme5Ri6JbLIYzwYyqwNdvYDSwQYhpeX6RBiYEgwAI5qR/hRppvpjegPqOqEixEgtDBazACYC1e8PM9yjeHme5Ri6IssjivCDajWNJqBrGZGjKwx5g8OktNxAaBpEiLmTBeDmUqrajN7LS8gTaKggtNrga3vzJgLXbw8z3KN4eZ7lGLoiyV7l3pPYo3LvSexTTeHme5RvDzPcp29PJJhCV7l3pPYo3LvSexTTeHme5RvDzPco3p5IwhK9y70nsUbl3pPYppvDzPco3h5nuUb08kYQle5d6T2KNy70nsU03h5nuUbw8z3KN6eSMIVHB0jvG2Oo4FaBL6NQ5hc680wVaZ2IhSMFgq2O0CqK1tA2Fp9lmsNtOq51Te0A2m0wIeMwI5ifNNjwHVM3gYBfvzTxGXXI4dfpzTpCQYrbjyYZ5W+4GabzzEaKtSxVUus95P8AmP6aLGm/kFPHJu2gu8v7V1mzZXNxEgLUIS6k54bBeSecNt0svbxd5POYv8RCut2nE4XsfT8qA0jxyU+Ix4aLDMeABaJ6ZiJ+FXG1TrkgASQXNmeAuREqB2GdmJaWidbHSLQJgnquX0XWbmseGUTIAHkGg9+qibtG7rd/T7pxprBeVNr1CwkW/ehtriDckaa34nWFzh6dao934pA9nWFo01N/cdV1SpZjeQ1kRpJvIAaLSDbgb/KhqUoHlcc+aGkANqAyJDhIkExY+oaah7pXGxdoTbXP5dlIGDMDVWzhKgBzEw2+Zr7uA9tRPKSpWGQIc6DBHmdoflS4qs4Yd7nNAcGOJaDI0PHpf+ap4Olu2MbqToBzMkhoOgF9dAFBXMMZbuybngpKdwdfEBkpRhm+/wAknXqVVpnNVa2k50ftua8kNA4HUAn3TAYQuEO8oIgjU39wbfErnCFtPM1rH6wZgkxaRfSEU1PK1wfKSB56ollYRhYFea2B/O68qgx5SAfcSuoUeIxLWCXGOXMnWAOJ9luGwCz1FRZUmXOBFrQLHjBgSPz6qzCSl1R131CJNmt8oA4SQZJ+YJiyV47a+IoVw0Pbu3DM01QSBzaXDzfmdQs07RiabZ25q9FQySmwIva60WKo5W5nVqjWtBcSMgtxny3XuBx28DS1jwwiQ5+USOByzmv0Cy+P8Z5mlm7Y8EAOBuwnjrct04AyNUv/APV1cABuVoAAgAkR/wDIkj4hRSbVp2O975K7Fsape2+G3meyt3VxTAyd4AI+4Ftv3p04LOVfFradm1XViOJpDhwkFmvOO6yQr+UgyIuyDYHj8RPz8zCs6o2y4gbsZ9+S1KbYLQTvSSPgPz3zW6wvjmk6A5j2k6xlLQOZMgx8J2zadIgkVaZAufO2w972XypCji25K0e20H0Us38ehcbxuLfVfVX48QCwGoDaaeVwHW67w+KD/tnt+XX2XyyhinsnI9zZicriJjSYXBeSZJMnUzfurH+uj/D1VX/brv8AP0/a+uIXy9m264iK1S375P6q3/6vxP8A1B/2N/krDduQH3mkKs/+PVA91wPz/C+ioWAwXjSsx3nio3iIDT8EadltNm7Up12B1M9RbM32cOCv0tfDU5MOfIrOq9nT0mcgy5jRW0IQryz1JQ+4dUxS6h9w6pioJNU9qp7RqAATz4Ak9gs7j9nurODm5haIqWGp0bqNeIBtxWlx2gVNRyU7J493JmCnNkdG/E3VKqXh5kDOXE2mHFon2i/5qpWaaOJZTYCWPaS4kTBEwJ4c7rQJNt05X03iMwJJFrggNJJ6CO3JUqukpYYC4NDbcbfdWIZpXyAXJurS9Sz+9/3P/L/RH97/ALn/AJf6LlhWwjMO+q2DA88EyUuGqAaiHG0xr8pbh9phxgiOVyfyhXHNBHtwOmn+y06SpDDvY8xx5/LUKpPFiGB2RXtVwcZi1+AveJ95An57RbzIWl0ZQ4yY0BBAv7SBb/bmrig0hoiTPGwjmvWEvYSwkm2gjLItrEn5H87UMs00pkZ8R9lC9jGMDHJqbjmD+ihoYNrCSJ5XcTA5CdBYdl7hJ3bZblMARyjgpV0NgbEhZlyMkIQhPSJfXx/4uUARHmcNRB0n5nuvNqMDTvZM5ckATqZkd/0UmLwwAlo0JJvz4mZkXKp1iGEOcZgZRbTjb87e6yauo3YLJBe+nffyVyGLEQWrw1/w3ODoGUADjmBtI1tytxWb2yMSPO6C1sQ5oHlIMgi5ym8Ei3ArS0cRMkG3+wFtRbqkO2sBjGi5zMquyhjCXRPmAuJAgc+CxZ3uewYAchw1z74LZoAGS3cR/wCu9VmEKR+Hc0AkQCSBcTLbG2oj3Ce+HdmUatN+dri4am4aBeMpFp9ispsD3OwWzXUy1UcUe8OYvbJIqOGc8wxrnH2BP6L2thnMJDmlpGoI0W+2dsplHNu5gxIJm44q4WzY3Gim8NkLrLdtf2jhbl6r5ghbHG+FaR+wljibQZHSDw+VYwfg2h5CXOLmxmBjK/41A6FNbSvcbKydrQBt81iBTOUuiwIBPuZI/Q9lyvoGK8E0nNIY97ATmAs5oOmhufl1pKhwvhFtBzHiqXOE5gQADIIgDXjzOikNE8Jg2vBhJ48B+1icNTDntBIaCQCTYAcT2W2oeD8OSHMqOdBDh5mOFoMERcaT1UO1fDDKpzMO7dxt5SfccD7hKNm4GpQxVNkgPeLEEkNJmJ56XHEH5FmiLIn4ZGYrkZ8lVq5nVUeKKQtIBuOfx8lf8T4JlKtTeaE0b5svllxMmY0toNDfS61GzsNTZTaKTYaRIsZh17k6916HCpSIqAQfK8EWnQiDrfT4UuGo5GNaNGtDewAXURU4ZK54tY9Mx8eS5aapMkTYze7b8cj1tz181IheZV6FbVJSUPuHVMUuofcOqYqGTVPaq2O0Cpq5jtAqaez3U12qFlcdXL6jieZHQAxC1SSbR2aM8tMZr3nWTPRYe3qaWenG74G5C0NnSsjkOLiEpQrNfZ7m++sxwjmoqWHc4EtaXAawJ/org/DTF2ENJPQX+i6Peste+S5p1Mpka3/O09VYo1nvLaTLWI9gOJceV9PdcOwDwAXNygkCTFp5jULQYLZrKdwJdEFx16DkP5Ld2XsyokkwyXa0a8Cb8uOds/JZ1XVxNZduZOnFc4LZTabYMOJ1JaPaw5CRKuAIQu6iiZE0MYLALnnvc83cc0IQhSpqJQhcGsBqQk0QkGOrP3rg1z7nSTxJsBy4JgaAFMhxa5/AuI9ptoOPMr17y4/0BHL3Q8W/PsuTZIyKV783XOV9B5DNbLmOexrdLcuPmoWYSHFtMktibyI4tAdo8E6axddYPFkuDbNAJjMCD0193acWlMqdMho42Hsf9Ubq8wCY6LYaIRYtNvt/Xy8lRJeb3F1Di8FTqNyvyOBvBA15jSOqWYLZjaNVwZ/huiRMt5hwm4I0tbsmrR5zFjBnU6xf8h+aMYywMGRaBeQSOPD5VWa+MOHtEevRTxuIYWXsCoKVMQQX3/8AG3uLXsVDiKbwYA66nsfzUqn+qGSG66dPf3VHE15NxaymsW6ZqnRM3nSRrPcqUhLsZiQ1wAvEE8x7D4/VWqGNY8WPwbFVHSRl2Frrnv5qwGuAuQrQruHE/quXuJMm6idiGggFwk6CVInl5ItdNwgZrwu6Drb8/wCtUUNm097vS38QWkyCLctNHduK9Ptrw6qVoztzAlroI4wCCQbaHiJ91rbObG/O3tDu/mqdS57NDke7eS63Y3nO4P8AldB49ALe6sKvh8PAEkk2OtgegsrC22Ai91nuQhCFImqSh9w6pil1D7h1TFQSap7VWx2gVNXMdoFTT2e6mu1QocRh80cwe44jspkJxAIsUgNlQLdRrFuqsYdrWU2xYfxN/wBSu6lAH2PNLNrYCoWfhXN7TlPQHkVkCCSkc+RjcV9LajPl3or2Ns4a1xsrmKGdo8hc2ztQNOX9cV7hsSLAnXSbGeIjjrwnVcbKrVHM/FDA7kyYAjQzx6LzE4agS0VGscW/aHeYjhxnmtBrrjeN488u+Krltjgdw5Zq8hRlsERzv2P+ikVhQoQhCVCEo2xjYJaNRHDneeWlvkptF1kfE20slZ4P3BrYB0IPI87nssna80kVMTFqcvK6vUEIlmDT5qB3iB1GqA4ZqZEn1AkmSP5J47atLdb3OMnP35Rrm9lg8bjTUIJAECFXBXIRSPaz2syuxOz43hvA8bLbUfH7JAdSdExII04HLz9pTTEeKMO1rX58zXSBlEkGx8zdW/K+b5RE5hMxlvMW83KOC5VoVsjRnmmu2RTuIw3HfVfQ6PiyjUqsazNmccslsD2m/E2+U+BkL5AxxBBaYM2IMEHmDwW+2Htw4hpiQ5oGcWyyZ8wPAGPgyr1NUmZuF3vDS3EfrvRZW0NnimIdH7vG/A/vvVMsVhw2DIsbazEHU8YXYwlpBIJve8dV5QotJmc3S4tzPE3VpbcFPjBdMAb96rAklw5MKyWIoOY4hzcuscteHsot1mMRJNh7kp/t3DZmBw1b+h1/gudhYUZc/wC1JHQey5OTYxO0Nw02bbFfpx+N1tNrh4beEZ6fH+lmfFTXMcyWOaHHN5nSTlixcCe0yAAnWF20H02vDHEOsY4O4gcT7c002ts5tdgpvmCQZAEjLcwTpIt8rCmnUwzyRmNFlZzTBsSOf72WIPMLSraE07y5nun05p9JMyqhEZye2/x/a29MOdoIiQSeBtaNTqrVCiQMpMgWHMiOJ5zKg2Pi95SDiIJ1tF7XPv8AxXWJxWR4JFiACR+zJ4+1ie63KSKJjBJH/wBs1hTveXFr+CtoQgrQVZCEBCEKSh9w6pil1D7h1TFQSap7VWx2gVNXMdoFTT2e6mu1QhCFIkQhC8LbzNuX8UiFUxOD+5zXuZYkgG0iSHd+6zNRxJLjcm5niVpNrVg1oDtHTIveBP6x/QWaqa6WnsPfmuJ/kUg3jY2m1rk/Hp3qt7ZjfZLj339lHXxzqUVGRmaRM6ZTYj84+Vptj7bbiGZw0tlxYASCSQ0OOnCCs6aYIgiQed0AuaWlhDS0zpy/gqOzdrupSGOzbfirlVSMmZkPa5rZoSbDeIOFRvy3+IP802o12vEtII9v48l3FNXQVX/E6/Tj8lzktPJF74XaW7e2KMTTyzlcDLXRMHkfY/wCZIVmSNsjS1wyKjjkdG4PYbEL5bh/AWM3znENDMxEbwXtAMXtfr7JnjvBdamwFsVTeQ20QJ1dE8lv149sixg8DyPArNdsmncM7rZO3qouByy6fXivgTtrP3hIaAYDYN4/Tiruz6VZr3F4kE3JIm2hC8q7Bq0sUWVpljpLuDogtIPEGxTRc1UkRndgea73GxzQWWsRwUL8YwOguE3tygTflYJpsRr3maR8pOUmxBI4AcT05rL7YrU8rqZa41xVdmqFxgMAAFNomIDpMxyX1H+z/Ypo4Om6pGdwLx+611wOt79uanZswzkMafPp8Oay9pVTaam3hGZNgDx6+Sf4DDbumG8dT1Ov8vhWEIXYRxtjYGN0AsvPHOLiXHUrx7AQQdCCD8qLDYYMEN0/jzUyEpY0uDrZpMRtZeP9uH5+yUtgVXNPmp1jMHVj9COhgHmD+TdLsbgxrFgQ4GYgi/aR+nJV6rEGhw4HPy4+n54KWEi5B49/VW3VWU2cGtaIEe3ADiqlD8ZhlmXzyZvIF2gfED4Osrqthc8OcwGwtIMd9dVxUkFoktkideJiDB5ACeGqiMkpmLSLMA+ZP4/tOwswXB9pX6IhoHIRxt31C7VBwe0ucBEkG+XKYAaADMgWn5hcYvbQoszVQYkDyi4nSx/mrD52Re/kmMifIbMFymSFSbtamWtc1wcHRlAPmM2s3WZ4K41wOimDg7QphaW6hS0fuHVMUuofcOqYqKTVK1VcdoFUV3F/s9UorY7EBzg3BZhLw076mJAMMJGoBFzxHula4NCCLlWkKv8AXVpj6ImMsnesAksDnBsxIDiWzxI6x59diMxH0BiTB31LQaGPfVLvAkwqyhRVsXWABbgsxkiN7TEAFwDp9wAY/eHurzGzSDnMyOLQS2QS0kXEixjmECQIwqhjMMKjC0/B5HgVlTSOaNDMGeB0WwVHH7Pa7zizhBkcY5/zWJtjZnigJGat16j8jgr9DV7m7DofQpFicI5hvcc4t/ooU8dUa7yyDOom/NJHtgkLiqymERxN0Pot+GUvyK5Wl2ThCynfV3mI5cgs7Sp5nBo1Jha8BdB/GacFz5iNLAfHX7LN2rKQGxjjn+EIQhdqsFCEIQhYPxzl+obBE5BmHK5iT0P6LIYza9Ok4NcbnleNInrP5K9/aZia+GxpdY06rQ9hLdMoDXNmeBAPRwWGx2M3r8xaA6ALTBjquRqKUvqXufpdeh7PcBSR4TfLv5HJXKmKNRr6lQjM0sbLYhwgtm1jo2/6yvuHg7HbzZ+GeRH4QHP/AA5ZJ6hs/K+PeBPDTcdiTTqPysazePA+5wBaMrToLuF+S+u4/DNo0qVCiMrGiAwTpwk8ZM66laLZfCxOqCMtLczdZW15BOWUoOYN+gFk7o1Q5oc24Oi7UWGo5GNbyEfOp/NSraYXFoxa2zXJOtc20QhCE9IhBCEIQoHYJvCR0K5dhnXiofaQ23PQX6fmp6lUN1VXEVM4i4HEc/Y+ypzTRQDPXkNVNHG+Q5Lp1QDKPM+ZMyCINr8DxVTaOAp4hjM2YNLmGAQLCbHUAXOndSho5a6r0i0Tbh7LKO0RIHB7cuA/Kutp3RkOY6x5rnA7K3LnbsjdklwZF2kgAhr50MaHurYoQ6WmATJHC+scjx6rrD1cw9xY9f6v8rtzoW5GGBowaKhI5znEv1UmHPmHVMkqwbfNI4me+qapsmqGqDE6t6qg59z+G/8Aa0kcDoQJHwVfxOreqy1Da9J2JewVq+YGraDlGUPJiDwgxHIaKlUPwmMcz0+/2VmGIvDyBoLp2cEzL9lTymWxZ18rpBHu49na3U7domWjdPg5bxpmnUaxbX3vC5p1AA/8R9nGTEn9iYsbdvuPVVWYhuZn4tUf4YGpF7ZX6iTzPGb8rCgTpR4j7T0UijxH2nolGqQpco8R9p6KRcVvtPQqw/Np8lG3ULJF95vrPv3XVfFZon9kQTxK8qjzHqf1TLY+zZOdwcIILZ0P+2q8xo6aWqmMLdCc/musnlZEwSHhommz8KGMaIAdAzcyeMlWUIXpsbGxtDG6DJco5xcSShCEKRNQhCEIWA/th2MamGp12/8AJcQ//LUyifhwH/cvj8ybWX6V2rs5uIo1KLyQ2o0tJaYIB5FIdlf2bYKg9r203Pe24NRxcJH7WWwJ+Fnz0zpH4mrodn7VZTwbt4JIva3X9qp/Zp4UGGw4q1KeXEVAZJJzCkcpa0jQGwJtNwDotbVwjXOa4i7dP1UyFaELMAYRcfhYstQ+WQyE5nu3khCEKZQIQhCEIQhCEKrih5he0G3a6iVqph5Myei9ZhwOE9brGqKCSeYvvYfpXo6lsbA3iqiF3iMOQ6R9p1AHGIn8vzXlKmXcwOkHpBvKzX0UrZN2BfrwVptQwtxFSYRtyeFh8/1Csoa2LBePfAkrpIY9zGGE6LKkdjcTzUtD7h1TFKdn1S4MJEG09eMeybJHm9iErRZQYnVvVYXA7ce7Hvp/3ox4Dq43Aow5uUPtnLf2Imbzl4rdYnVvVUDsei1xqU6FEVTmOfd0wSXTJzATeTxvN1G9pIbZWYZWsDwRqLaA/UG3wsVPQrl0gVWkmSPKbAENtpxDhx1BVV2KOX/iQL65RbytsREC5ki33cNBJSFUEyygLHKQTOoN7cfMey8FKpAinQm8+wsPm0/oiygTOkTlEkEwJI0J5j2XmI+09FQZVriAG0Q0ACzjaLWHKOke+ivV3jKb8E4apCl6CJshCsqJZCi2XDMQLnMZDoIJDpMRMg6jqteAkeO2Q9tXeUgHAkOcyQCHSCS2YBBuSJFyTeYTWlUc8NMOp3u1wEn29uqydn0hpnygjJzrjyVypmErWdBZToQha6poQhCEIQhCEIQhCEIQhCEIQhctYASQBe55k6X+EiF0hCEqEIQhCEIQhCFxWp5mkTC6psAED+vcr1BTbC90X4KOrUIIAbPvwHVcjDSZdc9gPjj8qZCTBc3KW+WSkofcOqYpdQ+4dUxUcmqc1cuYDqJXm4b6R2XaFHcp643DfSOyNw30jsleO2wadQtz0IloAc5zXAkTDoBFwHQbcNZVZ/iJwkzhiBrFWoYsXcGH9kE+0e6LlFk93DfSOyNw30jsklXxGQTDsPwLZqVPMCTBkM9tBP5Lw+JDIaHUM5z+XeVJhon0SDxuOkouUWTzcN5DsjcN5DskNXxKQP8AEwwOWTNV5g+bhlFrC/Wykft91iHYaDlj8Zwv+1+zcD8+SLlFk63DeQ7I3DeQ7JGzxIby/DfFV51IAnyaXF167xCbjPhs1zG8ebAB0/bfyyZ6aouUWTvcN5DsjcN5Dsko8QkiQ7DkQQTvXmHZXEWy/bLSZ5CUV/EBaM2bDREiarr6gx5fUI79EXKLJ1uG8h2RuG8h2SU+IC0jM/DwWgj8R4N3ZZ+0yLHoRB5j07cf5ZOHBcC4fjP0bOYzk4EHsUXKLJzuG8h2RuG8h2Sn+/TnLc+HtP8AzXBw9MjLxls/5tDF4h4gd5sxw4I51Xi+Ytucl7gi3EIuUWTvcN5DsjcN5DskWH8RucQ0Owxc77RvXgmdBdms8NRKfMJgTExeLieMHiEXKLLzcN5DsjcN5DsklTaL949oqvsTDfpnkjzASHTD2iRpeJK8dtN5BG+cCbAjCVbEEXgzIIkfM8EXKLJ5uG8h2RuG8h2SSpjniWb2oHgm/wBMSCGzysZy2veeZEe4Ta5aTnfVqANB/wCGeyJIHK5vcIuUWTrcN5DsjcN5DsqLfEFE6F+k/wCFVvabeW5jhqpaO1GueGhr7zBLHAWnUnT7Si5RZWdw3kOyNw3kOy7WE8TbUxO9q06RcHMe1w8zR5PKG5W6uJJc6bjyOBmAEXKLLcbhvIdkbhvIdlj3bar5GvFVwp5qpDtzvGuY2CHE2IAIeJ0Iy8wVKNs1h/zahIc4/wDCuhzTlDWjS4h1/wB7gEXKLLV7hvIdkbhvIdkn8P4uq9z949zrCxommAeOUn7vztHunaLlFlxuG8h2RuG8h2XaEXKLLgURyC7QhIhCEIQhKMYysajg1tXLIyubVpgQGj9kiReeek+yrfS1j/7gagje0hA5iByNovZaBCELOVcLiCAQMRIaYAxFISZdEnLrDh7QBqRfpmHrAkZcQ4TEurUrgEGRxggRzudNVoUIQk2F2W9zPM+vTIgRvWOJi+YkCJkkHnF5Vs7MMD8arbjmb762vr+QV5CEJcNjmQd/WMc3M/8AzxXtTZEvzb6sLmweMtzMRGnLl8lMEIQqFPZZAjf1jcG7mnTh9uh4rwbJMEb+tfS7PLpp5fbjzKYIQhL/AO6T/wBetx/abxBE/bwmfgLz+6DA/HrWM6s9/wB33TFCEJd/c5iN/X0ic7Z1Jn7dbx0AXR2UZP49a/DOLaaWnh0uVfQhCos2YQ/NvqpuDlLhltwiNP59FeQhCEixOFqmo6KdWMxgtxOVpF75RprpB0CiZg6pdenXhoBE4oEOdIkRxEcT2WiQhCzYw1WBFLEcLfUtFp5Ta3D4TTDbNEioTUa7UtL5A1sYsdUwQhCEIQhCjxD3BssaHGRYnLYkAmfYSfhLjUrOBL8MyQPKDUa6ZMEExa1+KaoQhL/qawDYoA2uBUAjWGi1+HLVeNxtfLJw9723rDwEX7j4TFCEKvha73E56eQCI8wdOs6acO6sIQhCEIQhCEIQhC//2Q=="/>
          <p:cNvSpPr>
            <a:spLocks noChangeAspect="1" noChangeArrowheads="1"/>
          </p:cNvSpPr>
          <p:nvPr/>
        </p:nvSpPr>
        <p:spPr bwMode="auto">
          <a:xfrm>
            <a:off x="52388" y="-871538"/>
            <a:ext cx="2543175" cy="180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49" name="Group 1"/>
          <p:cNvGrpSpPr>
            <a:grpSpLocks/>
          </p:cNvGrpSpPr>
          <p:nvPr/>
        </p:nvGrpSpPr>
        <p:grpSpPr bwMode="auto">
          <a:xfrm>
            <a:off x="1230313" y="1066800"/>
            <a:ext cx="6770687" cy="5418138"/>
            <a:chOff x="-6084488" y="10180"/>
            <a:chExt cx="7321150" cy="6886599"/>
          </a:xfrm>
        </p:grpSpPr>
        <p:pic>
          <p:nvPicPr>
            <p:cNvPr id="50" name="Picture 57" descr="http://www.newscientist.com/data/images/ns/cms/dn9244/dn9244-1_7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926138" y="630960"/>
              <a:ext cx="6916738" cy="6265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3"/>
            <p:cNvSpPr txBox="1">
              <a:spLocks noChangeArrowheads="1"/>
            </p:cNvSpPr>
            <p:nvPr/>
          </p:nvSpPr>
          <p:spPr bwMode="auto">
            <a:xfrm>
              <a:off x="-6084488" y="10180"/>
              <a:ext cx="732115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2005: World AIDS deaths continue to increase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5"/>
          <p:cNvGrpSpPr>
            <a:grpSpLocks/>
          </p:cNvGrpSpPr>
          <p:nvPr/>
        </p:nvGrpSpPr>
        <p:grpSpPr bwMode="auto">
          <a:xfrm>
            <a:off x="457200" y="1066800"/>
            <a:ext cx="8261350" cy="4683125"/>
            <a:chOff x="1996324" y="-3693082"/>
            <a:chExt cx="8261684" cy="4683682"/>
          </a:xfrm>
        </p:grpSpPr>
        <p:grpSp>
          <p:nvGrpSpPr>
            <p:cNvPr id="13" name="Group 14"/>
            <p:cNvGrpSpPr>
              <a:grpSpLocks/>
            </p:cNvGrpSpPr>
            <p:nvPr/>
          </p:nvGrpSpPr>
          <p:grpSpPr bwMode="auto">
            <a:xfrm>
              <a:off x="1996324" y="-3693082"/>
              <a:ext cx="8261684" cy="4683682"/>
              <a:chOff x="332267" y="-1524000"/>
              <a:chExt cx="8261684" cy="4683682"/>
            </a:xfrm>
          </p:grpSpPr>
          <p:sp>
            <p:nvSpPr>
              <p:cNvPr id="15" name="TextBox 11"/>
              <p:cNvSpPr txBox="1">
                <a:spLocks noChangeArrowheads="1"/>
              </p:cNvSpPr>
              <p:nvPr/>
            </p:nvSpPr>
            <p:spPr bwMode="auto">
              <a:xfrm>
                <a:off x="332267" y="1682354"/>
                <a:ext cx="8261684" cy="147732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prstClr val="black"/>
                    </a:solidFill>
                    <a:cs typeface="Arial" pitchFamily="34" charset="0"/>
                  </a:rPr>
                  <a:t>"2005 is likely to be remembered more for the 3 million deaths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prstClr val="black"/>
                    </a:solidFill>
                    <a:cs typeface="Arial" pitchFamily="34" charset="0"/>
                  </a:rPr>
                  <a:t>and almost 5 million new infections it heralded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400" b="1">
                    <a:solidFill>
                      <a:prstClr val="black"/>
                    </a:solidFill>
                    <a:cs typeface="Arial" pitchFamily="34" charset="0"/>
                  </a:rPr>
                  <a:t>than for the 300 000 lives saved through treatment for HIV“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>
                    <a:solidFill>
                      <a:prstClr val="black"/>
                    </a:solidFill>
                    <a:cs typeface="Arial" pitchFamily="34" charset="0"/>
                  </a:rPr>
                  <a:t>Front cover of The Lancet Volume 366 Number 9500</a:t>
                </a:r>
              </a:p>
            </p:txBody>
          </p:sp>
          <p:sp>
            <p:nvSpPr>
              <p:cNvPr id="16" name="TextBox 3"/>
              <p:cNvSpPr txBox="1">
                <a:spLocks noChangeArrowheads="1"/>
              </p:cNvSpPr>
              <p:nvPr/>
            </p:nvSpPr>
            <p:spPr bwMode="auto">
              <a:xfrm>
                <a:off x="358754" y="-1524000"/>
                <a:ext cx="8204057" cy="52328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2005: “3 by 5” initiative achieves treatment for 1.3 million</a:t>
                </a:r>
              </a:p>
            </p:txBody>
          </p:sp>
        </p:grpSp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02533" y="-3127847"/>
              <a:ext cx="3698467" cy="2594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679450" y="1066800"/>
            <a:ext cx="7696200" cy="5453063"/>
            <a:chOff x="5890419" y="4195674"/>
            <a:chExt cx="7696200" cy="5453489"/>
          </a:xfrm>
        </p:grpSpPr>
        <p:grpSp>
          <p:nvGrpSpPr>
            <p:cNvPr id="13" name="Group 44"/>
            <p:cNvGrpSpPr>
              <a:grpSpLocks/>
            </p:cNvGrpSpPr>
            <p:nvPr/>
          </p:nvGrpSpPr>
          <p:grpSpPr bwMode="auto">
            <a:xfrm>
              <a:off x="6477000" y="4723540"/>
              <a:ext cx="6523038" cy="4925623"/>
              <a:chOff x="990600" y="459828"/>
              <a:chExt cx="6523038" cy="4925623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90600" y="459828"/>
                <a:ext cx="6523038" cy="48926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46"/>
              <p:cNvSpPr txBox="1">
                <a:spLocks noChangeArrowheads="1"/>
              </p:cNvSpPr>
              <p:nvPr/>
            </p:nvSpPr>
            <p:spPr bwMode="auto">
              <a:xfrm>
                <a:off x="2819829" y="5123841"/>
                <a:ext cx="4190571" cy="2616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100" b="1">
                    <a:solidFill>
                      <a:prstClr val="black"/>
                    </a:solidFill>
                    <a:cs typeface="Arial" pitchFamily="34" charset="0"/>
                  </a:rPr>
                  <a:t>     CDC. 2005 National HIV Conference. Marks, AIDS 2006;20:1447     </a:t>
                </a: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5890419" y="4195674"/>
              <a:ext cx="7696200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2005: &gt;50% of US HIV transmission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from the 25% who don’t know they’re infected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34988" y="1066800"/>
            <a:ext cx="8075612" cy="5486400"/>
            <a:chOff x="-4418779" y="1105356"/>
            <a:chExt cx="8076378" cy="5486400"/>
          </a:xfrm>
        </p:grpSpPr>
        <p:pic>
          <p:nvPicPr>
            <p:cNvPr id="13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415316" y="2055520"/>
              <a:ext cx="6092826" cy="4179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5"/>
            <p:cNvGrpSpPr>
              <a:grpSpLocks/>
            </p:cNvGrpSpPr>
            <p:nvPr/>
          </p:nvGrpSpPr>
          <p:grpSpPr bwMode="auto">
            <a:xfrm>
              <a:off x="-4418779" y="1105356"/>
              <a:ext cx="8076378" cy="5486400"/>
              <a:chOff x="-4418779" y="1105356"/>
              <a:chExt cx="8076378" cy="5486400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-4182240" y="1105356"/>
                <a:ext cx="7667787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                1996: Viral tropism discovered</a:t>
                </a:r>
              </a:p>
            </p:txBody>
          </p:sp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>
                <a:off x="-4418779" y="1628749"/>
                <a:ext cx="8076378" cy="4963007"/>
                <a:chOff x="295111" y="3547129"/>
                <a:chExt cx="8076378" cy="4963007"/>
              </a:xfrm>
            </p:grpSpPr>
            <p:pic>
              <p:nvPicPr>
                <p:cNvPr id="17" name="Picture 5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931" t="51083" r="22565" b="42195"/>
                <a:stretch>
                  <a:fillRect/>
                </a:stretch>
              </p:blipFill>
              <p:spPr bwMode="auto">
                <a:xfrm>
                  <a:off x="295111" y="3547129"/>
                  <a:ext cx="8076378" cy="466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5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931" t="40416" r="71385" b="55426"/>
                <a:stretch>
                  <a:fillRect/>
                </a:stretch>
              </p:blipFill>
              <p:spPr bwMode="auto">
                <a:xfrm>
                  <a:off x="5247680" y="8153714"/>
                  <a:ext cx="2542573" cy="3564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673100" y="1066800"/>
            <a:ext cx="7861300" cy="5394325"/>
            <a:chOff x="8534399" y="1991380"/>
            <a:chExt cx="7861699" cy="5394348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t="16335"/>
            <a:stretch>
              <a:fillRect/>
            </a:stretch>
          </p:blipFill>
          <p:spPr bwMode="auto">
            <a:xfrm>
              <a:off x="8534399" y="2452998"/>
              <a:ext cx="7861699" cy="4932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8534400" y="1991380"/>
              <a:ext cx="76962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2005: AIDS deaths persist in the developed countries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98425" y="1066800"/>
            <a:ext cx="8920163" cy="4165600"/>
            <a:chOff x="225385" y="2627293"/>
            <a:chExt cx="8918615" cy="4165017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225385" y="2627293"/>
              <a:ext cx="8734097" cy="3759205"/>
              <a:chOff x="225385" y="2627293"/>
              <a:chExt cx="8734097" cy="3759205"/>
            </a:xfrm>
          </p:grpSpPr>
          <p:sp>
            <p:nvSpPr>
              <p:cNvPr id="15" name="TextBox 3"/>
              <p:cNvSpPr txBox="1">
                <a:spLocks noChangeArrowheads="1"/>
              </p:cNvSpPr>
              <p:nvPr/>
            </p:nvSpPr>
            <p:spPr bwMode="auto">
              <a:xfrm>
                <a:off x="762000" y="2627293"/>
                <a:ext cx="7543800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2005: 9</a:t>
                </a:r>
                <a:r>
                  <a:rPr kumimoji="0" lang="en-US" altLang="ja-JP" sz="2800" b="1" baseline="30000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th</a:t>
                </a: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PI: Tipranavir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40 % success in treatment-experienced patients</a:t>
                </a:r>
              </a:p>
            </p:txBody>
          </p:sp>
          <p:pic>
            <p:nvPicPr>
              <p:cNvPr id="16" name="Picture 2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1622" t="11050" r="21069" b="56227"/>
              <a:stretch>
                <a:fillRect/>
              </a:stretch>
            </p:blipFill>
            <p:spPr bwMode="auto">
              <a:xfrm>
                <a:off x="225385" y="3581400"/>
                <a:ext cx="8734097" cy="28050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 l="12448" t="89999" r="60242" b="6322"/>
            <a:stretch>
              <a:fillRect/>
            </a:stretch>
          </p:blipFill>
          <p:spPr bwMode="auto">
            <a:xfrm>
              <a:off x="4981903" y="6477000"/>
              <a:ext cx="4162097" cy="315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355600" y="1066800"/>
            <a:ext cx="8483600" cy="4943475"/>
            <a:chOff x="-4692869" y="85725"/>
            <a:chExt cx="8483819" cy="4943475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-4343426" y="85725"/>
              <a:ext cx="7924826" cy="4943475"/>
              <a:chOff x="-4343400" y="86380"/>
              <a:chExt cx="7925358" cy="4943600"/>
            </a:xfrm>
          </p:grpSpPr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1517" t="33723" r="50000" b="56712"/>
              <a:stretch>
                <a:fillRect/>
              </a:stretch>
            </p:blipFill>
            <p:spPr bwMode="auto">
              <a:xfrm>
                <a:off x="-4343400" y="609600"/>
                <a:ext cx="7696200" cy="10758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Group 2"/>
              <p:cNvGrpSpPr>
                <a:grpSpLocks/>
              </p:cNvGrpSpPr>
              <p:nvPr/>
            </p:nvGrpSpPr>
            <p:grpSpPr bwMode="auto">
              <a:xfrm>
                <a:off x="-4038600" y="86380"/>
                <a:ext cx="7620558" cy="4943600"/>
                <a:chOff x="1215259" y="3084784"/>
                <a:chExt cx="7620558" cy="4943600"/>
              </a:xfrm>
            </p:grpSpPr>
            <p:sp>
              <p:nvSpPr>
                <p:cNvPr id="17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1215259" y="3084784"/>
                  <a:ext cx="6770687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2005: Viral load “Blips” don’t lead to resistance</a:t>
                  </a:r>
                </a:p>
              </p:txBody>
            </p:sp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5000" t="74258" r="56792" b="22322"/>
                <a:stretch>
                  <a:fillRect/>
                </a:stretch>
              </p:blipFill>
              <p:spPr bwMode="auto">
                <a:xfrm>
                  <a:off x="6397253" y="7752480"/>
                  <a:ext cx="2438564" cy="2759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4" name="Picture 22"/>
            <p:cNvPicPr>
              <a:picLocks noChangeAspect="1" noChangeArrowheads="1"/>
            </p:cNvPicPr>
            <p:nvPr/>
          </p:nvPicPr>
          <p:blipFill>
            <a:blip r:embed="rId4" cstate="print"/>
            <a:srcRect l="8614" t="13377" r="11552" b="32138"/>
            <a:stretch>
              <a:fillRect/>
            </a:stretch>
          </p:blipFill>
          <p:spPr bwMode="auto">
            <a:xfrm>
              <a:off x="-4692869" y="1524000"/>
              <a:ext cx="8483819" cy="3256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1230313" y="1066800"/>
            <a:ext cx="6770687" cy="5510213"/>
            <a:chOff x="1143000" y="1264722"/>
            <a:chExt cx="6770687" cy="5510642"/>
          </a:xfrm>
        </p:grpSpPr>
        <p:pic>
          <p:nvPicPr>
            <p:cNvPr id="13" name="Picture 26"/>
            <p:cNvPicPr>
              <a:picLocks noChangeAspect="1" noChangeArrowheads="1"/>
            </p:cNvPicPr>
            <p:nvPr/>
          </p:nvPicPr>
          <p:blipFill>
            <a:blip r:embed="rId2" cstate="print"/>
            <a:srcRect t="7625" r="27917"/>
            <a:stretch>
              <a:fillRect/>
            </a:stretch>
          </p:blipFill>
          <p:spPr bwMode="auto">
            <a:xfrm>
              <a:off x="1893887" y="1721922"/>
              <a:ext cx="5257800" cy="5053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1143000" y="1264722"/>
              <a:ext cx="677068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2005: X4-Virus with baseline CD4 &gt;200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7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9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0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99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1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04800" y="1066800"/>
            <a:ext cx="8564563" cy="4711700"/>
            <a:chOff x="-6096000" y="-3429000"/>
            <a:chExt cx="8564563" cy="4712400"/>
          </a:xfrm>
        </p:grpSpPr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-6096000" y="-2814726"/>
              <a:ext cx="8564563" cy="4098126"/>
              <a:chOff x="-6096000" y="-3200802"/>
              <a:chExt cx="8564563" cy="4098126"/>
            </a:xfrm>
          </p:grpSpPr>
          <p:grpSp>
            <p:nvGrpSpPr>
              <p:cNvPr id="15" name="Group 6"/>
              <p:cNvGrpSpPr>
                <a:grpSpLocks/>
              </p:cNvGrpSpPr>
              <p:nvPr/>
            </p:nvGrpSpPr>
            <p:grpSpPr bwMode="auto">
              <a:xfrm>
                <a:off x="-6096000" y="-3200802"/>
                <a:ext cx="8564563" cy="915203"/>
                <a:chOff x="-3520282" y="7391400"/>
                <a:chExt cx="8564563" cy="915203"/>
              </a:xfrm>
            </p:grpSpPr>
            <p:pic>
              <p:nvPicPr>
                <p:cNvPr id="17" name="Picture 2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374" t="53555" r="33427" b="35768"/>
                <a:stretch>
                  <a:fillRect/>
                </a:stretch>
              </p:blipFill>
              <p:spPr bwMode="auto">
                <a:xfrm>
                  <a:off x="-3520282" y="7391400"/>
                  <a:ext cx="8564563" cy="9152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28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687" t="47652" r="65501" b="49666"/>
                <a:stretch>
                  <a:fillRect/>
                </a:stretch>
              </p:blipFill>
              <p:spPr bwMode="auto">
                <a:xfrm>
                  <a:off x="1289444" y="7991441"/>
                  <a:ext cx="3629025" cy="229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6" name="TextBox 37"/>
              <p:cNvSpPr txBox="1">
                <a:spLocks noChangeArrowheads="1"/>
              </p:cNvSpPr>
              <p:nvPr/>
            </p:nvSpPr>
            <p:spPr bwMode="auto">
              <a:xfrm>
                <a:off x="-5661819" y="-2285599"/>
                <a:ext cx="7696200" cy="318292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Case History:</a:t>
                </a:r>
              </a:p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May 9, 2003: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HIV </a:t>
                </a:r>
                <a:r>
                  <a:rPr kumimoji="0" lang="en-US" altLang="ja-JP" b="1" dirty="0" err="1">
                    <a:solidFill>
                      <a:prstClr val="black"/>
                    </a:solidFill>
                    <a:cs typeface="Arial" pitchFamily="34" charset="0"/>
                  </a:rPr>
                  <a:t>seronegative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	CD4+ 1500</a:t>
                </a:r>
              </a:p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November 2004: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Fever, </a:t>
                </a:r>
                <a:r>
                  <a:rPr kumimoji="0" lang="en-US" altLang="ja-JP" b="1" dirty="0" err="1">
                    <a:solidFill>
                      <a:prstClr val="black"/>
                    </a:solidFill>
                    <a:cs typeface="Arial" pitchFamily="34" charset="0"/>
                  </a:rPr>
                  <a:t>pharyngitis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, fatigue</a:t>
                </a:r>
                <a:b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</a:b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December 15, 2004: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HIV </a:t>
                </a:r>
                <a:r>
                  <a:rPr kumimoji="0" lang="en-US" altLang="ja-JP" b="1" dirty="0" err="1">
                    <a:solidFill>
                      <a:prstClr val="black"/>
                    </a:solidFill>
                    <a:cs typeface="Arial" pitchFamily="34" charset="0"/>
                  </a:rPr>
                  <a:t>seropositive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/>
                </a:r>
                <a:b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</a:b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December 29, 2004: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VL 280,000 	CD4+ 80</a:t>
                </a:r>
              </a:p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January 12, 2005: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Detuned HIV serology positive</a:t>
                </a:r>
                <a:b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</a:br>
                <a:r>
                  <a:rPr kumimoji="0" lang="en-US" altLang="ja-JP" b="1" u="sng" dirty="0">
                    <a:solidFill>
                      <a:prstClr val="black"/>
                    </a:solidFill>
                    <a:cs typeface="Arial" pitchFamily="34" charset="0"/>
                  </a:rPr>
                  <a:t>February 2, 2005: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 		CD4+ 39</a:t>
                </a:r>
              </a:p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endParaRPr kumimoji="0" lang="en-US" altLang="ja-JP" b="1" dirty="0">
                  <a:solidFill>
                    <a:prstClr val="black"/>
                  </a:solidFill>
                  <a:cs typeface="Arial" pitchFamily="34" charset="0"/>
                </a:endParaRPr>
              </a:p>
              <a:p>
                <a:pPr fontAlgn="base">
                  <a:lnSpc>
                    <a:spcPct val="125000"/>
                  </a:lnSpc>
                  <a:spcBef>
                    <a:spcPct val="0"/>
                  </a:spcBef>
                  <a:spcAft>
                    <a:spcPct val="0"/>
                  </a:spcAft>
                  <a:tabLst>
                    <a:tab pos="2112963" algn="l"/>
                    <a:tab pos="5262563" algn="l"/>
                  </a:tabLst>
                </a:pP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HIV strain: dual </a:t>
                </a:r>
                <a:r>
                  <a:rPr kumimoji="0" lang="en-US" altLang="ja-JP" b="1" dirty="0" err="1">
                    <a:solidFill>
                      <a:prstClr val="black"/>
                    </a:solidFill>
                    <a:cs typeface="Arial" pitchFamily="34" charset="0"/>
                  </a:rPr>
                  <a:t>trophic</a:t>
                </a:r>
                <a:r>
                  <a:rPr kumimoji="0" lang="en-US" altLang="ja-JP" b="1" dirty="0">
                    <a:solidFill>
                      <a:prstClr val="black"/>
                    </a:solidFill>
                    <a:cs typeface="Arial" pitchFamily="34" charset="0"/>
                  </a:rPr>
                  <a:t>, multiply resistant, replication capacity 136%. </a:t>
                </a:r>
              </a:p>
            </p:txBody>
          </p:sp>
        </p:grp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-5322887" y="-3429000"/>
              <a:ext cx="677068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9900"/>
                  </a:solidFill>
                  <a:latin typeface="Arial Narrow" pitchFamily="34" charset="0"/>
                  <a:cs typeface="Arial" pitchFamily="34" charset="0"/>
                </a:rPr>
                <a:t>2005: Transmitted multidrug resistant virus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152400" y="76200"/>
              <a:ext cx="8763000" cy="1066800"/>
              <a:chOff x="152400" y="76200"/>
              <a:chExt cx="8763000" cy="1066800"/>
            </a:xfrm>
          </p:grpSpPr>
          <p:sp>
            <p:nvSpPr>
              <p:cNvPr id="65670" name="TextBox 12"/>
              <p:cNvSpPr txBox="1">
                <a:spLocks noChangeArrowheads="1"/>
              </p:cNvSpPr>
              <p:nvPr/>
            </p:nvSpPr>
            <p:spPr bwMode="auto">
              <a:xfrm>
                <a:off x="1143000" y="76200"/>
                <a:ext cx="6705600" cy="736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3200" b="1">
                    <a:solidFill>
                      <a:srgbClr val="009900"/>
                    </a:solidFill>
                    <a:latin typeface="Arial Narrow" pitchFamily="34" charset="0"/>
                    <a:cs typeface="Arial" pitchFamily="34" charset="0"/>
                  </a:rPr>
                  <a:t> The Early-HAART Era: 1996-2005</a:t>
                </a:r>
              </a:p>
            </p:txBody>
          </p:sp>
          <p:sp>
            <p:nvSpPr>
              <p:cNvPr id="65671" name="AutoShape 29"/>
              <p:cNvSpPr>
                <a:spLocks noChangeArrowheads="1"/>
              </p:cNvSpPr>
              <p:nvPr/>
            </p:nvSpPr>
            <p:spPr bwMode="auto">
              <a:xfrm>
                <a:off x="533400" y="685800"/>
                <a:ext cx="4572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CC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5672" name="AutoShape 29"/>
              <p:cNvSpPr>
                <a:spLocks noChangeArrowheads="1"/>
              </p:cNvSpPr>
              <p:nvPr/>
            </p:nvSpPr>
            <p:spPr bwMode="auto">
              <a:xfrm>
                <a:off x="152400" y="685800"/>
                <a:ext cx="381000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CC0099"/>
                  </a:gs>
                  <a:gs pos="100000">
                    <a:srgbClr val="000066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5673" name="AutoShape 29"/>
              <p:cNvSpPr>
                <a:spLocks noChangeArrowheads="1"/>
              </p:cNvSpPr>
              <p:nvPr/>
            </p:nvSpPr>
            <p:spPr bwMode="auto">
              <a:xfrm>
                <a:off x="8153400" y="685800"/>
                <a:ext cx="762000" cy="457200"/>
              </a:xfrm>
              <a:prstGeom prst="rightArrow">
                <a:avLst>
                  <a:gd name="adj1" fmla="val 39046"/>
                  <a:gd name="adj2" fmla="val 33333"/>
                </a:avLst>
              </a:prstGeom>
              <a:gradFill rotWithShape="0">
                <a:gsLst>
                  <a:gs pos="0">
                    <a:srgbClr val="FFFF00"/>
                  </a:gs>
                  <a:gs pos="58000">
                    <a:srgbClr val="FF9900"/>
                  </a:gs>
                  <a:gs pos="100000">
                    <a:srgbClr val="FF66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65674" name="AutoShape 29"/>
              <p:cNvSpPr>
                <a:spLocks noChangeArrowheads="1"/>
              </p:cNvSpPr>
              <p:nvPr/>
            </p:nvSpPr>
            <p:spPr bwMode="auto">
              <a:xfrm>
                <a:off x="990600" y="685800"/>
                <a:ext cx="363538" cy="457200"/>
              </a:xfrm>
              <a:prstGeom prst="rightArrow">
                <a:avLst>
                  <a:gd name="adj1" fmla="val 39046"/>
                  <a:gd name="adj2" fmla="val 0"/>
                </a:avLst>
              </a:prstGeom>
              <a:gradFill rotWithShape="0">
                <a:gsLst>
                  <a:gs pos="0">
                    <a:srgbClr val="0000CC"/>
                  </a:gs>
                  <a:gs pos="100000">
                    <a:srgbClr val="008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s-MX" altLang="ja-JP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5669" name="AutoShape 29"/>
            <p:cNvSpPr>
              <a:spLocks noChangeArrowheads="1"/>
            </p:cNvSpPr>
            <p:nvPr/>
          </p:nvSpPr>
          <p:spPr bwMode="auto">
            <a:xfrm>
              <a:off x="1312863" y="685800"/>
              <a:ext cx="6840537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28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65539" name="TextBox 3"/>
          <p:cNvSpPr txBox="1">
            <a:spLocks noChangeArrowheads="1"/>
          </p:cNvSpPr>
          <p:nvPr/>
        </p:nvSpPr>
        <p:spPr bwMode="auto">
          <a:xfrm>
            <a:off x="20648613" y="9855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0" name="TextBox 31"/>
          <p:cNvSpPr txBox="1">
            <a:spLocks noChangeArrowheads="1"/>
          </p:cNvSpPr>
          <p:nvPr/>
        </p:nvSpPr>
        <p:spPr bwMode="auto">
          <a:xfrm>
            <a:off x="0" y="1076325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1" dirty="0" smtClean="0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1996   1997   1998   1999   2000   2001   2002   2003   2004   2005</a:t>
            </a:r>
            <a:endParaRPr kumimoji="0" lang="en-US" sz="2800" b="1" dirty="0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50825" y="1601788"/>
            <a:ext cx="739775" cy="5105400"/>
            <a:chOff x="250488" y="1601332"/>
            <a:chExt cx="740111" cy="5105400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50488" y="1601332"/>
              <a:ext cx="738187" cy="5105400"/>
              <a:chOff x="-6120062" y="-3810000"/>
              <a:chExt cx="1835647" cy="13335000"/>
            </a:xfrm>
          </p:grpSpPr>
          <p:grpSp>
            <p:nvGrpSpPr>
              <p:cNvPr id="6" name="Group 65"/>
              <p:cNvGrpSpPr>
                <a:grpSpLocks/>
              </p:cNvGrpSpPr>
              <p:nvPr/>
            </p:nvGrpSpPr>
            <p:grpSpPr bwMode="auto">
              <a:xfrm>
                <a:off x="-6096000" y="-3810000"/>
                <a:ext cx="1811584" cy="1771327"/>
                <a:chOff x="-9512576" y="-2639821"/>
                <a:chExt cx="1811584" cy="1771327"/>
              </a:xfrm>
            </p:grpSpPr>
            <p:pic>
              <p:nvPicPr>
                <p:cNvPr id="65664" name="Picture 44" descr="http://antiretroviral-drug.com/product_images/e/014/Norvir__43681_zoom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924" t="2184" r="27214" b="8298"/>
                <a:stretch>
                  <a:fillRect/>
                </a:stretch>
              </p:blipFill>
              <p:spPr bwMode="auto">
                <a:xfrm>
                  <a:off x="-9512576" y="-1828800"/>
                  <a:ext cx="1228625" cy="9603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65" name="Picture 19" descr="http://t1.gstatic.com/images?q=tbn:ANd9GcRjF_PO3SslnK4-Mmmo816pgYR1ejFpucZAsPTvQaEH4K7-BGfP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9512576" y="-2639821"/>
                  <a:ext cx="825776" cy="9020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66" name="Picture 4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-8686800" y="-2636864"/>
                  <a:ext cx="985808" cy="9224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67" name="Picture 42" descr="http://thm-a02.yimg.com/nimage/c06806e305cf6e28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-8305800" y="-1725598"/>
                  <a:ext cx="604808" cy="8571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5657" name="Picture 2" descr="http://www.positiveside.ca/images/V7I1/average_oneworld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3442" b="3999"/>
              <a:stretch>
                <a:fillRect/>
              </a:stretch>
            </p:blipFill>
            <p:spPr bwMode="auto">
              <a:xfrm>
                <a:off x="-6095999" y="-2034582"/>
                <a:ext cx="1811583" cy="1800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58" name="Picture 3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0571" t="17815" r="32857" b="7030"/>
              <a:stretch>
                <a:fillRect/>
              </a:stretch>
            </p:blipFill>
            <p:spPr bwMode="auto">
              <a:xfrm>
                <a:off x="-6096000" y="-228600"/>
                <a:ext cx="1806798" cy="1251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59" name="Picture 3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5285" t="25420" r="21458" b="7251"/>
              <a:stretch>
                <a:fillRect/>
              </a:stretch>
            </p:blipFill>
            <p:spPr bwMode="auto">
              <a:xfrm>
                <a:off x="-6096000" y="1022754"/>
                <a:ext cx="1811584" cy="115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60" name="Picture 4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99" t="20744" r="35422" b="9053"/>
              <a:stretch>
                <a:fillRect/>
              </a:stretch>
            </p:blipFill>
            <p:spPr bwMode="auto">
              <a:xfrm>
                <a:off x="-6096000" y="2179240"/>
                <a:ext cx="1806798" cy="11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Content Placeholder 2"/>
              <p:cNvSpPr txBox="1">
                <a:spLocks/>
              </p:cNvSpPr>
              <p:nvPr/>
            </p:nvSpPr>
            <p:spPr bwMode="auto">
              <a:xfrm>
                <a:off x="-6120062" y="4341931"/>
                <a:ext cx="1836483" cy="9163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AIDS </a:t>
                </a:r>
                <a:r>
                  <a:rPr kumimoji="0" sz="300">
                    <a:solidFill>
                      <a:prstClr val="black"/>
                    </a:solidFill>
                  </a:rPr>
                  <a:t>Clinical Center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at the</a:t>
                </a:r>
                <a:br>
                  <a:rPr kumimoji="0" sz="300" smtClean="0">
                    <a:solidFill>
                      <a:prstClr val="black"/>
                    </a:solidFill>
                  </a:rPr>
                </a:br>
                <a:r>
                  <a:rPr kumimoji="0" sz="300" smtClean="0">
                    <a:solidFill>
                      <a:prstClr val="black"/>
                    </a:solidFill>
                  </a:rPr>
                  <a:t>International </a:t>
                </a:r>
                <a:r>
                  <a:rPr kumimoji="0" sz="300">
                    <a:solidFill>
                      <a:prstClr val="black"/>
                    </a:solidFill>
                  </a:rPr>
                  <a:t>Medical Center of Japan 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Regional AIDS </a:t>
                </a:r>
                <a:r>
                  <a:rPr kumimoji="0" sz="300">
                    <a:solidFill>
                      <a:prstClr val="black"/>
                    </a:solidFill>
                  </a:rPr>
                  <a:t>Care Core </a:t>
                </a:r>
                <a:r>
                  <a:rPr kumimoji="0" sz="300" smtClean="0">
                    <a:solidFill>
                      <a:prstClr val="black"/>
                    </a:solidFill>
                  </a:rPr>
                  <a:t>Hospitals</a:t>
                </a:r>
              </a:p>
              <a:p>
                <a:pPr marL="0" indent="0">
                  <a:lnSpc>
                    <a:spcPct val="90000"/>
                  </a:lnSpc>
                  <a:spcAft>
                    <a:spcPts val="300"/>
                  </a:spcAft>
                  <a:buClr>
                    <a:srgbClr val="009900"/>
                  </a:buClr>
                  <a:defRPr/>
                </a:pPr>
                <a:r>
                  <a:rPr kumimoji="0" sz="300" smtClean="0">
                    <a:solidFill>
                      <a:prstClr val="black"/>
                    </a:solidFill>
                  </a:rPr>
                  <a:t>Japan – US AETC clinical training</a:t>
                </a:r>
              </a:p>
            </p:txBody>
          </p:sp>
          <p:pic>
            <p:nvPicPr>
              <p:cNvPr id="65662" name="Picture 61" descr="http://www.cdc.gov/globalaids/Global-HIV-AIDS-at-CDC/countries/Brazil/images/map_Brazil.gif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-6120062" y="5257800"/>
                <a:ext cx="1835646" cy="1904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63" name="Picture 53" descr="http://www.facingthefuture.org/Portals/0/Resources/Global%20Health%20and%20Quality%20of%20Life/UN%20Aids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-6120061" y="7162336"/>
                <a:ext cx="1835646" cy="2362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5655" name="Picture 39" descr="http://www.annualreviews.org/na101/home/literatum/publisher/ar/journals/content/immunol/1999/immunol.1999.17.issue-1/annurev.immunol.17.1.657/production/images/medium/iy17_0657_1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4800" y="4343400"/>
              <a:ext cx="685799" cy="42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9"/>
          <p:cNvGrpSpPr>
            <a:grpSpLocks/>
          </p:cNvGrpSpPr>
          <p:nvPr/>
        </p:nvGrpSpPr>
        <p:grpSpPr bwMode="auto">
          <a:xfrm>
            <a:off x="1031875" y="1601788"/>
            <a:ext cx="823913" cy="4768850"/>
            <a:chOff x="1031875" y="1601788"/>
            <a:chExt cx="823914" cy="4768059"/>
          </a:xfrm>
        </p:grpSpPr>
        <p:pic>
          <p:nvPicPr>
            <p:cNvPr id="65641" name="Picture 3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041527" y="3429000"/>
              <a:ext cx="814260" cy="81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51"/>
            <p:cNvGrpSpPr>
              <a:grpSpLocks/>
            </p:cNvGrpSpPr>
            <p:nvPr/>
          </p:nvGrpSpPr>
          <p:grpSpPr bwMode="auto">
            <a:xfrm>
              <a:off x="1031875" y="1601788"/>
              <a:ext cx="823914" cy="4768059"/>
              <a:chOff x="1031875" y="1601788"/>
              <a:chExt cx="823914" cy="4768059"/>
            </a:xfrm>
          </p:grpSpPr>
          <p:grpSp>
            <p:nvGrpSpPr>
              <p:cNvPr id="9" name="Group 1"/>
              <p:cNvGrpSpPr>
                <a:grpSpLocks/>
              </p:cNvGrpSpPr>
              <p:nvPr/>
            </p:nvGrpSpPr>
            <p:grpSpPr bwMode="auto">
              <a:xfrm>
                <a:off x="1031875" y="1601788"/>
                <a:ext cx="823913" cy="4768059"/>
                <a:chOff x="1031875" y="1601788"/>
                <a:chExt cx="823913" cy="4768608"/>
              </a:xfrm>
            </p:grpSpPr>
            <p:pic>
              <p:nvPicPr>
                <p:cNvPr id="65647" name="Picture 4" descr="http://www.britannica.com/blogs/wp-content/uploads/2010/11/aidswalk.jpg?a14544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-2" b="-307"/>
                <a:stretch>
                  <a:fillRect/>
                </a:stretch>
              </p:blipFill>
              <p:spPr bwMode="auto">
                <a:xfrm>
                  <a:off x="1031875" y="5334430"/>
                  <a:ext cx="823912" cy="10359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1031877" y="1601788"/>
                  <a:ext cx="823911" cy="3736747"/>
                  <a:chOff x="-6289590" y="-3192719"/>
                  <a:chExt cx="824224" cy="3737738"/>
                </a:xfrm>
              </p:grpSpPr>
              <p:pic>
                <p:nvPicPr>
                  <p:cNvPr id="65649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3192719"/>
                    <a:ext cx="817037" cy="6790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650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1898415"/>
                    <a:ext cx="817037" cy="546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651" name="Picture 8" descr="http://img.webmd.com/dtmcms/live/webmd/consumer_assets/site_images/articles/health_tools/AIDS_retrospective_slideshow/ap_rm_photo_of_AIDS_patient_sorting_medicine.jpg">
                    <a:hlinkClick r:id="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/>
                  <a:stretch>
                    <a:fillRect/>
                  </a:stretch>
                </p:blipFill>
                <p:spPr bwMode="auto">
                  <a:xfrm>
                    <a:off x="-6282404" y="-547836"/>
                    <a:ext cx="817037" cy="6313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652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l="17046" t="61581" r="52206" b="26875"/>
                  <a:stretch>
                    <a:fillRect/>
                  </a:stretch>
                </p:blipFill>
                <p:spPr bwMode="auto">
                  <a:xfrm>
                    <a:off x="-6282404" y="83539"/>
                    <a:ext cx="817037" cy="2184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653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 l="401" t="21100" r="65659" b="61658"/>
                  <a:stretch>
                    <a:fillRect/>
                  </a:stretch>
                </p:blipFill>
                <p:spPr bwMode="auto">
                  <a:xfrm>
                    <a:off x="-6289590" y="312226"/>
                    <a:ext cx="824224" cy="232793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1" name="Group 53"/>
              <p:cNvGrpSpPr>
                <a:grpSpLocks/>
              </p:cNvGrpSpPr>
              <p:nvPr/>
            </p:nvGrpSpPr>
            <p:grpSpPr bwMode="auto">
              <a:xfrm>
                <a:off x="1039061" y="2280571"/>
                <a:ext cx="816728" cy="615029"/>
                <a:chOff x="1938338" y="1712913"/>
                <a:chExt cx="5267325" cy="3432175"/>
              </a:xfrm>
            </p:grpSpPr>
            <p:pic>
              <p:nvPicPr>
                <p:cNvPr id="65645" name="Picture 4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1938338" y="1712913"/>
                  <a:ext cx="5267325" cy="34321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46" name="Picture 4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648200" y="1838325"/>
                  <a:ext cx="1622425" cy="1133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905000" y="1600200"/>
            <a:ext cx="904875" cy="4953000"/>
            <a:chOff x="1905000" y="1600200"/>
            <a:chExt cx="904875" cy="4953000"/>
          </a:xfrm>
        </p:grpSpPr>
        <p:grpSp>
          <p:nvGrpSpPr>
            <p:cNvPr id="13" name="Group 50"/>
            <p:cNvGrpSpPr>
              <a:grpSpLocks/>
            </p:cNvGrpSpPr>
            <p:nvPr/>
          </p:nvGrpSpPr>
          <p:grpSpPr bwMode="auto">
            <a:xfrm>
              <a:off x="1905000" y="1600200"/>
              <a:ext cx="904875" cy="4495800"/>
              <a:chOff x="12295881" y="-2130834"/>
              <a:chExt cx="871200" cy="4495799"/>
            </a:xfrm>
          </p:grpSpPr>
          <p:grpSp>
            <p:nvGrpSpPr>
              <p:cNvPr id="14" name="Group 46"/>
              <p:cNvGrpSpPr>
                <a:grpSpLocks/>
              </p:cNvGrpSpPr>
              <p:nvPr/>
            </p:nvGrpSpPr>
            <p:grpSpPr bwMode="auto">
              <a:xfrm>
                <a:off x="12330161" y="-1225198"/>
                <a:ext cx="789504" cy="501319"/>
                <a:chOff x="6239370" y="3247071"/>
                <a:chExt cx="4458298" cy="2183547"/>
              </a:xfrm>
            </p:grpSpPr>
            <p:grpSp>
              <p:nvGrpSpPr>
                <p:cNvPr id="15" name="Group 47"/>
                <p:cNvGrpSpPr>
                  <a:grpSpLocks/>
                </p:cNvGrpSpPr>
                <p:nvPr/>
              </p:nvGrpSpPr>
              <p:grpSpPr bwMode="auto">
                <a:xfrm>
                  <a:off x="6239370" y="3247071"/>
                  <a:ext cx="2580277" cy="2183547"/>
                  <a:chOff x="6239370" y="3247071"/>
                  <a:chExt cx="2580277" cy="2183547"/>
                </a:xfrm>
              </p:grpSpPr>
              <p:pic>
                <p:nvPicPr>
                  <p:cNvPr id="65639" name="Picture 26" descr="http://o.mm-health.com/images/pills/DrugItem_3326.jpg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7394486" y="3247071"/>
                    <a:ext cx="1425161" cy="10338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5640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6239370" y="3247071"/>
                    <a:ext cx="1422859" cy="218354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5638" name="Picture 2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8638335" y="3274633"/>
                  <a:ext cx="2059333" cy="200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5630" name="Picture 32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36070" t="18001" r="37628" b="37016"/>
              <a:stretch>
                <a:fillRect/>
              </a:stretch>
            </p:blipFill>
            <p:spPr bwMode="auto">
              <a:xfrm>
                <a:off x="12295881" y="-2130834"/>
                <a:ext cx="871199" cy="8381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1" name="Picture 3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 l="32344" t="17815" r="35143" b="7715"/>
              <a:stretch>
                <a:fillRect/>
              </a:stretch>
            </p:blipFill>
            <p:spPr bwMode="auto">
              <a:xfrm>
                <a:off x="12295882" y="-645431"/>
                <a:ext cx="871199" cy="893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2" name="Picture 3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4497" t="45773" r="55939" b="27544"/>
              <a:stretch>
                <a:fillRect/>
              </a:stretch>
            </p:blipFill>
            <p:spPr bwMode="auto">
              <a:xfrm>
                <a:off x="12330161" y="272239"/>
                <a:ext cx="836918" cy="5345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3" name="Picture 3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 l="11316" t="45833" r="53648" b="26888"/>
              <a:stretch>
                <a:fillRect/>
              </a:stretch>
            </p:blipFill>
            <p:spPr bwMode="auto">
              <a:xfrm>
                <a:off x="12295881" y="806794"/>
                <a:ext cx="847870" cy="465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4" name="Picture 33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 l="2716" t="37202" r="50500" b="37408"/>
              <a:stretch>
                <a:fillRect/>
              </a:stretch>
            </p:blipFill>
            <p:spPr bwMode="auto">
              <a:xfrm>
                <a:off x="12295883" y="2115645"/>
                <a:ext cx="847869" cy="249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5" name="Picture 29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12330162" y="1262916"/>
                <a:ext cx="813590" cy="611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36" name="Picture 50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042" t="52821" r="54994" b="33424"/>
              <a:stretch>
                <a:fillRect/>
              </a:stretch>
            </p:blipFill>
            <p:spPr bwMode="auto">
              <a:xfrm>
                <a:off x="12330161" y="1893938"/>
                <a:ext cx="813590" cy="177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1940604" y="6096000"/>
              <a:ext cx="845039" cy="457200"/>
              <a:chOff x="1940604" y="6096000"/>
              <a:chExt cx="845039" cy="457200"/>
            </a:xfrm>
          </p:grpSpPr>
          <p:pic>
            <p:nvPicPr>
              <p:cNvPr id="65627" name="Picture 52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15965" t="33574" r="35500" b="24445"/>
              <a:stretch>
                <a:fillRect/>
              </a:stretch>
            </p:blipFill>
            <p:spPr bwMode="auto">
              <a:xfrm>
                <a:off x="1940604" y="6103783"/>
                <a:ext cx="845039" cy="449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5628" name="TextBox 1"/>
              <p:cNvSpPr txBox="1">
                <a:spLocks noChangeArrowheads="1"/>
              </p:cNvSpPr>
              <p:nvPr/>
            </p:nvSpPr>
            <p:spPr bwMode="auto">
              <a:xfrm>
                <a:off x="1940606" y="6096000"/>
                <a:ext cx="573994" cy="615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400">
                    <a:solidFill>
                      <a:prstClr val="black"/>
                    </a:solidFill>
                    <a:cs typeface="Arial" pitchFamily="34" charset="0"/>
                  </a:rPr>
                  <a:t>Mitochondrial  Toxicity</a:t>
                </a:r>
              </a:p>
            </p:txBody>
          </p:sp>
        </p:grpSp>
      </p:grpSp>
      <p:grpSp>
        <p:nvGrpSpPr>
          <p:cNvPr id="17" name="Group 89"/>
          <p:cNvGrpSpPr>
            <a:grpSpLocks/>
          </p:cNvGrpSpPr>
          <p:nvPr/>
        </p:nvGrpSpPr>
        <p:grpSpPr bwMode="auto">
          <a:xfrm>
            <a:off x="2786063" y="1633538"/>
            <a:ext cx="871537" cy="4649787"/>
            <a:chOff x="2785564" y="1633248"/>
            <a:chExt cx="871767" cy="4649994"/>
          </a:xfrm>
        </p:grpSpPr>
        <p:grpSp>
          <p:nvGrpSpPr>
            <p:cNvPr id="18" name="Group 90"/>
            <p:cNvGrpSpPr>
              <a:grpSpLocks/>
            </p:cNvGrpSpPr>
            <p:nvPr/>
          </p:nvGrpSpPr>
          <p:grpSpPr bwMode="auto">
            <a:xfrm>
              <a:off x="2811001" y="1633248"/>
              <a:ext cx="846330" cy="3447267"/>
              <a:chOff x="-4648200" y="-743926"/>
              <a:chExt cx="1243859" cy="5066487"/>
            </a:xfrm>
          </p:grpSpPr>
          <p:pic>
            <p:nvPicPr>
              <p:cNvPr id="65613" name="Picture 16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 l="23660" t="30736" r="26981" b="9634"/>
              <a:stretch>
                <a:fillRect/>
              </a:stretch>
            </p:blipFill>
            <p:spPr bwMode="auto">
              <a:xfrm>
                <a:off x="-4634417" y="-743926"/>
                <a:ext cx="1223296" cy="743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" name="Group 94"/>
              <p:cNvGrpSpPr>
                <a:grpSpLocks/>
              </p:cNvGrpSpPr>
              <p:nvPr/>
            </p:nvGrpSpPr>
            <p:grpSpPr bwMode="auto">
              <a:xfrm>
                <a:off x="-4634417" y="0"/>
                <a:ext cx="1223296" cy="595435"/>
                <a:chOff x="-6267451" y="-54015"/>
                <a:chExt cx="7759293" cy="3776807"/>
              </a:xfrm>
            </p:grpSpPr>
            <p:pic>
              <p:nvPicPr>
                <p:cNvPr id="65622" name="Picture 45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-629303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23" name="Picture 45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267451" y="-54015"/>
                  <a:ext cx="2121145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24" name="Picture 44" descr="http://t3.gstatic.com/images?q=tbn:ANd9GcQ3pGToZvYETidR14qC-dD2_QlDpEKP_THOzxQUSmW7VcV2JS1E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4127256" y="-54015"/>
                  <a:ext cx="3517003" cy="37768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5615" name="Picture 47" descr="http://www.rxdrugnews.com/image/2052.jpg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-4615367" y="595435"/>
                <a:ext cx="1211026" cy="110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16" name="Picture 29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-4634417" y="1695450"/>
                <a:ext cx="1221938" cy="742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17" name="Picture 27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 rot="60000">
                <a:off x="-4640476" y="2446523"/>
                <a:ext cx="1218248" cy="895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18" name="Picture 2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t="50000" r="25060"/>
              <a:stretch>
                <a:fillRect/>
              </a:stretch>
            </p:blipFill>
            <p:spPr bwMode="auto">
              <a:xfrm>
                <a:off x="-4648200" y="3329111"/>
                <a:ext cx="1233696" cy="5633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0" name="Group 99"/>
              <p:cNvGrpSpPr>
                <a:grpSpLocks/>
              </p:cNvGrpSpPr>
              <p:nvPr/>
            </p:nvGrpSpPr>
            <p:grpSpPr bwMode="auto">
              <a:xfrm>
                <a:off x="-4648200" y="3908985"/>
                <a:ext cx="1233696" cy="413576"/>
                <a:chOff x="-2785065" y="4364067"/>
                <a:chExt cx="1101584" cy="280794"/>
              </a:xfrm>
            </p:grpSpPr>
            <p:sp>
              <p:nvSpPr>
                <p:cNvPr id="65620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-2785065" y="4364067"/>
                  <a:ext cx="1101584" cy="1538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400" b="1">
                      <a:solidFill>
                        <a:srgbClr val="009900"/>
                      </a:solidFill>
                      <a:latin typeface="Arial Narrow" pitchFamily="34" charset="0"/>
                      <a:cs typeface="Arial" pitchFamily="34" charset="0"/>
                    </a:rPr>
                    <a:t>1999: Focus on ARV adherence and toxicities</a:t>
                  </a:r>
                </a:p>
              </p:txBody>
            </p:sp>
            <p:pic>
              <p:nvPicPr>
                <p:cNvPr id="65621" name="Picture 4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 l="19553" t="16222" r="29242" b="68315"/>
                <a:stretch>
                  <a:fillRect/>
                </a:stretch>
              </p:blipFill>
              <p:spPr bwMode="auto">
                <a:xfrm>
                  <a:off x="-2785065" y="4452073"/>
                  <a:ext cx="1101584" cy="192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65611" name="Picture 53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2811001" y="5118573"/>
              <a:ext cx="839415" cy="596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612" name="Picture 54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785564" y="5715000"/>
              <a:ext cx="864852" cy="568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3662363" y="1603375"/>
            <a:ext cx="909637" cy="5057775"/>
            <a:chOff x="3662624" y="1602920"/>
            <a:chExt cx="909375" cy="5058564"/>
          </a:xfrm>
        </p:grpSpPr>
        <p:grpSp>
          <p:nvGrpSpPr>
            <p:cNvPr id="22" name="Group 78"/>
            <p:cNvGrpSpPr>
              <a:grpSpLocks/>
            </p:cNvGrpSpPr>
            <p:nvPr/>
          </p:nvGrpSpPr>
          <p:grpSpPr bwMode="auto">
            <a:xfrm>
              <a:off x="3662624" y="1602920"/>
              <a:ext cx="909375" cy="4242159"/>
              <a:chOff x="-4267200" y="-1090748"/>
              <a:chExt cx="1103663" cy="5148501"/>
            </a:xfrm>
          </p:grpSpPr>
          <p:pic>
            <p:nvPicPr>
              <p:cNvPr id="65600" name="Picture 79" descr="http://gbgm-umc.org/health/wad01/imageswac/2000global.gif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267200" y="-1090748"/>
                <a:ext cx="1103662" cy="8270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01" name="Picture 6" descr="http://img.webmd.com/dtmcms/live/webmd/consumer_assets/site_images/articles/health_tools/AIDS_retrospective_slideshow/getty_rm_photo_of_AIDS_graveyard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267200" y="-263695"/>
                <a:ext cx="1103662" cy="7499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02" name="Picture 36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 l="10986" t="32753" r="52675" b="17580"/>
              <a:stretch>
                <a:fillRect/>
              </a:stretch>
            </p:blipFill>
            <p:spPr bwMode="auto">
              <a:xfrm>
                <a:off x="-4267200" y="498305"/>
                <a:ext cx="1103662" cy="847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03" name="Picture 15" descr="graph showing effect of generic drug competition 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267199" y="1345781"/>
                <a:ext cx="1103662" cy="611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04" name="Picture 25" descr="http://t0.gstatic.com/images?q=tbn:ANd9GcQIf4219teB0AUkeQjkS73axU3uvY1E2iZ8rWsrK8nyz_gGkpac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267199" y="1957797"/>
                <a:ext cx="733742" cy="636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84"/>
              <p:cNvGrpSpPr>
                <a:grpSpLocks/>
              </p:cNvGrpSpPr>
              <p:nvPr/>
            </p:nvGrpSpPr>
            <p:grpSpPr bwMode="auto">
              <a:xfrm>
                <a:off x="-3559886" y="1973536"/>
                <a:ext cx="351273" cy="526074"/>
                <a:chOff x="-1912568" y="745433"/>
                <a:chExt cx="1018621" cy="1525510"/>
              </a:xfrm>
            </p:grpSpPr>
            <p:pic>
              <p:nvPicPr>
                <p:cNvPr id="65608" name="Picture 29"/>
                <p:cNvPicPr>
                  <a:picLocks noChangeAspect="1" noChangeArrowheads="1"/>
                </p:cNvPicPr>
                <p:nvPr/>
              </p:nvPicPr>
              <p:blipFill>
                <a:blip r:embed="rId49" cstate="print"/>
                <a:srcRect/>
                <a:stretch>
                  <a:fillRect/>
                </a:stretch>
              </p:blipFill>
              <p:spPr bwMode="auto">
                <a:xfrm>
                  <a:off x="-1912568" y="745433"/>
                  <a:ext cx="1013983" cy="7604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609" name="Picture 30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-1912568" y="1506840"/>
                  <a:ext cx="1018621" cy="764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5606" name="Picture 85" descr="&#10;GP_351.JPG                                                     000147BEMacintosh HD                   ABA78158: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-4267200" y="2605158"/>
                <a:ext cx="1103662" cy="8277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607" name="Picture 18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 l="9702" t="21780" r="49979" b="20110"/>
              <a:stretch>
                <a:fillRect/>
              </a:stretch>
            </p:blipFill>
            <p:spPr bwMode="auto">
              <a:xfrm>
                <a:off x="-4267199" y="3437481"/>
                <a:ext cx="1103661" cy="620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5599" name="Picture 34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913002" y="5861593"/>
              <a:ext cx="506598" cy="799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13"/>
          <p:cNvGrpSpPr>
            <a:grpSpLocks/>
          </p:cNvGrpSpPr>
          <p:nvPr/>
        </p:nvGrpSpPr>
        <p:grpSpPr bwMode="auto">
          <a:xfrm>
            <a:off x="4572000" y="1600200"/>
            <a:ext cx="838200" cy="4606925"/>
            <a:chOff x="-2671289" y="-895069"/>
            <a:chExt cx="1285710" cy="7067269"/>
          </a:xfrm>
        </p:grpSpPr>
        <p:pic>
          <p:nvPicPr>
            <p:cNvPr id="65590" name="Picture 55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-2667000" y="4121571"/>
              <a:ext cx="1226669" cy="1136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115"/>
            <p:cNvGrpSpPr>
              <a:grpSpLocks/>
            </p:cNvGrpSpPr>
            <p:nvPr/>
          </p:nvGrpSpPr>
          <p:grpSpPr bwMode="auto">
            <a:xfrm>
              <a:off x="-2671289" y="-895069"/>
              <a:ext cx="1285710" cy="7067269"/>
              <a:chOff x="-2671289" y="-895069"/>
              <a:chExt cx="1285710" cy="7067269"/>
            </a:xfrm>
          </p:grpSpPr>
          <p:pic>
            <p:nvPicPr>
              <p:cNvPr id="65592" name="Picture 22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2414146" y="-895069"/>
                <a:ext cx="858742" cy="1120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93" name="Picture 30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-2666999" y="1245778"/>
                <a:ext cx="1260498" cy="99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94" name="Picture 29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-2667000" y="220816"/>
                <a:ext cx="1279623" cy="9584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95" name="Picture 13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-2667000" y="2245483"/>
                <a:ext cx="1260499" cy="940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96" name="Picture 2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-2660914" y="3185914"/>
                <a:ext cx="1254413" cy="9408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97" name="Picture 2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-2671289" y="5198096"/>
                <a:ext cx="1285710" cy="974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6" name="Group 7"/>
          <p:cNvGrpSpPr>
            <a:grpSpLocks/>
          </p:cNvGrpSpPr>
          <p:nvPr/>
        </p:nvGrpSpPr>
        <p:grpSpPr bwMode="auto">
          <a:xfrm>
            <a:off x="5492750" y="1611313"/>
            <a:ext cx="889000" cy="5170487"/>
            <a:chOff x="5492966" y="1383048"/>
            <a:chExt cx="888680" cy="5170152"/>
          </a:xfrm>
        </p:grpSpPr>
        <p:grpSp>
          <p:nvGrpSpPr>
            <p:cNvPr id="27" name="Group 106"/>
            <p:cNvGrpSpPr>
              <a:grpSpLocks/>
            </p:cNvGrpSpPr>
            <p:nvPr/>
          </p:nvGrpSpPr>
          <p:grpSpPr bwMode="auto">
            <a:xfrm>
              <a:off x="5492966" y="2131749"/>
              <a:ext cx="888680" cy="4421451"/>
              <a:chOff x="-5524609" y="-1305832"/>
              <a:chExt cx="1714610" cy="8530700"/>
            </a:xfrm>
          </p:grpSpPr>
          <p:pic>
            <p:nvPicPr>
              <p:cNvPr id="65582" name="Picture 17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-5518227" y="-1305832"/>
                <a:ext cx="1708227" cy="1281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3" name="Picture 18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 t="10001" r="12000" b="61310"/>
              <a:stretch>
                <a:fillRect/>
              </a:stretch>
            </p:blipFill>
            <p:spPr bwMode="auto">
              <a:xfrm>
                <a:off x="-5518227" y="-19554"/>
                <a:ext cx="1708227" cy="313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4" name="Picture 19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-5518226" y="304800"/>
                <a:ext cx="1708226" cy="1336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5" name="Picture 4" descr="http://img.webmd.com/dtmcms/live/webmd/consumer_assets/site_images/articles/health_tools/AIDS_retrospective_slideshow/getty_rm_photo_of_free_HIV_testing_in_LA.jpg">
                <a:hlinkClick r:id=""/>
              </p:cNvPr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-5518227" y="1600200"/>
                <a:ext cx="1708227" cy="11451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6" name="Picture 21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-5524609" y="2743200"/>
                <a:ext cx="1714609" cy="17146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7" name="Picture 15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 l="8266" t="17140" r="68315" b="75172"/>
              <a:stretch>
                <a:fillRect/>
              </a:stretch>
            </p:blipFill>
            <p:spPr bwMode="auto">
              <a:xfrm>
                <a:off x="-5518225" y="4364284"/>
                <a:ext cx="1708226" cy="315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8" name="Picture 2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-5518227" y="4648199"/>
                <a:ext cx="1708227" cy="1281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89" name="Picture 2"/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-5518227" y="5943599"/>
                <a:ext cx="1708227" cy="128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5581" name="Picture 2"/>
            <p:cNvPicPr>
              <a:picLocks noChangeAspect="1" noChangeArrowheads="1"/>
            </p:cNvPicPr>
            <p:nvPr/>
          </p:nvPicPr>
          <p:blipFill>
            <a:blip r:embed="rId69" cstate="print"/>
            <a:srcRect/>
            <a:stretch>
              <a:fillRect/>
            </a:stretch>
          </p:blipFill>
          <p:spPr bwMode="auto">
            <a:xfrm>
              <a:off x="5655597" y="1383048"/>
              <a:ext cx="516603" cy="748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 5"/>
          <p:cNvGrpSpPr>
            <a:grpSpLocks/>
          </p:cNvGrpSpPr>
          <p:nvPr/>
        </p:nvGrpSpPr>
        <p:grpSpPr bwMode="auto">
          <a:xfrm>
            <a:off x="6381750" y="1601788"/>
            <a:ext cx="876300" cy="5180012"/>
            <a:chOff x="6381646" y="1601789"/>
            <a:chExt cx="876801" cy="5180011"/>
          </a:xfrm>
        </p:grpSpPr>
        <p:grpSp>
          <p:nvGrpSpPr>
            <p:cNvPr id="29" name="Group 107"/>
            <p:cNvGrpSpPr>
              <a:grpSpLocks/>
            </p:cNvGrpSpPr>
            <p:nvPr/>
          </p:nvGrpSpPr>
          <p:grpSpPr bwMode="auto">
            <a:xfrm>
              <a:off x="6381646" y="1601789"/>
              <a:ext cx="869330" cy="5180011"/>
              <a:chOff x="-6142003" y="-4319707"/>
              <a:chExt cx="1417606" cy="9111429"/>
            </a:xfrm>
          </p:grpSpPr>
          <p:pic>
            <p:nvPicPr>
              <p:cNvPr id="65569" name="Picture 33"/>
              <p:cNvPicPr>
                <a:picLocks noChangeAspect="1" noChangeArrowheads="1"/>
              </p:cNvPicPr>
              <p:nvPr/>
            </p:nvPicPr>
            <p:blipFill>
              <a:blip r:embed="rId70" cstate="print"/>
              <a:srcRect r="21143"/>
              <a:stretch>
                <a:fillRect/>
              </a:stretch>
            </p:blipFill>
            <p:spPr bwMode="auto">
              <a:xfrm>
                <a:off x="-5226321" y="641521"/>
                <a:ext cx="501924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0" name="Picture 20"/>
              <p:cNvPicPr>
                <a:picLocks noChangeAspect="1" noChangeArrowheads="1"/>
              </p:cNvPicPr>
              <p:nvPr/>
            </p:nvPicPr>
            <p:blipFill>
              <a:blip r:embed="rId71" cstate="print"/>
              <a:srcRect/>
              <a:stretch>
                <a:fillRect/>
              </a:stretch>
            </p:blipFill>
            <p:spPr bwMode="auto">
              <a:xfrm>
                <a:off x="-6142003" y="-4319707"/>
                <a:ext cx="1417604" cy="972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1" name="Picture 2"/>
              <p:cNvPicPr>
                <a:picLocks noChangeAspect="1" noChangeArrowheads="1"/>
              </p:cNvPicPr>
              <p:nvPr/>
            </p:nvPicPr>
            <p:blipFill>
              <a:blip r:embed="rId72" cstate="print"/>
              <a:srcRect l="13132" r="12378"/>
              <a:stretch>
                <a:fillRect/>
              </a:stretch>
            </p:blipFill>
            <p:spPr bwMode="auto">
              <a:xfrm>
                <a:off x="-6122952" y="-3354970"/>
                <a:ext cx="1398554" cy="940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2" name="Picture 2"/>
              <p:cNvPicPr>
                <a:picLocks noChangeAspect="1" noChangeArrowheads="1"/>
              </p:cNvPicPr>
              <p:nvPr/>
            </p:nvPicPr>
            <p:blipFill>
              <a:blip r:embed="rId73" cstate="print"/>
              <a:srcRect l="13019" r="12830"/>
              <a:stretch>
                <a:fillRect/>
              </a:stretch>
            </p:blipFill>
            <p:spPr bwMode="auto">
              <a:xfrm>
                <a:off x="-6122952" y="-2476796"/>
                <a:ext cx="1398542" cy="1028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3" name="Picture 30" descr="http://t0.gstatic.com/images?q=tbn:ANd9GcQohDo-sYYKc0btq9xtVL9vTvq_y2zFzN6UtjIIBr0gcvMy9Z8C"/>
              <p:cNvPicPr>
                <a:picLocks noChangeAspect="1" noChangeArrowheads="1"/>
              </p:cNvPicPr>
              <p:nvPr/>
            </p:nvPicPr>
            <p:blipFill>
              <a:blip r:embed="rId74" cstate="print"/>
              <a:srcRect/>
              <a:stretch>
                <a:fillRect/>
              </a:stretch>
            </p:blipFill>
            <p:spPr bwMode="auto">
              <a:xfrm>
                <a:off x="-6142003" y="-346835"/>
                <a:ext cx="1417593" cy="9819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4" name="Picture 35"/>
              <p:cNvPicPr>
                <a:picLocks noChangeAspect="1" noChangeArrowheads="1"/>
              </p:cNvPicPr>
              <p:nvPr/>
            </p:nvPicPr>
            <p:blipFill>
              <a:blip r:embed="rId75" cstate="print"/>
              <a:srcRect l="34406" r="25993"/>
              <a:stretch>
                <a:fillRect/>
              </a:stretch>
            </p:blipFill>
            <p:spPr bwMode="auto">
              <a:xfrm>
                <a:off x="-6142002" y="635148"/>
                <a:ext cx="497380" cy="554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5" name="Picture 32" descr="http://t0.gstatic.com/images?q=tbn:ANd9GcSW2zofBr-QCcqBFTR3PyHU7Vnxb_ZcJedYLgVKDdJwf1ZH25CW"/>
              <p:cNvPicPr>
                <a:picLocks noChangeAspect="1" noChangeArrowheads="1"/>
              </p:cNvPicPr>
              <p:nvPr/>
            </p:nvPicPr>
            <p:blipFill>
              <a:blip r:embed="rId76" cstate="print"/>
              <a:srcRect/>
              <a:stretch>
                <a:fillRect/>
              </a:stretch>
            </p:blipFill>
            <p:spPr bwMode="auto">
              <a:xfrm>
                <a:off x="-5644622" y="641521"/>
                <a:ext cx="490613" cy="548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6" name="Picture 43"/>
              <p:cNvPicPr>
                <a:picLocks noChangeAspect="1" noChangeArrowheads="1"/>
              </p:cNvPicPr>
              <p:nvPr/>
            </p:nvPicPr>
            <p:blipFill>
              <a:blip r:embed="rId77" cstate="print"/>
              <a:srcRect t="9422"/>
              <a:stretch>
                <a:fillRect/>
              </a:stretch>
            </p:blipFill>
            <p:spPr bwMode="auto">
              <a:xfrm>
                <a:off x="-6142003" y="1188244"/>
                <a:ext cx="1417593" cy="92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7" name="Picture 28"/>
              <p:cNvPicPr>
                <a:picLocks noChangeAspect="1" noChangeArrowheads="1"/>
              </p:cNvPicPr>
              <p:nvPr/>
            </p:nvPicPr>
            <p:blipFill>
              <a:blip r:embed="rId78" cstate="print"/>
              <a:srcRect l="12242" t="15187" r="18138" b="10001"/>
              <a:stretch>
                <a:fillRect/>
              </a:stretch>
            </p:blipFill>
            <p:spPr bwMode="auto">
              <a:xfrm>
                <a:off x="-6138784" y="2114996"/>
                <a:ext cx="1414373" cy="854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8" name="Picture 23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 l="15414" t="43954" r="12897" b="21777"/>
              <a:stretch>
                <a:fillRect/>
              </a:stretch>
            </p:blipFill>
            <p:spPr bwMode="auto">
              <a:xfrm>
                <a:off x="-6138784" y="2963903"/>
                <a:ext cx="1414387" cy="406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79" name="Picture 21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-6142002" y="3374130"/>
                <a:ext cx="1417592" cy="14175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5568" name="Picture 2" descr="http://www.positiveside.ca/images/V8I1/power.jpg"/>
            <p:cNvPicPr>
              <a:picLocks noChangeAspect="1" noChangeArrowheads="1"/>
            </p:cNvPicPr>
            <p:nvPr/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6400800" y="3212498"/>
              <a:ext cx="857647" cy="688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129"/>
          <p:cNvGrpSpPr>
            <a:grpSpLocks/>
          </p:cNvGrpSpPr>
          <p:nvPr/>
        </p:nvGrpSpPr>
        <p:grpSpPr bwMode="auto">
          <a:xfrm>
            <a:off x="8107363" y="1603375"/>
            <a:ext cx="884237" cy="4110038"/>
            <a:chOff x="-7071048" y="-4486701"/>
            <a:chExt cx="1372358" cy="6376297"/>
          </a:xfrm>
        </p:grpSpPr>
        <p:pic>
          <p:nvPicPr>
            <p:cNvPr id="65559" name="Picture 30"/>
            <p:cNvPicPr>
              <a:picLocks noChangeAspect="1" noChangeArrowheads="1"/>
            </p:cNvPicPr>
            <p:nvPr/>
          </p:nvPicPr>
          <p:blipFill>
            <a:blip r:embed="rId82" cstate="print"/>
            <a:srcRect/>
            <a:stretch>
              <a:fillRect/>
            </a:stretch>
          </p:blipFill>
          <p:spPr bwMode="auto">
            <a:xfrm>
              <a:off x="-7071046" y="-3428999"/>
              <a:ext cx="1372356" cy="962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0" name="Picture 57" descr="http://www.newscientist.com/data/images/ns/cms/dn9244/dn9244-1_700.jpg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-7071047" y="-4486701"/>
              <a:ext cx="1372356" cy="1057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1" name="Picture 2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-7071047" y="-2466301"/>
              <a:ext cx="1372357" cy="1029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2" name="Picture 1"/>
            <p:cNvPicPr>
              <a:picLocks noChangeAspect="1" noChangeArrowheads="1"/>
            </p:cNvPicPr>
            <p:nvPr/>
          </p:nvPicPr>
          <p:blipFill>
            <a:blip r:embed="rId85" cstate="print"/>
            <a:srcRect t="16335"/>
            <a:stretch>
              <a:fillRect/>
            </a:stretch>
          </p:blipFill>
          <p:spPr bwMode="auto">
            <a:xfrm>
              <a:off x="-7071046" y="-1448424"/>
              <a:ext cx="1372355" cy="861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3" name="Picture 22"/>
            <p:cNvPicPr>
              <a:picLocks noChangeAspect="1" noChangeArrowheads="1"/>
            </p:cNvPicPr>
            <p:nvPr/>
          </p:nvPicPr>
          <p:blipFill>
            <a:blip r:embed="rId86" cstate="print"/>
            <a:srcRect l="8614" t="13377" r="11552" b="32138"/>
            <a:stretch>
              <a:fillRect/>
            </a:stretch>
          </p:blipFill>
          <p:spPr bwMode="auto">
            <a:xfrm>
              <a:off x="-7071046" y="28575"/>
              <a:ext cx="1372356" cy="526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4" name="Picture 23"/>
            <p:cNvPicPr>
              <a:picLocks noChangeAspect="1" noChangeArrowheads="1"/>
            </p:cNvPicPr>
            <p:nvPr/>
          </p:nvPicPr>
          <p:blipFill>
            <a:blip r:embed="rId87" cstate="print"/>
            <a:srcRect l="21622" t="11050" r="21069" b="56227"/>
            <a:stretch>
              <a:fillRect/>
            </a:stretch>
          </p:blipFill>
          <p:spPr bwMode="auto">
            <a:xfrm>
              <a:off x="-7071047" y="-587355"/>
              <a:ext cx="1372357" cy="631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5" name="Picture 26"/>
            <p:cNvPicPr>
              <a:picLocks noChangeAspect="1" noChangeArrowheads="1"/>
            </p:cNvPicPr>
            <p:nvPr/>
          </p:nvPicPr>
          <p:blipFill>
            <a:blip r:embed="rId88" cstate="print"/>
            <a:srcRect t="7625" r="27917"/>
            <a:stretch>
              <a:fillRect/>
            </a:stretch>
          </p:blipFill>
          <p:spPr bwMode="auto">
            <a:xfrm>
              <a:off x="-7071046" y="557596"/>
              <a:ext cx="1372355" cy="1170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66" name="Picture 27"/>
            <p:cNvPicPr>
              <a:picLocks noChangeAspect="1" noChangeArrowheads="1"/>
            </p:cNvPicPr>
            <p:nvPr/>
          </p:nvPicPr>
          <p:blipFill>
            <a:blip r:embed="rId89" cstate="print"/>
            <a:srcRect l="10374" t="53555" r="33427" b="35768"/>
            <a:stretch>
              <a:fillRect/>
            </a:stretch>
          </p:blipFill>
          <p:spPr bwMode="auto">
            <a:xfrm>
              <a:off x="-7071048" y="1728404"/>
              <a:ext cx="1372357" cy="161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147"/>
          <p:cNvGrpSpPr>
            <a:grpSpLocks/>
          </p:cNvGrpSpPr>
          <p:nvPr/>
        </p:nvGrpSpPr>
        <p:grpSpPr bwMode="auto">
          <a:xfrm>
            <a:off x="7315200" y="1703388"/>
            <a:ext cx="820738" cy="3414712"/>
            <a:chOff x="-6414390" y="-2567157"/>
            <a:chExt cx="1115934" cy="4571432"/>
          </a:xfrm>
        </p:grpSpPr>
        <p:pic>
          <p:nvPicPr>
            <p:cNvPr id="65551" name="Picture 24"/>
            <p:cNvPicPr>
              <a:picLocks noChangeAspect="1" noChangeArrowheads="1"/>
            </p:cNvPicPr>
            <p:nvPr/>
          </p:nvPicPr>
          <p:blipFill>
            <a:blip r:embed="rId90" cstate="print"/>
            <a:srcRect/>
            <a:stretch>
              <a:fillRect/>
            </a:stretch>
          </p:blipFill>
          <p:spPr bwMode="auto">
            <a:xfrm>
              <a:off x="-6414388" y="-2567157"/>
              <a:ext cx="1109620" cy="735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2" name="Picture 6" descr="http://img.webmd.com/dtmcms/live/webmd/consumer_assets/site_images/articles/health_tools/AIDS_retrospective_slideshow/ap_rm_photo_of_medicine_in_African_AIDS_clinic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91" cstate="print"/>
            <a:srcRect/>
            <a:stretch>
              <a:fillRect/>
            </a:stretch>
          </p:blipFill>
          <p:spPr bwMode="auto">
            <a:xfrm>
              <a:off x="-6414389" y="-1841596"/>
              <a:ext cx="1115933" cy="758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23"/>
            <p:cNvPicPr>
              <a:picLocks noChangeAspect="1" noChangeArrowheads="1"/>
            </p:cNvPicPr>
            <p:nvPr/>
          </p:nvPicPr>
          <p:blipFill>
            <a:blip r:embed="rId92" cstate="print"/>
            <a:srcRect/>
            <a:stretch>
              <a:fillRect/>
            </a:stretch>
          </p:blipFill>
          <p:spPr bwMode="auto">
            <a:xfrm>
              <a:off x="-6414389" y="-1100193"/>
              <a:ext cx="1109620" cy="84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4" name="Picture 24"/>
            <p:cNvPicPr>
              <a:picLocks noChangeAspect="1" noChangeArrowheads="1"/>
            </p:cNvPicPr>
            <p:nvPr/>
          </p:nvPicPr>
          <p:blipFill>
            <a:blip r:embed="rId93" cstate="print"/>
            <a:srcRect l="16626"/>
            <a:stretch>
              <a:fillRect/>
            </a:stretch>
          </p:blipFill>
          <p:spPr bwMode="auto">
            <a:xfrm>
              <a:off x="-6411353" y="-256292"/>
              <a:ext cx="697716" cy="557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5" name="Picture 23" descr="http://t3.gstatic.com/images?q=tbn:ANd9GcTskkn6YZh53BeZgKp0svv61DBzGV7kfju0ZkVW6TdInuzTnnFM"/>
            <p:cNvPicPr>
              <a:picLocks noChangeAspect="1" noChangeArrowheads="1"/>
            </p:cNvPicPr>
            <p:nvPr/>
          </p:nvPicPr>
          <p:blipFill>
            <a:blip r:embed="rId94" cstate="print"/>
            <a:srcRect l="13033" r="41612"/>
            <a:stretch>
              <a:fillRect/>
            </a:stretch>
          </p:blipFill>
          <p:spPr bwMode="auto">
            <a:xfrm>
              <a:off x="-5801753" y="-260272"/>
              <a:ext cx="503297" cy="561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6" name="Picture 153"/>
            <p:cNvPicPr>
              <a:picLocks noChangeAspect="1"/>
            </p:cNvPicPr>
            <p:nvPr/>
          </p:nvPicPr>
          <p:blipFill>
            <a:blip r:embed="rId95" cstate="print"/>
            <a:srcRect/>
            <a:stretch>
              <a:fillRect/>
            </a:stretch>
          </p:blipFill>
          <p:spPr bwMode="auto">
            <a:xfrm>
              <a:off x="-6411353" y="307884"/>
              <a:ext cx="1112897" cy="72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7" name="Picture 5" descr="Genotype_JB_121964"/>
            <p:cNvPicPr>
              <a:picLocks noChangeAspect="1" noChangeArrowheads="1"/>
            </p:cNvPicPr>
            <p:nvPr/>
          </p:nvPicPr>
          <p:blipFill>
            <a:blip r:embed="rId96" cstate="print"/>
            <a:srcRect t="28773" r="5438" b="28130"/>
            <a:stretch>
              <a:fillRect/>
            </a:stretch>
          </p:blipFill>
          <p:spPr bwMode="auto">
            <a:xfrm>
              <a:off x="-6411353" y="1027818"/>
              <a:ext cx="1106584" cy="68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8" name="Picture 13"/>
            <p:cNvPicPr>
              <a:picLocks noChangeAspect="1" noChangeArrowheads="1"/>
            </p:cNvPicPr>
            <p:nvPr/>
          </p:nvPicPr>
          <p:blipFill>
            <a:blip r:embed="rId97" cstate="print"/>
            <a:srcRect l="20000" t="23334" r="4276" b="43288"/>
            <a:stretch>
              <a:fillRect/>
            </a:stretch>
          </p:blipFill>
          <p:spPr bwMode="auto">
            <a:xfrm>
              <a:off x="-6414390" y="1716327"/>
              <a:ext cx="1115933" cy="287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ja-JP" sz="3600" smtClean="0"/>
              <a:t>Evolution of HIV treatment paradigms</a:t>
            </a:r>
          </a:p>
        </p:txBody>
      </p:sp>
      <p:sp>
        <p:nvSpPr>
          <p:cNvPr id="66563" name="TextBox 2"/>
          <p:cNvSpPr txBox="1">
            <a:spLocks noChangeArrowheads="1"/>
          </p:cNvSpPr>
          <p:nvPr/>
        </p:nvSpPr>
        <p:spPr bwMode="auto">
          <a:xfrm>
            <a:off x="609600" y="1096963"/>
            <a:ext cx="8077200" cy="1089025"/>
          </a:xfrm>
          <a:prstGeom prst="rect">
            <a:avLst/>
          </a:prstGeom>
          <a:solidFill>
            <a:srgbClr val="77933C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AZT               ddI           d4T                 ABC        TDF     FTC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ddC          3TC                      ddI-EC           Epzicom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Combivir  Trizivir           Truvada                           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2773363"/>
            <a:ext cx="8077200" cy="839787"/>
          </a:xfrm>
          <a:prstGeom prst="rect">
            <a:avLst/>
          </a:prstGeom>
          <a:solidFill>
            <a:schemeClr val="accent5">
              <a:lumMod val="60000"/>
              <a:lumOff val="40000"/>
              <a:alpha val="25098"/>
            </a:schemeClr>
          </a:solidFill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SQV</a:t>
            </a:r>
            <a:r>
              <a:rPr kumimoji="0" lang="en-US" altLang="ja-JP" b="1" baseline="-2000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hgc</a:t>
            </a: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NFV   APV               ATV     TPV</a:t>
            </a:r>
            <a:endParaRPr kumimoji="0" lang="en-US" altLang="ja-JP" b="1" baseline="-2000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     RTV  SQV</a:t>
            </a:r>
            <a:r>
              <a:rPr kumimoji="0" lang="en-US" altLang="ja-JP" b="1" baseline="-2000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sgc   </a:t>
            </a: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LPVr         fAPV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                                               IDV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1935163"/>
            <a:ext cx="8077200" cy="839787"/>
          </a:xfrm>
          <a:prstGeom prst="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</p:spPr>
        <p:txBody>
          <a:bodyPr lIns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                                                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NVP    EFV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DLV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138" y="3613150"/>
            <a:ext cx="8077200" cy="249238"/>
          </a:xfrm>
          <a:prstGeom prst="rect">
            <a:avLst/>
          </a:prstGeom>
          <a:solidFill>
            <a:schemeClr val="accent6">
              <a:lumMod val="60000"/>
              <a:lumOff val="40000"/>
              <a:alpha val="25098"/>
            </a:schemeClr>
          </a:solidFill>
        </p:spPr>
        <p:txBody>
          <a:bodyPr lIns="0" tIns="0" rIns="0" bIns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b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                                                               T-20</a:t>
            </a:r>
          </a:p>
        </p:txBody>
      </p:sp>
      <p:sp>
        <p:nvSpPr>
          <p:cNvPr id="66567" name="TextBox 10"/>
          <p:cNvSpPr txBox="1">
            <a:spLocks noChangeArrowheads="1"/>
          </p:cNvSpPr>
          <p:nvPr/>
        </p:nvSpPr>
        <p:spPr bwMode="auto">
          <a:xfrm>
            <a:off x="0" y="6335713"/>
            <a:ext cx="8686800" cy="369887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           </a:t>
            </a:r>
            <a:r>
              <a:rPr kumimoji="0" lang="en-US" altLang="ja-JP" sz="20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CD4 &lt;500                                       </a:t>
            </a:r>
            <a:r>
              <a:rPr kumimoji="0" lang="en-US" altLang="ja-JP" sz="2000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CD4&lt;200</a:t>
            </a: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0" y="3514725"/>
            <a:ext cx="9158288" cy="2571750"/>
            <a:chOff x="152401" y="3276600"/>
            <a:chExt cx="8991599" cy="457200"/>
          </a:xfrm>
        </p:grpSpPr>
        <p:sp>
          <p:nvSpPr>
            <p:cNvPr id="66730" name="AutoShape 29"/>
            <p:cNvSpPr>
              <a:spLocks noChangeArrowheads="1"/>
            </p:cNvSpPr>
            <p:nvPr/>
          </p:nvSpPr>
          <p:spPr bwMode="auto">
            <a:xfrm>
              <a:off x="152401" y="3276600"/>
              <a:ext cx="34289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6731" name="AutoShape 37"/>
            <p:cNvSpPr>
              <a:spLocks noChangeArrowheads="1"/>
            </p:cNvSpPr>
            <p:nvPr/>
          </p:nvSpPr>
          <p:spPr bwMode="auto">
            <a:xfrm>
              <a:off x="7467600" y="3278278"/>
              <a:ext cx="1676400" cy="455522"/>
            </a:xfrm>
            <a:prstGeom prst="rightArrow">
              <a:avLst>
                <a:gd name="adj1" fmla="val 39574"/>
                <a:gd name="adj2" fmla="val 27244"/>
              </a:avLst>
            </a:prstGeom>
            <a:gradFill rotWithShape="0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6732" name="AutoShape 29"/>
            <p:cNvSpPr>
              <a:spLocks noChangeArrowheads="1"/>
            </p:cNvSpPr>
            <p:nvPr/>
          </p:nvSpPr>
          <p:spPr bwMode="auto">
            <a:xfrm>
              <a:off x="495300" y="3276600"/>
              <a:ext cx="107854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6733" name="AutoShape 29"/>
            <p:cNvSpPr>
              <a:spLocks noChangeArrowheads="1"/>
            </p:cNvSpPr>
            <p:nvPr/>
          </p:nvSpPr>
          <p:spPr bwMode="auto">
            <a:xfrm>
              <a:off x="1573849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6734" name="AutoShape 29"/>
            <p:cNvSpPr>
              <a:spLocks noChangeArrowheads="1"/>
            </p:cNvSpPr>
            <p:nvPr/>
          </p:nvSpPr>
          <p:spPr bwMode="auto">
            <a:xfrm>
              <a:off x="3250249" y="3276600"/>
              <a:ext cx="2769551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42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6735" name="AutoShape 29"/>
            <p:cNvSpPr>
              <a:spLocks noChangeArrowheads="1"/>
            </p:cNvSpPr>
            <p:nvPr/>
          </p:nvSpPr>
          <p:spPr bwMode="auto">
            <a:xfrm>
              <a:off x="6019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72000">
                  <a:srgbClr val="FF9900"/>
                </a:gs>
                <a:gs pos="100000">
                  <a:srgbClr val="FF99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295400"/>
          <a:ext cx="8686800" cy="3925706"/>
        </p:xfrm>
        <a:graphic>
          <a:graphicData uri="http://schemas.openxmlformats.org/drawingml/2006/table">
            <a:tbl>
              <a:tblPr/>
              <a:tblGrid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293687"/>
                <a:gridCol w="293688"/>
                <a:gridCol w="295275"/>
                <a:gridCol w="293687"/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446087"/>
              </a:tblGrid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I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3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7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4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5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7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8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9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1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3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4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charset="-128"/>
                          <a:cs typeface="Arial" charset="0"/>
                        </a:rPr>
                        <a:t>5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cs typeface="Arial" charset="0"/>
                      </a:endParaRPr>
                    </a:p>
                  </a:txBody>
                  <a:tcPr marT="45722" marB="45722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6729" name="TextBox 10"/>
          <p:cNvSpPr txBox="1">
            <a:spLocks noChangeArrowheads="1"/>
          </p:cNvSpPr>
          <p:nvPr/>
        </p:nvSpPr>
        <p:spPr bwMode="auto">
          <a:xfrm>
            <a:off x="0" y="5334000"/>
            <a:ext cx="8686800" cy="984250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000099"/>
                </a:solidFill>
                <a:latin typeface="Arial Narrow" pitchFamily="34" charset="0"/>
                <a:cs typeface="Arial" pitchFamily="34" charset="0"/>
              </a:rPr>
              <a:t> No   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AZT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Sequential       ……..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Early 3-drug HAART……...</a:t>
            </a:r>
            <a:endParaRPr kumimoji="0" lang="en-US" altLang="ja-JP" sz="2000" b="1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ART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Mono-Tx  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Mono-NRTI          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(Recycled       </a:t>
            </a:r>
            <a:r>
              <a:rPr kumimoji="0" lang="en-US" altLang="ja-JP" b="1">
                <a:solidFill>
                  <a:srgbClr val="68D000"/>
                </a:solidFill>
                <a:latin typeface="Arial Narrow" pitchFamily="34" charset="0"/>
                <a:cs typeface="Arial" pitchFamily="34" charset="0"/>
              </a:rPr>
              <a:t>(Boosted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               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and Dual-NRTI        </a:t>
            </a:r>
            <a:r>
              <a:rPr kumimoji="0" lang="en-US" altLang="ja-JP" b="1">
                <a:solidFill>
                  <a:srgbClr val="009900"/>
                </a:solidFill>
                <a:latin typeface="Arial Narrow" pitchFamily="34" charset="0"/>
                <a:cs typeface="Arial" pitchFamily="34" charset="0"/>
              </a:rPr>
              <a:t>NRTIs)           </a:t>
            </a:r>
            <a:r>
              <a:rPr kumimoji="0" lang="en-US" altLang="ja-JP" b="1">
                <a:solidFill>
                  <a:srgbClr val="68D000"/>
                </a:solidFill>
                <a:latin typeface="Arial Narrow" pitchFamily="34" charset="0"/>
                <a:cs typeface="Arial" pitchFamily="34" charset="0"/>
              </a:rPr>
              <a:t>Prot.Inh.)</a:t>
            </a:r>
            <a:endParaRPr kumimoji="0" lang="en-US" altLang="ja-JP" sz="2000" b="1">
              <a:solidFill>
                <a:srgbClr val="68D000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1879</Words>
  <Application>Microsoft Office PowerPoint</Application>
  <PresentationFormat>画面に合わせる (4:3)</PresentationFormat>
  <Paragraphs>371</Paragraphs>
  <Slides>96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96</vt:i4>
      </vt:variant>
    </vt:vector>
  </HeadingPairs>
  <TitlesOfParts>
    <vt:vector size="99" baseType="lpstr">
      <vt:lpstr>Office テーマ</vt:lpstr>
      <vt:lpstr>Office Theme</vt:lpstr>
      <vt:lpstr>Image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  <vt:lpstr>スライド 78</vt:lpstr>
      <vt:lpstr>スライド 79</vt:lpstr>
      <vt:lpstr>スライド 80</vt:lpstr>
      <vt:lpstr>スライド 81</vt:lpstr>
      <vt:lpstr>スライド 82</vt:lpstr>
      <vt:lpstr>スライド 83</vt:lpstr>
      <vt:lpstr>スライド 84</vt:lpstr>
      <vt:lpstr>スライド 85</vt:lpstr>
      <vt:lpstr>スライド 86</vt:lpstr>
      <vt:lpstr>スライド 87</vt:lpstr>
      <vt:lpstr>スライド 88</vt:lpstr>
      <vt:lpstr>スライド 89</vt:lpstr>
      <vt:lpstr>スライド 90</vt:lpstr>
      <vt:lpstr>スライド 91</vt:lpstr>
      <vt:lpstr>スライド 92</vt:lpstr>
      <vt:lpstr>スライド 93</vt:lpstr>
      <vt:lpstr>スライド 94</vt:lpstr>
      <vt:lpstr>スライド 95</vt:lpstr>
      <vt:lpstr>Evolution of HIV treatment paradigms</vt:lpstr>
    </vt:vector>
  </TitlesOfParts>
  <Company>GlaxoSmithKline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sqf9485</dc:creator>
  <cp:lastModifiedBy>sqf9485</cp:lastModifiedBy>
  <cp:revision>2</cp:revision>
  <dcterms:created xsi:type="dcterms:W3CDTF">2011-12-14T05:01:48Z</dcterms:created>
  <dcterms:modified xsi:type="dcterms:W3CDTF">2011-12-14T05:46:26Z</dcterms:modified>
</cp:coreProperties>
</file>