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77"/>
  </p:notesMasterIdLst>
  <p:sldIdLst>
    <p:sldId id="256" r:id="rId3"/>
    <p:sldId id="257" r:id="rId4"/>
    <p:sldId id="348" r:id="rId5"/>
    <p:sldId id="349" r:id="rId6"/>
    <p:sldId id="350" r:id="rId7"/>
    <p:sldId id="278" r:id="rId8"/>
    <p:sldId id="279" r:id="rId9"/>
    <p:sldId id="280" r:id="rId10"/>
    <p:sldId id="281" r:id="rId11"/>
    <p:sldId id="258" r:id="rId12"/>
    <p:sldId id="259" r:id="rId13"/>
    <p:sldId id="283" r:id="rId14"/>
    <p:sldId id="284" r:id="rId15"/>
    <p:sldId id="285" r:id="rId16"/>
    <p:sldId id="286" r:id="rId17"/>
    <p:sldId id="287" r:id="rId18"/>
    <p:sldId id="288" r:id="rId19"/>
    <p:sldId id="260" r:id="rId20"/>
    <p:sldId id="295" r:id="rId21"/>
    <p:sldId id="292" r:id="rId22"/>
    <p:sldId id="293" r:id="rId23"/>
    <p:sldId id="294" r:id="rId24"/>
    <p:sldId id="262" r:id="rId25"/>
    <p:sldId id="263" r:id="rId26"/>
    <p:sldId id="299" r:id="rId27"/>
    <p:sldId id="300" r:id="rId28"/>
    <p:sldId id="301" r:id="rId29"/>
    <p:sldId id="302" r:id="rId30"/>
    <p:sldId id="303" r:id="rId31"/>
    <p:sldId id="264" r:id="rId32"/>
    <p:sldId id="265" r:id="rId33"/>
    <p:sldId id="306" r:id="rId34"/>
    <p:sldId id="307" r:id="rId35"/>
    <p:sldId id="309" r:id="rId36"/>
    <p:sldId id="308" r:id="rId37"/>
    <p:sldId id="310" r:id="rId38"/>
    <p:sldId id="311" r:id="rId39"/>
    <p:sldId id="312" r:id="rId40"/>
    <p:sldId id="266" r:id="rId41"/>
    <p:sldId id="267" r:id="rId42"/>
    <p:sldId id="315" r:id="rId43"/>
    <p:sldId id="316" r:id="rId44"/>
    <p:sldId id="317" r:id="rId45"/>
    <p:sldId id="318" r:id="rId46"/>
    <p:sldId id="319" r:id="rId47"/>
    <p:sldId id="268" r:id="rId48"/>
    <p:sldId id="269" r:id="rId49"/>
    <p:sldId id="351" r:id="rId50"/>
    <p:sldId id="352" r:id="rId51"/>
    <p:sldId id="353" r:id="rId52"/>
    <p:sldId id="322" r:id="rId53"/>
    <p:sldId id="323" r:id="rId54"/>
    <p:sldId id="324" r:id="rId55"/>
    <p:sldId id="325" r:id="rId56"/>
    <p:sldId id="326" r:id="rId57"/>
    <p:sldId id="327" r:id="rId58"/>
    <p:sldId id="270" r:id="rId59"/>
    <p:sldId id="271" r:id="rId60"/>
    <p:sldId id="331" r:id="rId61"/>
    <p:sldId id="332" r:id="rId62"/>
    <p:sldId id="333" r:id="rId63"/>
    <p:sldId id="334" r:id="rId64"/>
    <p:sldId id="335" r:id="rId65"/>
    <p:sldId id="336" r:id="rId66"/>
    <p:sldId id="272" r:id="rId67"/>
    <p:sldId id="273" r:id="rId68"/>
    <p:sldId id="340" r:id="rId69"/>
    <p:sldId id="341" r:id="rId70"/>
    <p:sldId id="342" r:id="rId71"/>
    <p:sldId id="343" r:id="rId72"/>
    <p:sldId id="344" r:id="rId73"/>
    <p:sldId id="345" r:id="rId74"/>
    <p:sldId id="274" r:id="rId75"/>
    <p:sldId id="276" r:id="rId76"/>
  </p:sldIdLst>
  <p:sldSz cx="9144000" cy="6858000" type="screen4x3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096" autoAdjust="0"/>
    <p:restoredTop sz="94660"/>
  </p:normalViewPr>
  <p:slideViewPr>
    <p:cSldViewPr>
      <p:cViewPr varScale="1">
        <p:scale>
          <a:sx n="104" d="100"/>
          <a:sy n="104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theme" Target="theme/theme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2D6EE5-68DB-4A64-907C-336B66CF5889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4" name="スライド イメージ プレースホル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787D5-1C81-4B29-9712-15693D9063B9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mtClean="0"/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4330D22D-F26B-46FA-9735-CB34FF72FA90}" type="slidenum">
              <a:rPr lang="en-US" altLang="ja-JP">
                <a:solidFill>
                  <a:prstClr val="black"/>
                </a:solidFill>
              </a:rPr>
              <a:pPr/>
              <a:t>1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ja-JP" altLang="ja-JP" smtClean="0"/>
          </a:p>
        </p:txBody>
      </p:sp>
      <p:sp>
        <p:nvSpPr>
          <p:cNvPr id="11878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54CD1F1-C8C4-495A-9C73-01373B3570B9}" type="slidenum">
              <a:rPr lang="en-US" altLang="ja-JP">
                <a:solidFill>
                  <a:prstClr val="black"/>
                </a:solidFill>
              </a:rPr>
              <a:pPr/>
              <a:t>2</a:t>
            </a:fld>
            <a:endParaRPr lang="en-US" altLang="ja-JP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ja-JP" altLang="en-US" smtClean="0"/>
              <a:t>マスタ サブタイトルの書式設定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33339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14DE89-CA17-415A-A7A4-1A4B3CF6B50B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8BFB8F-0AD7-4144-9782-54205BF3605A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1BF247-E853-44A8-BDC3-19D52BEA4CD7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33DA3-C9DF-4302-ABD4-FFFB45B09E0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C48FB-9B0F-431D-8AD7-EEA6BBC54231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43AC11-A7D0-48B5-B7E5-C84D773124EE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BF2E66-BD5F-4BB4-BB31-83231D675DCA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07AB2B-3CBE-4119-B9E5-9C14B6D95D64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33C731-EBC8-444E-AB28-E11D7C53EBBA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EE03DC-DA7E-4115-AE1A-27AD45B12A1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77DCAB-E8D5-4CC8-B317-C8B33DBBFC8F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41E2C9-AEBB-4079-A9DF-3AFDA53EC4E3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E2BBA2-64D3-498A-8A10-28A39E3E5EC9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73505-E192-49C2-A9EE-A824050B4AC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91D932-CCCD-44BE-B087-C532E0CE3C9D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E33DC5-9E2B-45E0-9DF5-FB4F1AF62DF1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9F698-608A-46E4-B63C-8AD0FB07BBED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666918-06FB-418E-A36E-053580BEA5C7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EA645-B26B-4F4E-B280-C08FCBA6DCBE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62153-B5AB-40DB-A974-F039F229541C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9BE32-7BC1-4516-8997-438F5B1CA0D2}" type="datetimeFigureOut">
              <a:rPr lang="en-US" altLang="ja-JP"/>
              <a:pPr>
                <a:defRPr/>
              </a:pPr>
              <a:t>12/14/2011</a:t>
            </a:fld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894C6-284F-4C33-9ADA-6CA6ED933F16}" type="slidenum">
              <a:rPr lang="en-US" altLang="ja-JP"/>
              <a:pPr>
                <a:defRPr/>
              </a:pPr>
              <a:t>&lt;#&gt;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7" name="日付プレースホル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8" name="フッター プレースホル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日付プレースホル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4" name="フッター プレースホル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ja-JP" altLang="en-US" smtClean="0"/>
              <a:t>マスタ テキストの書式設定</a:t>
            </a:r>
          </a:p>
        </p:txBody>
      </p:sp>
      <p:sp>
        <p:nvSpPr>
          <p:cNvPr id="5" name="日付プレースホル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6" name="フッター プレースホル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 smtClean="0"/>
              <a:t>マスタ タイトルの書式設定</a:t>
            </a:r>
            <a:endParaRPr kumimoji="1" lang="ja-JP" altLang="en-US"/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 smtClean="0"/>
              <a:t>マスタ テキストの書式設定</a:t>
            </a:r>
          </a:p>
          <a:p>
            <a:pPr lvl="1"/>
            <a:r>
              <a:rPr kumimoji="1" lang="ja-JP" altLang="en-US" smtClean="0"/>
              <a:t>第 </a:t>
            </a:r>
            <a:r>
              <a:rPr kumimoji="1" lang="en-US" altLang="ja-JP" smtClean="0"/>
              <a:t>2 </a:t>
            </a:r>
            <a:r>
              <a:rPr kumimoji="1" lang="ja-JP" altLang="en-US" smtClean="0"/>
              <a:t>レベル</a:t>
            </a:r>
          </a:p>
          <a:p>
            <a:pPr lvl="2"/>
            <a:r>
              <a:rPr kumimoji="1" lang="ja-JP" altLang="en-US" smtClean="0"/>
              <a:t>第 </a:t>
            </a:r>
            <a:r>
              <a:rPr kumimoji="1" lang="en-US" altLang="ja-JP" smtClean="0"/>
              <a:t>3 </a:t>
            </a:r>
            <a:r>
              <a:rPr kumimoji="1" lang="ja-JP" altLang="en-US" smtClean="0"/>
              <a:t>レベル</a:t>
            </a:r>
          </a:p>
          <a:p>
            <a:pPr lvl="3"/>
            <a:r>
              <a:rPr kumimoji="1" lang="ja-JP" altLang="en-US" smtClean="0"/>
              <a:t>第 </a:t>
            </a:r>
            <a:r>
              <a:rPr kumimoji="1" lang="en-US" altLang="ja-JP" smtClean="0"/>
              <a:t>4 </a:t>
            </a:r>
            <a:r>
              <a:rPr kumimoji="1" lang="ja-JP" altLang="en-US" smtClean="0"/>
              <a:t>レベル</a:t>
            </a:r>
          </a:p>
          <a:p>
            <a:pPr lvl="4"/>
            <a:r>
              <a:rPr kumimoji="1" lang="ja-JP" altLang="en-US" smtClean="0"/>
              <a:t>第 </a:t>
            </a:r>
            <a:r>
              <a:rPr kumimoji="1" lang="en-US" altLang="ja-JP" smtClean="0"/>
              <a:t>5 </a:t>
            </a:r>
            <a:r>
              <a:rPr kumimoji="1" lang="ja-JP" altLang="en-US" smtClean="0"/>
              <a:t>レベル</a:t>
            </a:r>
            <a:endParaRPr kumimoji="1" lang="ja-JP" altLang="en-US"/>
          </a:p>
        </p:txBody>
      </p:sp>
      <p:sp>
        <p:nvSpPr>
          <p:cNvPr id="4" name="日付プレースホル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851526-4FBF-4E10-98F6-9D80AA09A905}" type="datetimeFigureOut">
              <a:rPr kumimoji="1" lang="ja-JP" altLang="en-US" smtClean="0"/>
              <a:t>2011/12/14</a:t>
            </a:fld>
            <a:endParaRPr kumimoji="1" lang="ja-JP" altLang="en-US"/>
          </a:p>
        </p:txBody>
      </p:sp>
      <p:sp>
        <p:nvSpPr>
          <p:cNvPr id="5" name="フッター プレースホル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6F4E1D-951C-4C98-AF01-3F8AE23AF22B}" type="slidenum">
              <a:rPr kumimoji="1" lang="ja-JP" altLang="en-US" smtClean="0"/>
              <a:t>&lt;#&gt;</a:t>
            </a:fld>
            <a:endParaRPr kumimoji="1"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lum bright="73000" contrast="-74000"/>
            <a:extLst/>
          </a:blip>
          <a:stretch>
            <a:fillRect/>
          </a:stretch>
        </p:blipFill>
        <p:spPr>
          <a:xfrm>
            <a:off x="381000" y="1066800"/>
            <a:ext cx="1676400" cy="4876800"/>
          </a:xfrm>
          <a:prstGeom prst="rect">
            <a:avLst/>
          </a:prstGeom>
          <a:solidFill>
            <a:srgbClr val="C0C0C0"/>
          </a:solidFill>
          <a:effectLst>
            <a:glow rad="127000">
              <a:srgbClr val="CBD9EB">
                <a:alpha val="0"/>
              </a:srgbClr>
            </a:glow>
          </a:effectLst>
        </p:spPr>
      </p:pic>
      <p:sp>
        <p:nvSpPr>
          <p:cNvPr id="1126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title style</a:t>
            </a:r>
          </a:p>
        </p:txBody>
      </p:sp>
      <p:sp>
        <p:nvSpPr>
          <p:cNvPr id="1126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ja-JP" smtClean="0"/>
              <a:t>Click to edit Master text styles</a:t>
            </a:r>
          </a:p>
          <a:p>
            <a:pPr lvl="1"/>
            <a:r>
              <a:rPr lang="en-US" altLang="ja-JP" smtClean="0"/>
              <a:t>Second level</a:t>
            </a:r>
          </a:p>
          <a:p>
            <a:pPr lvl="2"/>
            <a:r>
              <a:rPr lang="en-US" altLang="ja-JP" smtClean="0"/>
              <a:t>Third level</a:t>
            </a:r>
          </a:p>
          <a:p>
            <a:pPr lvl="3"/>
            <a:r>
              <a:rPr lang="en-US" altLang="ja-JP" smtClean="0"/>
              <a:t>Fourth level</a:t>
            </a:r>
          </a:p>
          <a:p>
            <a:pPr lvl="4"/>
            <a:r>
              <a:rPr lang="en-US" altLang="ja-JP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F4F319E8-B788-4A83-ADC9-D8B7A1798119}" type="datetimeFigureOut">
              <a:rPr kumimoji="0"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12/14/2011</a:t>
            </a:fld>
            <a:endParaRPr kumimoji="0"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kumimoji="0" lang="ja-JP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26CE263-1A04-4157-B687-3113BE7EEBB6}" type="slidenum">
              <a:rPr kumimoji="0" lang="en-US" altLang="ja-JP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&lt;#&gt;</a:t>
            </a:fld>
            <a:endParaRPr kumimoji="0"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333399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333399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6C6FB4"/>
          </a:solidFill>
          <a:latin typeface="Calibri" pitchFamily="34" charset="0"/>
        </a:defRPr>
      </a:lvl9pPr>
    </p:titleStyle>
    <p:bodyStyle>
      <a:lvl1pPr marL="457200" indent="-4572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lang="en-US" sz="3200" kern="1200" dirty="0">
          <a:solidFill>
            <a:srgbClr val="333399"/>
          </a:solidFill>
          <a:latin typeface="+mj-lt"/>
          <a:ea typeface="+mj-ea"/>
          <a:cs typeface="+mj-cs"/>
        </a:defRPr>
      </a:lvl1pPr>
      <a:lvl2pPr marL="1028700" indent="-5715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lang="en-US" sz="3000" kern="1200" dirty="0">
          <a:solidFill>
            <a:srgbClr val="333399"/>
          </a:solidFill>
          <a:latin typeface="+mj-lt"/>
          <a:ea typeface="+mj-ea"/>
          <a:cs typeface="+mj-cs"/>
        </a:defRPr>
      </a:lvl2pPr>
      <a:lvl3pPr marL="1485900" indent="-5715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lang="en-US" sz="2800" kern="1200" dirty="0">
          <a:solidFill>
            <a:srgbClr val="333399"/>
          </a:solidFill>
          <a:latin typeface="+mj-lt"/>
          <a:ea typeface="+mj-ea"/>
          <a:cs typeface="+mj-cs"/>
        </a:defRPr>
      </a:lvl3pPr>
      <a:lvl4pPr marL="1943100" indent="-571500" algn="l" rtl="0" eaLnBrk="0" fontAlgn="base" hangingPunct="0">
        <a:spcBef>
          <a:spcPct val="0"/>
        </a:spcBef>
        <a:spcAft>
          <a:spcPct val="0"/>
        </a:spcAft>
        <a:buFont typeface="Wingdings" pitchFamily="2" charset="2"/>
        <a:buChar char="§"/>
        <a:defRPr lang="en-US" sz="2600" kern="1200" dirty="0">
          <a:solidFill>
            <a:srgbClr val="333399"/>
          </a:solidFill>
          <a:latin typeface="+mj-lt"/>
          <a:ea typeface="+mj-ea"/>
          <a:cs typeface="+mj-cs"/>
        </a:defRPr>
      </a:lvl4pPr>
      <a:lvl5pPr marL="2400300" indent="-571500" algn="l" rtl="0" eaLnBrk="0" fontAlgn="base" hangingPunct="0">
        <a:spcBef>
          <a:spcPct val="0"/>
        </a:spcBef>
        <a:spcAft>
          <a:spcPct val="0"/>
        </a:spcAft>
        <a:buClr>
          <a:srgbClr val="FFC000"/>
        </a:buClr>
        <a:buFont typeface="Wingdings" pitchFamily="2" charset="2"/>
        <a:buChar char="§"/>
        <a:defRPr lang="en-US" sz="2400" kern="1200" dirty="0">
          <a:solidFill>
            <a:srgbClr val="333399"/>
          </a:solidFill>
          <a:latin typeface="+mj-lt"/>
          <a:ea typeface="+mj-ea"/>
          <a:cs typeface="+mj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jpeg"/><Relationship Id="rId18" Type="http://schemas.openxmlformats.org/officeDocument/2006/relationships/image" Target="../media/image17.jpeg"/><Relationship Id="rId26" Type="http://schemas.openxmlformats.org/officeDocument/2006/relationships/image" Target="../media/image25.jpeg"/><Relationship Id="rId3" Type="http://schemas.openxmlformats.org/officeDocument/2006/relationships/image" Target="../media/image2.jpeg"/><Relationship Id="rId21" Type="http://schemas.openxmlformats.org/officeDocument/2006/relationships/image" Target="../media/image20.png"/><Relationship Id="rId34" Type="http://schemas.openxmlformats.org/officeDocument/2006/relationships/image" Target="../media/image33.png"/><Relationship Id="rId7" Type="http://schemas.openxmlformats.org/officeDocument/2006/relationships/image" Target="../media/image6.jpeg"/><Relationship Id="rId12" Type="http://schemas.openxmlformats.org/officeDocument/2006/relationships/image" Target="../media/image11.jpeg"/><Relationship Id="rId17" Type="http://schemas.openxmlformats.org/officeDocument/2006/relationships/image" Target="../media/image16.jpeg"/><Relationship Id="rId25" Type="http://schemas.openxmlformats.org/officeDocument/2006/relationships/image" Target="../media/image24.png"/><Relationship Id="rId33" Type="http://schemas.openxmlformats.org/officeDocument/2006/relationships/image" Target="../media/image32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5.jpeg"/><Relationship Id="rId20" Type="http://schemas.openxmlformats.org/officeDocument/2006/relationships/image" Target="../media/image19.jpeg"/><Relationship Id="rId29" Type="http://schemas.openxmlformats.org/officeDocument/2006/relationships/image" Target="../media/image28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24" Type="http://schemas.openxmlformats.org/officeDocument/2006/relationships/image" Target="../media/image23.png"/><Relationship Id="rId32" Type="http://schemas.openxmlformats.org/officeDocument/2006/relationships/image" Target="../media/image31.png"/><Relationship Id="rId5" Type="http://schemas.openxmlformats.org/officeDocument/2006/relationships/image" Target="../media/image4.jpeg"/><Relationship Id="rId15" Type="http://schemas.openxmlformats.org/officeDocument/2006/relationships/image" Target="../media/image14.jpeg"/><Relationship Id="rId23" Type="http://schemas.openxmlformats.org/officeDocument/2006/relationships/image" Target="../media/image22.png"/><Relationship Id="rId28" Type="http://schemas.openxmlformats.org/officeDocument/2006/relationships/image" Target="../media/image27.png"/><Relationship Id="rId10" Type="http://schemas.openxmlformats.org/officeDocument/2006/relationships/image" Target="../media/image9.jpeg"/><Relationship Id="rId19" Type="http://schemas.openxmlformats.org/officeDocument/2006/relationships/image" Target="../media/image18.png"/><Relationship Id="rId31" Type="http://schemas.openxmlformats.org/officeDocument/2006/relationships/image" Target="../media/image30.png"/><Relationship Id="rId4" Type="http://schemas.openxmlformats.org/officeDocument/2006/relationships/image" Target="../media/image3.jpeg"/><Relationship Id="rId9" Type="http://schemas.openxmlformats.org/officeDocument/2006/relationships/image" Target="../media/image8.jpeg"/><Relationship Id="rId14" Type="http://schemas.openxmlformats.org/officeDocument/2006/relationships/image" Target="../media/image13.jpeg"/><Relationship Id="rId22" Type="http://schemas.openxmlformats.org/officeDocument/2006/relationships/image" Target="../media/image21.png"/><Relationship Id="rId27" Type="http://schemas.openxmlformats.org/officeDocument/2006/relationships/image" Target="../media/image26.jpeg"/><Relationship Id="rId30" Type="http://schemas.openxmlformats.org/officeDocument/2006/relationships/image" Target="../media/image2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44.png"/><Relationship Id="rId7" Type="http://schemas.openxmlformats.org/officeDocument/2006/relationships/image" Target="../media/image46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image" Target="../media/image38.jpeg"/><Relationship Id="rId4" Type="http://schemas.openxmlformats.org/officeDocument/2006/relationships/image" Target="../media/image45.jpeg"/><Relationship Id="rId9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37.png"/><Relationship Id="rId3" Type="http://schemas.openxmlformats.org/officeDocument/2006/relationships/image" Target="../media/image55.jpeg"/><Relationship Id="rId7" Type="http://schemas.openxmlformats.org/officeDocument/2006/relationships/image" Target="../media/image58.jpeg"/><Relationship Id="rId12" Type="http://schemas.openxmlformats.org/officeDocument/2006/relationships/image" Target="../media/image38.jpeg"/><Relationship Id="rId2" Type="http://schemas.openxmlformats.org/officeDocument/2006/relationships/image" Target="../media/image43.png"/><Relationship Id="rId16" Type="http://schemas.openxmlformats.org/officeDocument/2006/relationships/image" Target="../media/image61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1.png"/><Relationship Id="rId11" Type="http://schemas.openxmlformats.org/officeDocument/2006/relationships/image" Target="../media/image45.jpeg"/><Relationship Id="rId5" Type="http://schemas.openxmlformats.org/officeDocument/2006/relationships/image" Target="../media/image57.jpeg"/><Relationship Id="rId15" Type="http://schemas.openxmlformats.org/officeDocument/2006/relationships/image" Target="../media/image40.jpeg"/><Relationship Id="rId10" Type="http://schemas.openxmlformats.org/officeDocument/2006/relationships/image" Target="../media/image44.png"/><Relationship Id="rId4" Type="http://schemas.openxmlformats.org/officeDocument/2006/relationships/image" Target="../media/image56.jpeg"/><Relationship Id="rId9" Type="http://schemas.openxmlformats.org/officeDocument/2006/relationships/image" Target="../media/image59.jpeg"/><Relationship Id="rId14" Type="http://schemas.openxmlformats.org/officeDocument/2006/relationships/image" Target="../media/image6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hyperlink" Target="//upload.wikimedia.org/wikipedia/commons/d/d1/GovernmentOfficeComplexNo5.jpg" TargetMode="External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13" Type="http://schemas.openxmlformats.org/officeDocument/2006/relationships/image" Target="../media/image58.jpeg"/><Relationship Id="rId18" Type="http://schemas.openxmlformats.org/officeDocument/2006/relationships/image" Target="../media/image70.png"/><Relationship Id="rId3" Type="http://schemas.openxmlformats.org/officeDocument/2006/relationships/image" Target="../media/image60.jpeg"/><Relationship Id="rId7" Type="http://schemas.openxmlformats.org/officeDocument/2006/relationships/image" Target="../media/image37.png"/><Relationship Id="rId12" Type="http://schemas.openxmlformats.org/officeDocument/2006/relationships/image" Target="../media/image51.png"/><Relationship Id="rId17" Type="http://schemas.openxmlformats.org/officeDocument/2006/relationships/image" Target="../media/image69.png"/><Relationship Id="rId2" Type="http://schemas.openxmlformats.org/officeDocument/2006/relationships/image" Target="../media/image43.png"/><Relationship Id="rId16" Type="http://schemas.openxmlformats.org/officeDocument/2006/relationships/image" Target="../media/image6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11" Type="http://schemas.openxmlformats.org/officeDocument/2006/relationships/image" Target="../media/image57.jpeg"/><Relationship Id="rId5" Type="http://schemas.openxmlformats.org/officeDocument/2006/relationships/image" Target="../media/image45.jpeg"/><Relationship Id="rId15" Type="http://schemas.openxmlformats.org/officeDocument/2006/relationships/image" Target="../media/image59.jpeg"/><Relationship Id="rId10" Type="http://schemas.openxmlformats.org/officeDocument/2006/relationships/image" Target="../media/image56.jpeg"/><Relationship Id="rId19" Type="http://schemas.openxmlformats.org/officeDocument/2006/relationships/image" Target="../media/image71.png"/><Relationship Id="rId4" Type="http://schemas.openxmlformats.org/officeDocument/2006/relationships/image" Target="../media/image44.png"/><Relationship Id="rId9" Type="http://schemas.openxmlformats.org/officeDocument/2006/relationships/image" Target="../media/image55.jpeg"/><Relationship Id="rId14" Type="http://schemas.openxmlformats.org/officeDocument/2006/relationships/image" Target="../media/image5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Chart1.xls"/><Relationship Id="rId2" Type="http://schemas.openxmlformats.org/officeDocument/2006/relationships/slideLayout" Target="../slideLayouts/slideLayout18.xml"/><Relationship Id="rId1" Type="http://schemas.openxmlformats.org/officeDocument/2006/relationships/vmlDrawing" Target="../drawings/vmlDrawing1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51.png"/><Relationship Id="rId18" Type="http://schemas.openxmlformats.org/officeDocument/2006/relationships/image" Target="../media/image82.png"/><Relationship Id="rId26" Type="http://schemas.openxmlformats.org/officeDocument/2006/relationships/image" Target="../media/image70.png"/><Relationship Id="rId3" Type="http://schemas.openxmlformats.org/officeDocument/2006/relationships/image" Target="../media/image43.png"/><Relationship Id="rId21" Type="http://schemas.openxmlformats.org/officeDocument/2006/relationships/image" Target="../media/image76.png"/><Relationship Id="rId7" Type="http://schemas.openxmlformats.org/officeDocument/2006/relationships/image" Target="../media/image38.jpeg"/><Relationship Id="rId12" Type="http://schemas.openxmlformats.org/officeDocument/2006/relationships/image" Target="../media/image57.jpeg"/><Relationship Id="rId17" Type="http://schemas.openxmlformats.org/officeDocument/2006/relationships/image" Target="../media/image81.png"/><Relationship Id="rId25" Type="http://schemas.openxmlformats.org/officeDocument/2006/relationships/image" Target="../media/image6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9.jpeg"/><Relationship Id="rId20" Type="http://schemas.openxmlformats.org/officeDocument/2006/relationships/image" Target="../media/image84.jpeg"/><Relationship Id="rId1" Type="http://schemas.openxmlformats.org/officeDocument/2006/relationships/vmlDrawing" Target="../drawings/vmlDrawing2.vml"/><Relationship Id="rId6" Type="http://schemas.openxmlformats.org/officeDocument/2006/relationships/image" Target="../media/image45.jpeg"/><Relationship Id="rId11" Type="http://schemas.openxmlformats.org/officeDocument/2006/relationships/image" Target="../media/image56.jpeg"/><Relationship Id="rId24" Type="http://schemas.openxmlformats.org/officeDocument/2006/relationships/image" Target="../media/image68.png"/><Relationship Id="rId5" Type="http://schemas.openxmlformats.org/officeDocument/2006/relationships/image" Target="../media/image44.png"/><Relationship Id="rId15" Type="http://schemas.openxmlformats.org/officeDocument/2006/relationships/image" Target="../media/image53.jpeg"/><Relationship Id="rId23" Type="http://schemas.openxmlformats.org/officeDocument/2006/relationships/oleObject" Target="../embeddings/Microsoft_Office_Excel_Chart2.xls"/><Relationship Id="rId10" Type="http://schemas.openxmlformats.org/officeDocument/2006/relationships/image" Target="../media/image55.jpeg"/><Relationship Id="rId19" Type="http://schemas.openxmlformats.org/officeDocument/2006/relationships/image" Target="../media/image83.png"/><Relationship Id="rId4" Type="http://schemas.openxmlformats.org/officeDocument/2006/relationships/image" Target="../media/image40.jpeg"/><Relationship Id="rId9" Type="http://schemas.openxmlformats.org/officeDocument/2006/relationships/image" Target="../media/image60.jpeg"/><Relationship Id="rId14" Type="http://schemas.openxmlformats.org/officeDocument/2006/relationships/image" Target="../media/image58.jpeg"/><Relationship Id="rId22" Type="http://schemas.openxmlformats.org/officeDocument/2006/relationships/image" Target="../media/image78.jpeg"/><Relationship Id="rId27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1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58.jpeg"/><Relationship Id="rId18" Type="http://schemas.openxmlformats.org/officeDocument/2006/relationships/image" Target="../media/image57.jpeg"/><Relationship Id="rId26" Type="http://schemas.openxmlformats.org/officeDocument/2006/relationships/image" Target="../media/image90.png"/><Relationship Id="rId3" Type="http://schemas.openxmlformats.org/officeDocument/2006/relationships/image" Target="../media/image43.png"/><Relationship Id="rId21" Type="http://schemas.openxmlformats.org/officeDocument/2006/relationships/image" Target="../media/image76.png"/><Relationship Id="rId34" Type="http://schemas.openxmlformats.org/officeDocument/2006/relationships/image" Target="../media/image106.png"/><Relationship Id="rId7" Type="http://schemas.openxmlformats.org/officeDocument/2006/relationships/image" Target="../media/image37.png"/><Relationship Id="rId12" Type="http://schemas.openxmlformats.org/officeDocument/2006/relationships/image" Target="../media/image51.png"/><Relationship Id="rId17" Type="http://schemas.openxmlformats.org/officeDocument/2006/relationships/image" Target="../media/image82.png"/><Relationship Id="rId25" Type="http://schemas.openxmlformats.org/officeDocument/2006/relationships/image" Target="../media/image99.png"/><Relationship Id="rId33" Type="http://schemas.openxmlformats.org/officeDocument/2006/relationships/image" Target="../media/image105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1.png"/><Relationship Id="rId20" Type="http://schemas.openxmlformats.org/officeDocument/2006/relationships/image" Target="../media/image84.jpeg"/><Relationship Id="rId29" Type="http://schemas.openxmlformats.org/officeDocument/2006/relationships/image" Target="../media/image101.png"/><Relationship Id="rId1" Type="http://schemas.openxmlformats.org/officeDocument/2006/relationships/vmlDrawing" Target="../drawings/vmlDrawing3.vml"/><Relationship Id="rId6" Type="http://schemas.openxmlformats.org/officeDocument/2006/relationships/image" Target="../media/image38.jpeg"/><Relationship Id="rId11" Type="http://schemas.openxmlformats.org/officeDocument/2006/relationships/image" Target="../media/image56.jpeg"/><Relationship Id="rId24" Type="http://schemas.openxmlformats.org/officeDocument/2006/relationships/image" Target="../media/image98.jpeg"/><Relationship Id="rId32" Type="http://schemas.openxmlformats.org/officeDocument/2006/relationships/image" Target="../media/image104.png"/><Relationship Id="rId5" Type="http://schemas.openxmlformats.org/officeDocument/2006/relationships/image" Target="../media/image45.jpeg"/><Relationship Id="rId15" Type="http://schemas.openxmlformats.org/officeDocument/2006/relationships/image" Target="../media/image96.jpeg"/><Relationship Id="rId23" Type="http://schemas.openxmlformats.org/officeDocument/2006/relationships/oleObject" Target="../embeddings/Microsoft_Office_Excel_Chart3.xls"/><Relationship Id="rId28" Type="http://schemas.openxmlformats.org/officeDocument/2006/relationships/image" Target="../media/image92.png"/><Relationship Id="rId36" Type="http://schemas.openxmlformats.org/officeDocument/2006/relationships/image" Target="../media/image108.png"/><Relationship Id="rId10" Type="http://schemas.openxmlformats.org/officeDocument/2006/relationships/image" Target="../media/image55.jpeg"/><Relationship Id="rId19" Type="http://schemas.openxmlformats.org/officeDocument/2006/relationships/image" Target="../media/image97.png"/><Relationship Id="rId31" Type="http://schemas.openxmlformats.org/officeDocument/2006/relationships/image" Target="../media/image103.png"/><Relationship Id="rId4" Type="http://schemas.openxmlformats.org/officeDocument/2006/relationships/image" Target="../media/image44.png"/><Relationship Id="rId9" Type="http://schemas.openxmlformats.org/officeDocument/2006/relationships/image" Target="../media/image40.jpeg"/><Relationship Id="rId14" Type="http://schemas.openxmlformats.org/officeDocument/2006/relationships/image" Target="../media/image53.jpeg"/><Relationship Id="rId22" Type="http://schemas.openxmlformats.org/officeDocument/2006/relationships/image" Target="../media/image78.jpeg"/><Relationship Id="rId27" Type="http://schemas.openxmlformats.org/officeDocument/2006/relationships/image" Target="../media/image100.png"/><Relationship Id="rId30" Type="http://schemas.openxmlformats.org/officeDocument/2006/relationships/image" Target="../media/image102.png"/><Relationship Id="rId35" Type="http://schemas.openxmlformats.org/officeDocument/2006/relationships/image" Target="../media/image10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53.jpeg"/><Relationship Id="rId18" Type="http://schemas.openxmlformats.org/officeDocument/2006/relationships/image" Target="../media/image40.jpeg"/><Relationship Id="rId26" Type="http://schemas.openxmlformats.org/officeDocument/2006/relationships/image" Target="../media/image90.png"/><Relationship Id="rId39" Type="http://schemas.openxmlformats.org/officeDocument/2006/relationships/image" Target="../media/image109.png"/><Relationship Id="rId3" Type="http://schemas.openxmlformats.org/officeDocument/2006/relationships/image" Target="../media/image44.png"/><Relationship Id="rId21" Type="http://schemas.openxmlformats.org/officeDocument/2006/relationships/image" Target="../media/image84.jpeg"/><Relationship Id="rId34" Type="http://schemas.openxmlformats.org/officeDocument/2006/relationships/image" Target="../media/image105.png"/><Relationship Id="rId42" Type="http://schemas.openxmlformats.org/officeDocument/2006/relationships/image" Target="../media/image122.png"/><Relationship Id="rId7" Type="http://schemas.openxmlformats.org/officeDocument/2006/relationships/image" Target="../media/image60.jpeg"/><Relationship Id="rId12" Type="http://schemas.openxmlformats.org/officeDocument/2006/relationships/image" Target="../media/image58.jpeg"/><Relationship Id="rId17" Type="http://schemas.openxmlformats.org/officeDocument/2006/relationships/image" Target="../media/image82.png"/><Relationship Id="rId25" Type="http://schemas.openxmlformats.org/officeDocument/2006/relationships/image" Target="../media/image98.jpeg"/><Relationship Id="rId33" Type="http://schemas.openxmlformats.org/officeDocument/2006/relationships/image" Target="../media/image118.png"/><Relationship Id="rId38" Type="http://schemas.openxmlformats.org/officeDocument/2006/relationships/image" Target="../media/image119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15.png"/><Relationship Id="rId20" Type="http://schemas.openxmlformats.org/officeDocument/2006/relationships/image" Target="../media/image116.png"/><Relationship Id="rId29" Type="http://schemas.openxmlformats.org/officeDocument/2006/relationships/image" Target="../media/image101.png"/><Relationship Id="rId41" Type="http://schemas.openxmlformats.org/officeDocument/2006/relationships/image" Target="../media/image121.jpeg"/><Relationship Id="rId1" Type="http://schemas.openxmlformats.org/officeDocument/2006/relationships/vmlDrawing" Target="../drawings/vmlDrawing4.vml"/><Relationship Id="rId6" Type="http://schemas.openxmlformats.org/officeDocument/2006/relationships/image" Target="../media/image37.png"/><Relationship Id="rId11" Type="http://schemas.openxmlformats.org/officeDocument/2006/relationships/image" Target="../media/image51.png"/><Relationship Id="rId24" Type="http://schemas.openxmlformats.org/officeDocument/2006/relationships/oleObject" Target="../embeddings/Microsoft_Office_Excel_Chart4.xls"/><Relationship Id="rId32" Type="http://schemas.openxmlformats.org/officeDocument/2006/relationships/image" Target="../media/image103.png"/><Relationship Id="rId37" Type="http://schemas.openxmlformats.org/officeDocument/2006/relationships/image" Target="../media/image112.jpeg"/><Relationship Id="rId40" Type="http://schemas.openxmlformats.org/officeDocument/2006/relationships/image" Target="../media/image120.png"/><Relationship Id="rId5" Type="http://schemas.openxmlformats.org/officeDocument/2006/relationships/image" Target="../media/image38.jpeg"/><Relationship Id="rId15" Type="http://schemas.openxmlformats.org/officeDocument/2006/relationships/image" Target="../media/image106.png"/><Relationship Id="rId23" Type="http://schemas.openxmlformats.org/officeDocument/2006/relationships/image" Target="../media/image78.jpeg"/><Relationship Id="rId28" Type="http://schemas.openxmlformats.org/officeDocument/2006/relationships/image" Target="../media/image92.png"/><Relationship Id="rId36" Type="http://schemas.openxmlformats.org/officeDocument/2006/relationships/image" Target="../media/image111.jpeg"/><Relationship Id="rId10" Type="http://schemas.openxmlformats.org/officeDocument/2006/relationships/image" Target="../media/image56.jpeg"/><Relationship Id="rId19" Type="http://schemas.openxmlformats.org/officeDocument/2006/relationships/image" Target="../media/image57.jpeg"/><Relationship Id="rId31" Type="http://schemas.openxmlformats.org/officeDocument/2006/relationships/image" Target="../media/image117.png"/><Relationship Id="rId4" Type="http://schemas.openxmlformats.org/officeDocument/2006/relationships/image" Target="../media/image45.jpeg"/><Relationship Id="rId9" Type="http://schemas.openxmlformats.org/officeDocument/2006/relationships/image" Target="../media/image55.jpeg"/><Relationship Id="rId14" Type="http://schemas.openxmlformats.org/officeDocument/2006/relationships/image" Target="../media/image59.jpeg"/><Relationship Id="rId22" Type="http://schemas.openxmlformats.org/officeDocument/2006/relationships/image" Target="../media/image76.png"/><Relationship Id="rId27" Type="http://schemas.openxmlformats.org/officeDocument/2006/relationships/image" Target="../media/image100.png"/><Relationship Id="rId30" Type="http://schemas.openxmlformats.org/officeDocument/2006/relationships/image" Target="../media/image99.png"/><Relationship Id="rId35" Type="http://schemas.openxmlformats.org/officeDocument/2006/relationships/image" Target="../media/image11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1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1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1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18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jpeg"/><Relationship Id="rId18" Type="http://schemas.openxmlformats.org/officeDocument/2006/relationships/image" Target="../media/image57.jpeg"/><Relationship Id="rId26" Type="http://schemas.openxmlformats.org/officeDocument/2006/relationships/image" Target="../media/image100.png"/><Relationship Id="rId39" Type="http://schemas.openxmlformats.org/officeDocument/2006/relationships/image" Target="../media/image139.png"/><Relationship Id="rId3" Type="http://schemas.openxmlformats.org/officeDocument/2006/relationships/image" Target="../media/image136.jpeg"/><Relationship Id="rId21" Type="http://schemas.openxmlformats.org/officeDocument/2006/relationships/image" Target="../media/image76.png"/><Relationship Id="rId34" Type="http://schemas.openxmlformats.org/officeDocument/2006/relationships/image" Target="../media/image110.png"/><Relationship Id="rId42" Type="http://schemas.openxmlformats.org/officeDocument/2006/relationships/image" Target="../media/image141.jpeg"/><Relationship Id="rId47" Type="http://schemas.openxmlformats.org/officeDocument/2006/relationships/image" Target="../media/image145.png"/><Relationship Id="rId50" Type="http://schemas.openxmlformats.org/officeDocument/2006/relationships/image" Target="../media/image107.png"/><Relationship Id="rId7" Type="http://schemas.openxmlformats.org/officeDocument/2006/relationships/image" Target="../media/image40.jpeg"/><Relationship Id="rId12" Type="http://schemas.openxmlformats.org/officeDocument/2006/relationships/image" Target="../media/image51.png"/><Relationship Id="rId17" Type="http://schemas.openxmlformats.org/officeDocument/2006/relationships/image" Target="../media/image82.png"/><Relationship Id="rId25" Type="http://schemas.openxmlformats.org/officeDocument/2006/relationships/image" Target="../media/image90.png"/><Relationship Id="rId33" Type="http://schemas.openxmlformats.org/officeDocument/2006/relationships/image" Target="../media/image105.png"/><Relationship Id="rId38" Type="http://schemas.openxmlformats.org/officeDocument/2006/relationships/image" Target="../media/image109.png"/><Relationship Id="rId46" Type="http://schemas.openxmlformats.org/officeDocument/2006/relationships/image" Target="../media/image144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81.png"/><Relationship Id="rId20" Type="http://schemas.openxmlformats.org/officeDocument/2006/relationships/image" Target="../media/image84.jpeg"/><Relationship Id="rId29" Type="http://schemas.openxmlformats.org/officeDocument/2006/relationships/image" Target="../media/image99.png"/><Relationship Id="rId41" Type="http://schemas.openxmlformats.org/officeDocument/2006/relationships/image" Target="../media/image140.png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jpeg"/><Relationship Id="rId11" Type="http://schemas.openxmlformats.org/officeDocument/2006/relationships/image" Target="../media/image56.jpeg"/><Relationship Id="rId24" Type="http://schemas.openxmlformats.org/officeDocument/2006/relationships/image" Target="../media/image137.jpeg"/><Relationship Id="rId32" Type="http://schemas.openxmlformats.org/officeDocument/2006/relationships/image" Target="../media/image118.png"/><Relationship Id="rId37" Type="http://schemas.openxmlformats.org/officeDocument/2006/relationships/image" Target="../media/image119.png"/><Relationship Id="rId40" Type="http://schemas.openxmlformats.org/officeDocument/2006/relationships/image" Target="../media/image124.jpeg"/><Relationship Id="rId45" Type="http://schemas.openxmlformats.org/officeDocument/2006/relationships/image" Target="../media/image143.jpeg"/><Relationship Id="rId5" Type="http://schemas.openxmlformats.org/officeDocument/2006/relationships/image" Target="../media/image38.jpeg"/><Relationship Id="rId15" Type="http://schemas.openxmlformats.org/officeDocument/2006/relationships/image" Target="../media/image59.jpeg"/><Relationship Id="rId23" Type="http://schemas.openxmlformats.org/officeDocument/2006/relationships/oleObject" Target="../embeddings/Microsoft_Office_Excel_Chart5.xls"/><Relationship Id="rId28" Type="http://schemas.openxmlformats.org/officeDocument/2006/relationships/image" Target="../media/image138.png"/><Relationship Id="rId36" Type="http://schemas.openxmlformats.org/officeDocument/2006/relationships/image" Target="../media/image112.jpeg"/><Relationship Id="rId49" Type="http://schemas.openxmlformats.org/officeDocument/2006/relationships/image" Target="../media/image120.png"/><Relationship Id="rId10" Type="http://schemas.openxmlformats.org/officeDocument/2006/relationships/image" Target="../media/image55.jpeg"/><Relationship Id="rId19" Type="http://schemas.openxmlformats.org/officeDocument/2006/relationships/image" Target="../media/image97.png"/><Relationship Id="rId31" Type="http://schemas.openxmlformats.org/officeDocument/2006/relationships/image" Target="../media/image103.png"/><Relationship Id="rId44" Type="http://schemas.openxmlformats.org/officeDocument/2006/relationships/image" Target="../media/image142.jpeg"/><Relationship Id="rId52" Type="http://schemas.openxmlformats.org/officeDocument/2006/relationships/image" Target="../media/image106.png"/><Relationship Id="rId4" Type="http://schemas.openxmlformats.org/officeDocument/2006/relationships/image" Target="../media/image45.jpeg"/><Relationship Id="rId9" Type="http://schemas.openxmlformats.org/officeDocument/2006/relationships/image" Target="../media/image37.png"/><Relationship Id="rId14" Type="http://schemas.openxmlformats.org/officeDocument/2006/relationships/image" Target="../media/image53.jpeg"/><Relationship Id="rId22" Type="http://schemas.openxmlformats.org/officeDocument/2006/relationships/image" Target="../media/image78.jpeg"/><Relationship Id="rId27" Type="http://schemas.openxmlformats.org/officeDocument/2006/relationships/image" Target="../media/image92.png"/><Relationship Id="rId30" Type="http://schemas.openxmlformats.org/officeDocument/2006/relationships/image" Target="../media/image117.png"/><Relationship Id="rId35" Type="http://schemas.openxmlformats.org/officeDocument/2006/relationships/image" Target="../media/image111.jpeg"/><Relationship Id="rId43" Type="http://schemas.openxmlformats.org/officeDocument/2006/relationships/image" Target="../media/image128.jpeg"/><Relationship Id="rId48" Type="http://schemas.openxmlformats.org/officeDocument/2006/relationships/image" Target="../media/image146.png"/><Relationship Id="rId8" Type="http://schemas.openxmlformats.org/officeDocument/2006/relationships/image" Target="../media/image44.png"/><Relationship Id="rId51" Type="http://schemas.openxmlformats.org/officeDocument/2006/relationships/image" Target="../media/image147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1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jpe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1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1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jpeg"/><Relationship Id="rId18" Type="http://schemas.openxmlformats.org/officeDocument/2006/relationships/image" Target="../media/image82.png"/><Relationship Id="rId26" Type="http://schemas.openxmlformats.org/officeDocument/2006/relationships/image" Target="../media/image99.png"/><Relationship Id="rId39" Type="http://schemas.openxmlformats.org/officeDocument/2006/relationships/image" Target="../media/image109.png"/><Relationship Id="rId21" Type="http://schemas.openxmlformats.org/officeDocument/2006/relationships/image" Target="../media/image84.jpeg"/><Relationship Id="rId34" Type="http://schemas.openxmlformats.org/officeDocument/2006/relationships/image" Target="../media/image105.png"/><Relationship Id="rId42" Type="http://schemas.openxmlformats.org/officeDocument/2006/relationships/image" Target="../media/image140.png"/><Relationship Id="rId47" Type="http://schemas.openxmlformats.org/officeDocument/2006/relationships/image" Target="../media/image144.jpeg"/><Relationship Id="rId50" Type="http://schemas.openxmlformats.org/officeDocument/2006/relationships/image" Target="../media/image120.png"/><Relationship Id="rId55" Type="http://schemas.openxmlformats.org/officeDocument/2006/relationships/image" Target="../media/image163.jpeg"/><Relationship Id="rId7" Type="http://schemas.openxmlformats.org/officeDocument/2006/relationships/image" Target="../media/image60.jpeg"/><Relationship Id="rId12" Type="http://schemas.openxmlformats.org/officeDocument/2006/relationships/image" Target="../media/image51.png"/><Relationship Id="rId17" Type="http://schemas.openxmlformats.org/officeDocument/2006/relationships/image" Target="../media/image81.png"/><Relationship Id="rId25" Type="http://schemas.openxmlformats.org/officeDocument/2006/relationships/image" Target="../media/image98.jpeg"/><Relationship Id="rId33" Type="http://schemas.openxmlformats.org/officeDocument/2006/relationships/image" Target="../media/image118.png"/><Relationship Id="rId38" Type="http://schemas.openxmlformats.org/officeDocument/2006/relationships/image" Target="../media/image119.png"/><Relationship Id="rId46" Type="http://schemas.openxmlformats.org/officeDocument/2006/relationships/image" Target="../media/image157.jpeg"/><Relationship Id="rId59" Type="http://schemas.openxmlformats.org/officeDocument/2006/relationships/image" Target="../media/image107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06.png"/><Relationship Id="rId20" Type="http://schemas.openxmlformats.org/officeDocument/2006/relationships/image" Target="../media/image97.png"/><Relationship Id="rId29" Type="http://schemas.openxmlformats.org/officeDocument/2006/relationships/image" Target="../media/image92.png"/><Relationship Id="rId41" Type="http://schemas.openxmlformats.org/officeDocument/2006/relationships/image" Target="../media/image124.jpeg"/><Relationship Id="rId54" Type="http://schemas.openxmlformats.org/officeDocument/2006/relationships/image" Target="../media/image162.png"/><Relationship Id="rId1" Type="http://schemas.openxmlformats.org/officeDocument/2006/relationships/vmlDrawing" Target="../drawings/vmlDrawing6.vml"/><Relationship Id="rId6" Type="http://schemas.openxmlformats.org/officeDocument/2006/relationships/image" Target="../media/image37.png"/><Relationship Id="rId11" Type="http://schemas.openxmlformats.org/officeDocument/2006/relationships/image" Target="../media/image56.jpeg"/><Relationship Id="rId24" Type="http://schemas.openxmlformats.org/officeDocument/2006/relationships/oleObject" Target="../embeddings/Microsoft_Office_Excel_Chart6.xls"/><Relationship Id="rId32" Type="http://schemas.openxmlformats.org/officeDocument/2006/relationships/image" Target="../media/image103.png"/><Relationship Id="rId37" Type="http://schemas.openxmlformats.org/officeDocument/2006/relationships/image" Target="../media/image112.jpeg"/><Relationship Id="rId40" Type="http://schemas.openxmlformats.org/officeDocument/2006/relationships/image" Target="../media/image139.png"/><Relationship Id="rId45" Type="http://schemas.openxmlformats.org/officeDocument/2006/relationships/image" Target="../media/image156.jpeg"/><Relationship Id="rId53" Type="http://schemas.openxmlformats.org/officeDocument/2006/relationships/image" Target="../media/image161.jpeg"/><Relationship Id="rId58" Type="http://schemas.openxmlformats.org/officeDocument/2006/relationships/image" Target="../media/image154.png"/><Relationship Id="rId5" Type="http://schemas.openxmlformats.org/officeDocument/2006/relationships/image" Target="../media/image38.jpeg"/><Relationship Id="rId15" Type="http://schemas.openxmlformats.org/officeDocument/2006/relationships/image" Target="../media/image59.jpeg"/><Relationship Id="rId23" Type="http://schemas.openxmlformats.org/officeDocument/2006/relationships/image" Target="../media/image78.jpeg"/><Relationship Id="rId28" Type="http://schemas.openxmlformats.org/officeDocument/2006/relationships/image" Target="../media/image100.png"/><Relationship Id="rId36" Type="http://schemas.openxmlformats.org/officeDocument/2006/relationships/image" Target="../media/image111.jpeg"/><Relationship Id="rId49" Type="http://schemas.openxmlformats.org/officeDocument/2006/relationships/image" Target="../media/image158.png"/><Relationship Id="rId57" Type="http://schemas.openxmlformats.org/officeDocument/2006/relationships/image" Target="../media/image165.png"/><Relationship Id="rId10" Type="http://schemas.openxmlformats.org/officeDocument/2006/relationships/image" Target="../media/image55.jpeg"/><Relationship Id="rId19" Type="http://schemas.openxmlformats.org/officeDocument/2006/relationships/image" Target="../media/image57.jpeg"/><Relationship Id="rId31" Type="http://schemas.openxmlformats.org/officeDocument/2006/relationships/image" Target="../media/image102.png"/><Relationship Id="rId44" Type="http://schemas.openxmlformats.org/officeDocument/2006/relationships/image" Target="../media/image128.jpeg"/><Relationship Id="rId52" Type="http://schemas.openxmlformats.org/officeDocument/2006/relationships/image" Target="../media/image160.jpeg"/><Relationship Id="rId60" Type="http://schemas.openxmlformats.org/officeDocument/2006/relationships/image" Target="../media/image166.png"/><Relationship Id="rId4" Type="http://schemas.openxmlformats.org/officeDocument/2006/relationships/image" Target="../media/image44.png"/><Relationship Id="rId9" Type="http://schemas.openxmlformats.org/officeDocument/2006/relationships/image" Target="../media/image43.png"/><Relationship Id="rId14" Type="http://schemas.openxmlformats.org/officeDocument/2006/relationships/image" Target="../media/image53.jpeg"/><Relationship Id="rId22" Type="http://schemas.openxmlformats.org/officeDocument/2006/relationships/image" Target="../media/image76.png"/><Relationship Id="rId27" Type="http://schemas.openxmlformats.org/officeDocument/2006/relationships/image" Target="../media/image90.png"/><Relationship Id="rId30" Type="http://schemas.openxmlformats.org/officeDocument/2006/relationships/image" Target="../media/image101.png"/><Relationship Id="rId35" Type="http://schemas.openxmlformats.org/officeDocument/2006/relationships/image" Target="../media/image110.png"/><Relationship Id="rId43" Type="http://schemas.openxmlformats.org/officeDocument/2006/relationships/image" Target="../media/image141.jpeg"/><Relationship Id="rId48" Type="http://schemas.openxmlformats.org/officeDocument/2006/relationships/image" Target="../media/image145.png"/><Relationship Id="rId56" Type="http://schemas.openxmlformats.org/officeDocument/2006/relationships/image" Target="../media/image164.png"/><Relationship Id="rId8" Type="http://schemas.openxmlformats.org/officeDocument/2006/relationships/image" Target="../media/image40.jpeg"/><Relationship Id="rId51" Type="http://schemas.openxmlformats.org/officeDocument/2006/relationships/image" Target="../media/image159.jpeg"/><Relationship Id="rId3" Type="http://schemas.openxmlformats.org/officeDocument/2006/relationships/image" Target="../media/image4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9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8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1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1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8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7.jpe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18.xml"/></Relationships>
</file>

<file path=ppt/slides/_rels/slide7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58.jpeg"/><Relationship Id="rId18" Type="http://schemas.openxmlformats.org/officeDocument/2006/relationships/image" Target="../media/image82.png"/><Relationship Id="rId26" Type="http://schemas.openxmlformats.org/officeDocument/2006/relationships/image" Target="../media/image99.png"/><Relationship Id="rId39" Type="http://schemas.openxmlformats.org/officeDocument/2006/relationships/image" Target="../media/image109.png"/><Relationship Id="rId21" Type="http://schemas.openxmlformats.org/officeDocument/2006/relationships/image" Target="../media/image84.jpeg"/><Relationship Id="rId34" Type="http://schemas.openxmlformats.org/officeDocument/2006/relationships/image" Target="../media/image105.png"/><Relationship Id="rId42" Type="http://schemas.openxmlformats.org/officeDocument/2006/relationships/image" Target="../media/image140.png"/><Relationship Id="rId47" Type="http://schemas.openxmlformats.org/officeDocument/2006/relationships/image" Target="../media/image144.jpeg"/><Relationship Id="rId50" Type="http://schemas.openxmlformats.org/officeDocument/2006/relationships/image" Target="../media/image120.png"/><Relationship Id="rId55" Type="http://schemas.openxmlformats.org/officeDocument/2006/relationships/image" Target="../media/image163.jpeg"/><Relationship Id="rId63" Type="http://schemas.openxmlformats.org/officeDocument/2006/relationships/image" Target="../media/image173.jpeg"/><Relationship Id="rId68" Type="http://schemas.openxmlformats.org/officeDocument/2006/relationships/image" Target="../media/image166.png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106.png"/><Relationship Id="rId29" Type="http://schemas.openxmlformats.org/officeDocument/2006/relationships/image" Target="../media/image92.png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png"/><Relationship Id="rId11" Type="http://schemas.openxmlformats.org/officeDocument/2006/relationships/image" Target="../media/image56.jpeg"/><Relationship Id="rId24" Type="http://schemas.openxmlformats.org/officeDocument/2006/relationships/oleObject" Target="../embeddings/Microsoft_Office_Excel_Chart7.xls"/><Relationship Id="rId32" Type="http://schemas.openxmlformats.org/officeDocument/2006/relationships/image" Target="../media/image103.png"/><Relationship Id="rId37" Type="http://schemas.openxmlformats.org/officeDocument/2006/relationships/image" Target="../media/image112.jpeg"/><Relationship Id="rId40" Type="http://schemas.openxmlformats.org/officeDocument/2006/relationships/image" Target="../media/image139.png"/><Relationship Id="rId45" Type="http://schemas.openxmlformats.org/officeDocument/2006/relationships/image" Target="../media/image178.jpeg"/><Relationship Id="rId53" Type="http://schemas.openxmlformats.org/officeDocument/2006/relationships/image" Target="../media/image161.jpeg"/><Relationship Id="rId58" Type="http://schemas.openxmlformats.org/officeDocument/2006/relationships/image" Target="../media/image154.png"/><Relationship Id="rId66" Type="http://schemas.openxmlformats.org/officeDocument/2006/relationships/image" Target="../media/image186.png"/><Relationship Id="rId5" Type="http://schemas.openxmlformats.org/officeDocument/2006/relationships/image" Target="../media/image38.jpeg"/><Relationship Id="rId15" Type="http://schemas.openxmlformats.org/officeDocument/2006/relationships/image" Target="../media/image59.jpeg"/><Relationship Id="rId23" Type="http://schemas.openxmlformats.org/officeDocument/2006/relationships/image" Target="../media/image78.jpeg"/><Relationship Id="rId28" Type="http://schemas.openxmlformats.org/officeDocument/2006/relationships/image" Target="../media/image100.png"/><Relationship Id="rId36" Type="http://schemas.openxmlformats.org/officeDocument/2006/relationships/image" Target="../media/image111.jpeg"/><Relationship Id="rId49" Type="http://schemas.openxmlformats.org/officeDocument/2006/relationships/image" Target="../media/image180.png"/><Relationship Id="rId57" Type="http://schemas.openxmlformats.org/officeDocument/2006/relationships/image" Target="../media/image165.png"/><Relationship Id="rId61" Type="http://schemas.openxmlformats.org/officeDocument/2006/relationships/image" Target="../media/image182.png"/><Relationship Id="rId10" Type="http://schemas.openxmlformats.org/officeDocument/2006/relationships/image" Target="../media/image55.jpeg"/><Relationship Id="rId19" Type="http://schemas.openxmlformats.org/officeDocument/2006/relationships/image" Target="../media/image57.jpeg"/><Relationship Id="rId31" Type="http://schemas.openxmlformats.org/officeDocument/2006/relationships/image" Target="../media/image102.png"/><Relationship Id="rId44" Type="http://schemas.openxmlformats.org/officeDocument/2006/relationships/image" Target="../media/image128.jpeg"/><Relationship Id="rId52" Type="http://schemas.openxmlformats.org/officeDocument/2006/relationships/image" Target="../media/image160.jpeg"/><Relationship Id="rId60" Type="http://schemas.openxmlformats.org/officeDocument/2006/relationships/image" Target="../media/image181.jpeg"/><Relationship Id="rId65" Type="http://schemas.openxmlformats.org/officeDocument/2006/relationships/image" Target="../media/image185.png"/><Relationship Id="rId4" Type="http://schemas.openxmlformats.org/officeDocument/2006/relationships/image" Target="../media/image44.png"/><Relationship Id="rId9" Type="http://schemas.openxmlformats.org/officeDocument/2006/relationships/image" Target="../media/image43.png"/><Relationship Id="rId14" Type="http://schemas.openxmlformats.org/officeDocument/2006/relationships/image" Target="../media/image53.jpeg"/><Relationship Id="rId22" Type="http://schemas.openxmlformats.org/officeDocument/2006/relationships/image" Target="../media/image76.png"/><Relationship Id="rId27" Type="http://schemas.openxmlformats.org/officeDocument/2006/relationships/image" Target="../media/image90.png"/><Relationship Id="rId30" Type="http://schemas.openxmlformats.org/officeDocument/2006/relationships/image" Target="../media/image101.png"/><Relationship Id="rId35" Type="http://schemas.openxmlformats.org/officeDocument/2006/relationships/image" Target="../media/image110.png"/><Relationship Id="rId43" Type="http://schemas.openxmlformats.org/officeDocument/2006/relationships/image" Target="../media/image141.jpeg"/><Relationship Id="rId48" Type="http://schemas.openxmlformats.org/officeDocument/2006/relationships/image" Target="../media/image145.png"/><Relationship Id="rId56" Type="http://schemas.openxmlformats.org/officeDocument/2006/relationships/image" Target="../media/image164.png"/><Relationship Id="rId64" Type="http://schemas.openxmlformats.org/officeDocument/2006/relationships/image" Target="../media/image184.png"/><Relationship Id="rId8" Type="http://schemas.openxmlformats.org/officeDocument/2006/relationships/image" Target="../media/image40.jpeg"/><Relationship Id="rId51" Type="http://schemas.openxmlformats.org/officeDocument/2006/relationships/image" Target="../media/image159.jpeg"/><Relationship Id="rId3" Type="http://schemas.openxmlformats.org/officeDocument/2006/relationships/image" Target="../media/image45.jpeg"/><Relationship Id="rId12" Type="http://schemas.openxmlformats.org/officeDocument/2006/relationships/image" Target="../media/image51.png"/><Relationship Id="rId17" Type="http://schemas.openxmlformats.org/officeDocument/2006/relationships/image" Target="../media/image81.png"/><Relationship Id="rId25" Type="http://schemas.openxmlformats.org/officeDocument/2006/relationships/image" Target="../media/image98.jpeg"/><Relationship Id="rId33" Type="http://schemas.openxmlformats.org/officeDocument/2006/relationships/image" Target="../media/image118.png"/><Relationship Id="rId38" Type="http://schemas.openxmlformats.org/officeDocument/2006/relationships/image" Target="../media/image119.png"/><Relationship Id="rId46" Type="http://schemas.openxmlformats.org/officeDocument/2006/relationships/image" Target="../media/image179.jpeg"/><Relationship Id="rId59" Type="http://schemas.openxmlformats.org/officeDocument/2006/relationships/image" Target="../media/image176.png"/><Relationship Id="rId67" Type="http://schemas.openxmlformats.org/officeDocument/2006/relationships/image" Target="../media/image107.png"/><Relationship Id="rId20" Type="http://schemas.openxmlformats.org/officeDocument/2006/relationships/image" Target="../media/image97.png"/><Relationship Id="rId41" Type="http://schemas.openxmlformats.org/officeDocument/2006/relationships/image" Target="../media/image124.jpeg"/><Relationship Id="rId54" Type="http://schemas.openxmlformats.org/officeDocument/2006/relationships/image" Target="../media/image162.png"/><Relationship Id="rId62" Type="http://schemas.openxmlformats.org/officeDocument/2006/relationships/image" Target="../media/image183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Box 12"/>
          <p:cNvSpPr txBox="1">
            <a:spLocks noChangeArrowheads="1"/>
          </p:cNvSpPr>
          <p:nvPr/>
        </p:nvSpPr>
        <p:spPr bwMode="auto">
          <a:xfrm>
            <a:off x="914400" y="206375"/>
            <a:ext cx="73152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4000" b="1">
                <a:solidFill>
                  <a:srgbClr val="333399"/>
                </a:solidFill>
                <a:latin typeface="Arial" pitchFamily="34" charset="0"/>
                <a:cs typeface="Arial" pitchFamily="34" charset="0"/>
              </a:rPr>
              <a:t>The Eras of the HIV Epidemic</a:t>
            </a:r>
          </a:p>
        </p:txBody>
      </p:sp>
      <p:grpSp>
        <p:nvGrpSpPr>
          <p:cNvPr id="2" name="Group 91"/>
          <p:cNvGrpSpPr>
            <a:grpSpLocks/>
          </p:cNvGrpSpPr>
          <p:nvPr/>
        </p:nvGrpSpPr>
        <p:grpSpPr bwMode="auto">
          <a:xfrm>
            <a:off x="1727200" y="1066800"/>
            <a:ext cx="1397000" cy="5711825"/>
            <a:chOff x="208435" y="1069975"/>
            <a:chExt cx="1397383" cy="5711826"/>
          </a:xfrm>
        </p:grpSpPr>
        <p:pic>
          <p:nvPicPr>
            <p:cNvPr id="31782" name="Picture 34" descr="http://img.webmd.com/dtmcms/live/webmd/consumer_assets/site_images/articles/health_tools/AIDS_retrospective_slideshow/corbis_rm_photo_of_AIDS_quilt_on_mall.jpg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40671" y="5490197"/>
              <a:ext cx="683361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783" name="Picture 36" descr="http://img.webmd.com/dtmcms/live/webmd/consumer_assets/site_images/articles/health_tools/AIDS_retrospective_slideshow/corbis_rm_photo_of_man_with_aids_ks.jpg">
              <a:hlinkClick r:id="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14604" r="9128"/>
            <a:stretch>
              <a:fillRect/>
            </a:stretch>
          </p:blipFill>
          <p:spPr bwMode="auto">
            <a:xfrm>
              <a:off x="903319" y="4880596"/>
              <a:ext cx="629499" cy="60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3" name="Group 42"/>
            <p:cNvGrpSpPr>
              <a:grpSpLocks/>
            </p:cNvGrpSpPr>
            <p:nvPr/>
          </p:nvGrpSpPr>
          <p:grpSpPr bwMode="auto">
            <a:xfrm>
              <a:off x="208435" y="1069975"/>
              <a:ext cx="1397383" cy="5711826"/>
              <a:chOff x="208435" y="1069975"/>
              <a:chExt cx="1397383" cy="5711826"/>
            </a:xfrm>
          </p:grpSpPr>
          <p:grpSp>
            <p:nvGrpSpPr>
              <p:cNvPr id="4" name="Group 84"/>
              <p:cNvGrpSpPr>
                <a:grpSpLocks/>
              </p:cNvGrpSpPr>
              <p:nvPr/>
            </p:nvGrpSpPr>
            <p:grpSpPr bwMode="auto">
              <a:xfrm>
                <a:off x="208435" y="1069975"/>
                <a:ext cx="1397383" cy="5711826"/>
                <a:chOff x="208435" y="1069975"/>
                <a:chExt cx="1397383" cy="5711826"/>
              </a:xfrm>
            </p:grpSpPr>
            <p:pic>
              <p:nvPicPr>
                <p:cNvPr id="31787" name="Picture 62" descr="http://visitbulgaria.info/files/who2_0.JPG"/>
                <p:cNvPicPr>
                  <a:picLocks noChangeAspect="1"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904689" y="4194796"/>
                  <a:ext cx="629068" cy="6133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5" name="Group 53"/>
                <p:cNvGrpSpPr>
                  <a:grpSpLocks/>
                </p:cNvGrpSpPr>
                <p:nvPr/>
              </p:nvGrpSpPr>
              <p:grpSpPr bwMode="auto">
                <a:xfrm>
                  <a:off x="208435" y="1069975"/>
                  <a:ext cx="1397383" cy="3886201"/>
                  <a:chOff x="208435" y="1127065"/>
                  <a:chExt cx="1397383" cy="3886201"/>
                </a:xfrm>
              </p:grpSpPr>
              <p:grpSp>
                <p:nvGrpSpPr>
                  <p:cNvPr id="6" name="Group 52"/>
                  <p:cNvGrpSpPr>
                    <a:grpSpLocks/>
                  </p:cNvGrpSpPr>
                  <p:nvPr/>
                </p:nvGrpSpPr>
                <p:grpSpPr bwMode="auto">
                  <a:xfrm>
                    <a:off x="208435" y="1127065"/>
                    <a:ext cx="1397383" cy="3191608"/>
                    <a:chOff x="208435" y="1127065"/>
                    <a:chExt cx="1397383" cy="3191608"/>
                  </a:xfrm>
                </p:grpSpPr>
                <p:grpSp>
                  <p:nvGrpSpPr>
                    <p:cNvPr id="7" name="Group 2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8435" y="1127065"/>
                      <a:ext cx="1397383" cy="2743201"/>
                      <a:chOff x="208435" y="1127065"/>
                      <a:chExt cx="1397383" cy="2743201"/>
                    </a:xfrm>
                  </p:grpSpPr>
                  <p:grpSp>
                    <p:nvGrpSpPr>
                      <p:cNvPr id="8" name="Group 6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26661" y="2854733"/>
                        <a:ext cx="694242" cy="1015533"/>
                        <a:chOff x="226661" y="2854733"/>
                        <a:chExt cx="694242" cy="1015533"/>
                      </a:xfrm>
                    </p:grpSpPr>
                    <p:pic>
                      <p:nvPicPr>
                        <p:cNvPr id="31802" name="Picture 30" descr="http://medicalpicturesinfo.com/wp-content/uploads/2011/08/Blood-Transfusion-2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8600" y="2854733"/>
                          <a:ext cx="692303" cy="55515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pic>
                      <p:nvPicPr>
                        <p:cNvPr id="31803" name="Picture 2" descr="http://scrapetv.com/News/News%20Pages/Health/Images/african-aids-patient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 cstate="print"/>
                        <a:srcRect t="27614"/>
                        <a:stretch>
                          <a:fillRect/>
                        </a:stretch>
                      </p:blipFill>
                      <p:spPr bwMode="auto">
                        <a:xfrm>
                          <a:off x="226661" y="3325024"/>
                          <a:ext cx="685816" cy="545242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grpSp>
                    <p:nvGrpSpPr>
                      <p:cNvPr id="9" name="Group 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8435" y="1127065"/>
                        <a:ext cx="1397383" cy="1139825"/>
                        <a:chOff x="-2551011" y="2122736"/>
                        <a:chExt cx="7803692" cy="6227708"/>
                      </a:xfrm>
                    </p:grpSpPr>
                    <p:sp>
                      <p:nvSpPr>
                        <p:cNvPr id="31800" name="TextBox 20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-2551011" y="2122736"/>
                          <a:ext cx="7803692" cy="252241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wrap="none">
                          <a:spAutoFit/>
                        </a:bodyPr>
                        <a:lstStyle/>
                        <a:p>
                          <a:pPr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r>
                            <a:rPr kumimoji="0" lang="en-US" altLang="ja-JP" sz="2400" b="1">
                              <a:solidFill>
                                <a:srgbClr val="0000CC"/>
                              </a:solidFill>
                              <a:latin typeface="Arial Narrow" pitchFamily="34" charset="0"/>
                              <a:cs typeface="Arial" pitchFamily="34" charset="0"/>
                            </a:rPr>
                            <a:t>1981-1987</a:t>
                          </a:r>
                          <a:endParaRPr kumimoji="0" lang="en-US" altLang="ja-JP" sz="2000" b="1">
                            <a:solidFill>
                              <a:srgbClr val="0000CC"/>
                            </a:solidFill>
                            <a:latin typeface="Arial Narrow" pitchFamily="34" charset="0"/>
                            <a:cs typeface="Arial" pitchFamily="34" charset="0"/>
                          </a:endParaRPr>
                        </a:p>
                      </p:txBody>
                    </p:sp>
                    <p:pic>
                      <p:nvPicPr>
                        <p:cNvPr id="31801" name="Picture 16" descr="http://www.cdc.gov/nchhstp/newsroom/images/1981-AIDS-MMWR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2438398" y="5253333"/>
                          <a:ext cx="3829946" cy="3097111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</p:grpSp>
                <p:pic>
                  <p:nvPicPr>
                    <p:cNvPr id="31797" name="Picture 2" descr="http://www.borderstan.com/wp-content/uploads/2010/12/Vigil-550x392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28600" y="3794066"/>
                      <a:ext cx="674718" cy="52460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31795" name="Picture 18" descr="http://ts3.mm.bing.net/images/thumbnail.aspx?q=1177314603446&amp;id=2e09ab8b6077248768d162f6d2cfa3a2&amp;url=http%3a%2f%2fimages.lightstalkers.org%2fimages%2f830805%2f015_The__Kiss_large.JPG"/>
                  <p:cNvPicPr>
                    <a:picLocks noChangeAspect="1" noChangeArrowheads="1"/>
                  </p:cNvPicPr>
                  <p:nvPr/>
                </p:nvPicPr>
                <p:blipFill>
                  <a:blip r:embed="rId10" cstate="print"/>
                  <a:srcRect/>
                  <a:stretch>
                    <a:fillRect/>
                  </a:stretch>
                </p:blipFill>
                <p:spPr bwMode="auto">
                  <a:xfrm>
                    <a:off x="228602" y="4326462"/>
                    <a:ext cx="674717" cy="68680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1789" name="Picture 64" descr="http://elev8.com/files/2011/04/cdc_logo.jpg"/>
                <p:cNvPicPr>
                  <a:picLocks noChangeAspect="1"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919619" y="3587798"/>
                  <a:ext cx="609617" cy="6069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790" name="Picture 6" descr="http://blu.stb.s-msn.com/i/41/148FD4E0905DFDF61B1520A9E04A2.jpg"/>
                <p:cNvPicPr>
                  <a:picLocks noChangeAspect="1"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914416" y="1680195"/>
                  <a:ext cx="609615" cy="60605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791" name="Picture 42" descr="http://img.webmd.com/dtmcms/live/webmd/consumer_assets/site_images/articles/health_tools/AIDS_retrospective_slideshow/ap_rm_photo_of_burk_family_1985.jpg">
                  <a:hlinkClick r:id=""/>
                </p:cNvPr>
                <p:cNvPicPr>
                  <a:picLocks noChangeAspect="1" noChangeArrowheads="1"/>
                </p:cNvPicPr>
                <p:nvPr/>
              </p:nvPicPr>
              <p:blipFill>
                <a:blip r:embed="rId13" cstate="print"/>
                <a:srcRect l="24442" r="25253"/>
                <a:stretch>
                  <a:fillRect/>
                </a:stretch>
              </p:blipFill>
              <p:spPr bwMode="auto">
                <a:xfrm>
                  <a:off x="919293" y="2263940"/>
                  <a:ext cx="622987" cy="86343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792" name="Picture 8" descr="http://ak.imgfarm.com/images/fwp/myfuncards/Everyday/lg/AIDSmap.jpg"/>
                <p:cNvPicPr>
                  <a:picLocks noChangeAspect="1" noChangeArrowheads="1"/>
                </p:cNvPicPr>
                <p:nvPr/>
              </p:nvPicPr>
              <p:blipFill>
                <a:blip r:embed="rId14" cstate="print"/>
                <a:srcRect b="28416"/>
                <a:stretch>
                  <a:fillRect/>
                </a:stretch>
              </p:blipFill>
              <p:spPr bwMode="auto">
                <a:xfrm>
                  <a:off x="217502" y="6107391"/>
                  <a:ext cx="1295431" cy="67441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793" name="Picture 32" descr="http://www.freemilitaryphotos.com/files/342364%20(Large).jpg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919293" y="3051175"/>
                  <a:ext cx="609616" cy="515828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1786" name="Picture 2" descr="http://www.revolutionp.com/wp-content/uploads/2010/10/aids-cbc.jpg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l="39680"/>
              <a:stretch>
                <a:fillRect/>
              </a:stretch>
            </p:blipFill>
            <p:spPr bwMode="auto">
              <a:xfrm>
                <a:off x="228601" y="2209800"/>
                <a:ext cx="685816" cy="5878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grpSp>
        <p:nvGrpSpPr>
          <p:cNvPr id="10" name="Group 38"/>
          <p:cNvGrpSpPr>
            <a:grpSpLocks/>
          </p:cNvGrpSpPr>
          <p:nvPr/>
        </p:nvGrpSpPr>
        <p:grpSpPr bwMode="auto">
          <a:xfrm>
            <a:off x="152400" y="685800"/>
            <a:ext cx="8839200" cy="457200"/>
            <a:chOff x="152400" y="3276600"/>
            <a:chExt cx="8839200" cy="457200"/>
          </a:xfrm>
        </p:grpSpPr>
        <p:sp>
          <p:nvSpPr>
            <p:cNvPr id="31776" name="AutoShape 29"/>
            <p:cNvSpPr>
              <a:spLocks noChangeArrowheads="1"/>
            </p:cNvSpPr>
            <p:nvPr/>
          </p:nvSpPr>
          <p:spPr bwMode="auto">
            <a:xfrm>
              <a:off x="152400" y="3276600"/>
              <a:ext cx="13716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1777" name="AutoShape 37"/>
            <p:cNvSpPr>
              <a:spLocks noChangeArrowheads="1"/>
            </p:cNvSpPr>
            <p:nvPr/>
          </p:nvSpPr>
          <p:spPr bwMode="auto">
            <a:xfrm>
              <a:off x="7467600" y="3276600"/>
              <a:ext cx="1524000" cy="457200"/>
            </a:xfrm>
            <a:prstGeom prst="rightArrow">
              <a:avLst>
                <a:gd name="adj1" fmla="val 37981"/>
                <a:gd name="adj2" fmla="val 47469"/>
              </a:avLst>
            </a:prstGeom>
            <a:gradFill rotWithShape="0">
              <a:gsLst>
                <a:gs pos="0">
                  <a:srgbClr val="FF9900"/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1778" name="AutoShape 29"/>
            <p:cNvSpPr>
              <a:spLocks noChangeArrowheads="1"/>
            </p:cNvSpPr>
            <p:nvPr/>
          </p:nvSpPr>
          <p:spPr bwMode="auto">
            <a:xfrm>
              <a:off x="1447800" y="3276600"/>
              <a:ext cx="1447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1779" name="AutoShape 29"/>
            <p:cNvSpPr>
              <a:spLocks noChangeArrowheads="1"/>
            </p:cNvSpPr>
            <p:nvPr/>
          </p:nvSpPr>
          <p:spPr bwMode="auto">
            <a:xfrm>
              <a:off x="2895600" y="3276600"/>
              <a:ext cx="16764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1780" name="AutoShape 29"/>
            <p:cNvSpPr>
              <a:spLocks noChangeArrowheads="1"/>
            </p:cNvSpPr>
            <p:nvPr/>
          </p:nvSpPr>
          <p:spPr bwMode="auto">
            <a:xfrm>
              <a:off x="4572000" y="3276600"/>
              <a:ext cx="1524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1781" name="AutoShape 29"/>
            <p:cNvSpPr>
              <a:spLocks noChangeArrowheads="1"/>
            </p:cNvSpPr>
            <p:nvPr/>
          </p:nvSpPr>
          <p:spPr bwMode="auto">
            <a:xfrm>
              <a:off x="6096000" y="3276600"/>
              <a:ext cx="13716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FFFF00"/>
                </a:gs>
                <a:gs pos="100000">
                  <a:srgbClr val="FF99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pic>
        <p:nvPicPr>
          <p:cNvPr id="31749" name="Picture 14" descr="http://upload.wikimedia.org/wikipedia/commons/2/2f/HTLV-1_and_HIV-1_EM_8241_lores.jpg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46250" y="5532438"/>
            <a:ext cx="679450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0" name="Picture 13" descr="http://pittmensstudy.files.wordpress.com/2010/04/macs_logo.jpg?w=121&amp;h=150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1746250" y="4800600"/>
            <a:ext cx="6921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TextBox 28"/>
          <p:cNvSpPr txBox="1">
            <a:spLocks noChangeArrowheads="1"/>
          </p:cNvSpPr>
          <p:nvPr/>
        </p:nvSpPr>
        <p:spPr bwMode="auto">
          <a:xfrm>
            <a:off x="3276600" y="947738"/>
            <a:ext cx="1447800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Early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Treatment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ja-JP" sz="2400" b="1">
              <a:solidFill>
                <a:srgbClr val="008080"/>
              </a:solidFill>
              <a:latin typeface="Arial Narrow" pitchFamily="34" charset="0"/>
              <a:cs typeface="Arial" pitchFamily="34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1987-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400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1996</a:t>
            </a:r>
          </a:p>
        </p:txBody>
      </p:sp>
      <p:grpSp>
        <p:nvGrpSpPr>
          <p:cNvPr id="11" name="Group 4"/>
          <p:cNvGrpSpPr>
            <a:grpSpLocks/>
          </p:cNvGrpSpPr>
          <p:nvPr/>
        </p:nvGrpSpPr>
        <p:grpSpPr bwMode="auto">
          <a:xfrm>
            <a:off x="314325" y="947738"/>
            <a:ext cx="1514475" cy="5645150"/>
            <a:chOff x="197655" y="990600"/>
            <a:chExt cx="1515189" cy="5644435"/>
          </a:xfrm>
        </p:grpSpPr>
        <p:sp>
          <p:nvSpPr>
            <p:cNvPr id="31753" name="TextBox 9"/>
            <p:cNvSpPr txBox="1">
              <a:spLocks noChangeArrowheads="1"/>
            </p:cNvSpPr>
            <p:nvPr/>
          </p:nvSpPr>
          <p:spPr bwMode="auto">
            <a:xfrm>
              <a:off x="227832" y="990600"/>
              <a:ext cx="1448482" cy="6396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400" b="1">
                  <a:solidFill>
                    <a:srgbClr val="BC008B"/>
                  </a:solidFill>
                  <a:latin typeface="Arial Narrow" pitchFamily="34" charset="0"/>
                  <a:cs typeface="Arial" pitchFamily="34" charset="0"/>
                </a:rPr>
                <a:t>1930-1980</a:t>
              </a:r>
            </a:p>
          </p:txBody>
        </p:sp>
        <p:grpSp>
          <p:nvGrpSpPr>
            <p:cNvPr id="12" name="Group 135"/>
            <p:cNvGrpSpPr>
              <a:grpSpLocks/>
            </p:cNvGrpSpPr>
            <p:nvPr/>
          </p:nvGrpSpPr>
          <p:grpSpPr bwMode="auto">
            <a:xfrm>
              <a:off x="197655" y="1533335"/>
              <a:ext cx="757626" cy="4777616"/>
              <a:chOff x="11322855" y="-2174268"/>
              <a:chExt cx="757626" cy="4777616"/>
            </a:xfrm>
          </p:grpSpPr>
          <p:pic>
            <p:nvPicPr>
              <p:cNvPr id="31767" name="Picture 11"/>
              <p:cNvPicPr>
                <a:picLocks noChangeAspect="1"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11329127" y="114071"/>
                <a:ext cx="751354" cy="5318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3" name="Group 137"/>
              <p:cNvGrpSpPr>
                <a:grpSpLocks/>
              </p:cNvGrpSpPr>
              <p:nvPr/>
            </p:nvGrpSpPr>
            <p:grpSpPr bwMode="auto">
              <a:xfrm>
                <a:off x="11322855" y="-2174268"/>
                <a:ext cx="757626" cy="4777616"/>
                <a:chOff x="9251438" y="-3668966"/>
                <a:chExt cx="757626" cy="4777616"/>
              </a:xfrm>
            </p:grpSpPr>
            <p:pic>
              <p:nvPicPr>
                <p:cNvPr id="31769" name="Picture 14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9253723" y="-3668966"/>
                  <a:ext cx="753842" cy="5016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770" name="Picture 2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/>
                <a:stretch>
                  <a:fillRect/>
                </a:stretch>
              </p:blipFill>
              <p:spPr bwMode="auto">
                <a:xfrm>
                  <a:off x="9251438" y="-3167318"/>
                  <a:ext cx="756127" cy="51390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771" name="Picture 13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9253723" y="-2653413"/>
                  <a:ext cx="753842" cy="4096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772" name="Picture 7"/>
                <p:cNvPicPr>
                  <a:picLocks noChangeAspect="1" noChangeArrowheads="1"/>
                </p:cNvPicPr>
                <p:nvPr/>
              </p:nvPicPr>
              <p:blipFill>
                <a:blip r:embed="rId23" cstate="print"/>
                <a:srcRect/>
                <a:stretch>
                  <a:fillRect/>
                </a:stretch>
              </p:blipFill>
              <p:spPr bwMode="auto">
                <a:xfrm>
                  <a:off x="9257709" y="-2243718"/>
                  <a:ext cx="751354" cy="8586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773" name="Picture 8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 b="15465"/>
                <a:stretch>
                  <a:fillRect/>
                </a:stretch>
              </p:blipFill>
              <p:spPr bwMode="auto">
                <a:xfrm>
                  <a:off x="9251438" y="-366818"/>
                  <a:ext cx="757626" cy="89664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774" name="Picture 12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/>
                <a:stretch>
                  <a:fillRect/>
                </a:stretch>
              </p:blipFill>
              <p:spPr bwMode="auto">
                <a:xfrm>
                  <a:off x="9253723" y="-848770"/>
                  <a:ext cx="755341" cy="48557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775" name="Picture 5"/>
                <p:cNvPicPr>
                  <a:picLocks noChangeAspect="1" noChangeArrowheads="1"/>
                </p:cNvPicPr>
                <p:nvPr/>
              </p:nvPicPr>
              <p:blipFill>
                <a:blip r:embed="rId26" cstate="print"/>
                <a:srcRect/>
                <a:stretch>
                  <a:fillRect/>
                </a:stretch>
              </p:blipFill>
              <p:spPr bwMode="auto">
                <a:xfrm>
                  <a:off x="9251438" y="529827"/>
                  <a:ext cx="757626" cy="57882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14" name="Group 3"/>
            <p:cNvGrpSpPr>
              <a:grpSpLocks/>
            </p:cNvGrpSpPr>
            <p:nvPr/>
          </p:nvGrpSpPr>
          <p:grpSpPr bwMode="auto">
            <a:xfrm>
              <a:off x="949476" y="1533335"/>
              <a:ext cx="763368" cy="5101700"/>
              <a:chOff x="949476" y="1533335"/>
              <a:chExt cx="763368" cy="5101700"/>
            </a:xfrm>
          </p:grpSpPr>
          <p:grpSp>
            <p:nvGrpSpPr>
              <p:cNvPr id="15" name="Group 2"/>
              <p:cNvGrpSpPr>
                <a:grpSpLocks/>
              </p:cNvGrpSpPr>
              <p:nvPr/>
            </p:nvGrpSpPr>
            <p:grpSpPr bwMode="auto">
              <a:xfrm>
                <a:off x="949476" y="1533335"/>
                <a:ext cx="763368" cy="5101700"/>
                <a:chOff x="949476" y="1533335"/>
                <a:chExt cx="763368" cy="5101700"/>
              </a:xfrm>
            </p:grpSpPr>
            <p:grpSp>
              <p:nvGrpSpPr>
                <p:cNvPr id="16" name="Group 1"/>
                <p:cNvGrpSpPr>
                  <a:grpSpLocks/>
                </p:cNvGrpSpPr>
                <p:nvPr/>
              </p:nvGrpSpPr>
              <p:grpSpPr bwMode="auto">
                <a:xfrm>
                  <a:off x="949476" y="2012090"/>
                  <a:ext cx="763368" cy="4622945"/>
                  <a:chOff x="949476" y="2012090"/>
                  <a:chExt cx="763368" cy="4622945"/>
                </a:xfrm>
              </p:grpSpPr>
              <p:grpSp>
                <p:nvGrpSpPr>
                  <p:cNvPr id="17" name="Group 148"/>
                  <p:cNvGrpSpPr>
                    <a:grpSpLocks/>
                  </p:cNvGrpSpPr>
                  <p:nvPr/>
                </p:nvGrpSpPr>
                <p:grpSpPr bwMode="auto">
                  <a:xfrm>
                    <a:off x="949476" y="3084922"/>
                    <a:ext cx="763368" cy="3550113"/>
                    <a:chOff x="9121354" y="1070157"/>
                    <a:chExt cx="763368" cy="3550113"/>
                  </a:xfrm>
                </p:grpSpPr>
                <p:pic>
                  <p:nvPicPr>
                    <p:cNvPr id="31762" name="Picture 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27159" y="1070157"/>
                      <a:ext cx="757563" cy="50619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763" name="Picture 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27159" y="1549522"/>
                      <a:ext cx="757563" cy="51477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764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 l="77414" t="31517" r="1379" b="22578"/>
                    <a:stretch>
                      <a:fillRect/>
                    </a:stretch>
                  </p:blipFill>
                  <p:spPr bwMode="auto">
                    <a:xfrm>
                      <a:off x="9130335" y="2064296"/>
                      <a:ext cx="745763" cy="90801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765" name="Picture 2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21355" y="2972306"/>
                      <a:ext cx="757563" cy="49100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766" name="Picture 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1" cstate="print"/>
                    <a:srcRect l="77725" t="18460" r="1689" b="24484"/>
                    <a:stretch>
                      <a:fillRect/>
                    </a:stretch>
                  </p:blipFill>
                  <p:spPr bwMode="auto">
                    <a:xfrm>
                      <a:off x="9121354" y="3461095"/>
                      <a:ext cx="754743" cy="11591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31761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32" cstate="print"/>
                  <a:srcRect/>
                  <a:stretch>
                    <a:fillRect/>
                  </a:stretch>
                </p:blipFill>
                <p:spPr bwMode="auto">
                  <a:xfrm>
                    <a:off x="961164" y="2012090"/>
                    <a:ext cx="748899" cy="68283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1759" name="Picture 9"/>
                <p:cNvPicPr>
                  <a:picLocks noChangeAspect="1" noChangeArrowheads="1"/>
                </p:cNvPicPr>
                <p:nvPr/>
              </p:nvPicPr>
              <p:blipFill>
                <a:blip r:embed="rId33" cstate="print"/>
                <a:srcRect l="39307" t="2457" b="5156"/>
                <a:stretch>
                  <a:fillRect/>
                </a:stretch>
              </p:blipFill>
              <p:spPr bwMode="auto">
                <a:xfrm>
                  <a:off x="952500" y="1533335"/>
                  <a:ext cx="757563" cy="4787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1757" name="Picture 3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 l="18539" r="7767"/>
              <a:stretch>
                <a:fillRect/>
              </a:stretch>
            </p:blipFill>
            <p:spPr bwMode="auto">
              <a:xfrm>
                <a:off x="949477" y="2694920"/>
                <a:ext cx="755233" cy="3900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AutoShape 10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2388" y="-10398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3795" name="AutoShape 12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204788" y="-8874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3796" name="AutoShape 14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357188" y="-7350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3797" name="AutoShape 16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09588" y="-5826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3798" name="AutoShape 19" descr="data:image/jpg;base64,/9j/4AAQSkZJRgABAQAAAQABAAD/2wCEAAkGBhQQEBUUEhQVFRQVFBYVFBgXFBUUGBYUGBUVFx4fHBQXHCYeGBwkGxUdIC8hIzMpLi0sGB4xNTAqNSgrLCkBCQoKDgwNGg8PGTUlHyQ1Ly8sMyw1NS0zNDUtNCwsLDIpNTQtKSotKTIpKSwuLCwpLSwuKiwsLDQsKTQsLCovNP/AABEIAIoAoAMBIgACEQEDEQH/xAAcAAACAgMBAQAAAAAAAAAAAAAABwEGAwQFCAL/xABAEAACAQMBBQYEBAMGBQUAAAABAgMABBEFBhIhMUEHEyJRYXEUMlKBI0KhsWKRwRUzcpLR8FSCk8LhFiQ0Q1P/xAAbAQEAAgMBAQAAAAAAAAAAAAAAAwYBAgQFB//EAC4RAAIBAwIEBQMEAwAAAAAAAAABAgMEEQUxEiFBUQYTYXHRMrHBIpHh8BRCgf/aAAwDAQACEQMRAD8AeFFFFAFFFFAFFFFAQaM0Gqltht4lnmOPDz+X5Uz9Xr6D9KE1ChUrzUKayzrbQbSxWUe9IeJ+RB8zH0Hl60odf2snvJN9mKKpyiISAv3HEt6/tXNv7+SeQySsXduZP7AdB6Vr4qJyyXrTtIp2q4p85fb2LDpu3t5BgCXfXykG/wDr8361atO7XFOBPCV8zGd4f5Wwf1NLTFGKKTOivpVrW3hh+nI9CaZqcdzGskTbyNy9PQjoR5Vt5pF7L7UyWMu8vijb+8ToR5jyYU4INoYHt/iA47rGSTwx5gjo3TFSKWSmahplS0qYXOL2f4fqb11dpEheRgqjmWIAH3NUjXO1OJMrbL3jfU2VT+XzN+nvVP2u2ue+kwMrCp8C+f8AE3r6dKruK1cux7dhoMOFTuN+3ydXVtp7i6bMsrYByFU7qj2A/euvonaPc2+FkPfIOjnDAej/AOuaqeKMVplnvTsbecPLcFgdmh7d211hQ3dyHhuPwJPkDyb7VYxXnFTjiOf9adGwu0/xlvhz+NHhZPXyb7/uDUilkqOq6SrVeZS+nr6fwWeiiitivhRRRQBRRRQEMa8/a5e99czSfXIxHtnA/QCnftLe9xaTScisbY/xEYH6kUgq0my2eG6XOdT2Xz+CcUYqKKjLeTijFRRQE19iZgpXeO6SCVzwLDkcedY6KGGk9yaMVFFDJOKMVFFATirF2fXZj1CLBwH3kPrlSeP3A/lVcroaBcd3dQN5TR/qwH7Gsrc5byHmW8490z0BRRRUx8uCiiigCiiigKZ2qXu5ZBAeMsir9lyx/YUoqfW0+gre27RtwPNG+lxyPt0PpSLu7VopGjcYdSVYeRFRzRdvD1aDoOmvqTyzDRU5ozWpZSKz2dm8zhI1Lu3JRzNYc0yOyjRBuvctgnJjT0AxvH3JwPsfOiWWcN/dq0oOp16e5zNM7K7iTjM6RDy+dv5Dh+tc/a3YmSxO8pMkJ/Pjip8mA5e9OqsdxbrIpVgGUjBBGQR7VJwop9PXblVVOTyux5zqw2GwV3NF3ix4HQMd1mHmAf64plaRsBbW0pkClm3spv8AiCf4R/U5NWTFYUO533XiF8lbr9zz9qGiz2/97E6epU4+zcq0af2v6WLm2li+pCB6N0/UUgmUg4PAjmPI9f1rElg9fStRd7B8Sw0RW1plo8s0aRjLs4C++c59hjP2rVpmdl2zm6punHFsrF6L1b7nh7A+dYSyzp1C7VrQc3vsvcYmaM0UVKfMwzRmiigDNGaKKAgiqD2mbLd4nxUY8aDEoH5kHX3HX09qvxqGQEYIyDwNGso6bW5lbVVUj0POVRVj232ZNlceEfgyZMfp5r9unpVcqE+l29eFemqkNmFXPs02i7ifuXPgmIxnkJOn8xw98VTKAaJ4NLq2jc0nSl1PR4NFKDZrtGmt8JNmWLlxPjX2Y/N7H+dNHSdZiuk34XDDr5g+RXmDUqaZ8+vNOrWj/WuXfob+aK5mv69HZwmST2VRzZvIVVYO1yA/NDKvsVb+tG0RUbKvXjxU4toydoG2nw6mCE/isPGw/wDrU/8Acf05+VKnNdrae3VpPiYSTDOzMCfmWTPiVvXqPQ+lY9ntm5Lx8L4UHzyH5VH9T6VG8tl30+nQs7Xj27t757f8PnZvQmvLhY1B3cgyN9KdePQnkKe1vbLGioowqgAAdABiuToVpa2iLDCybx5+NS7t5njkmu0KkSwVPVb93dTbEVt8k0VOaM1k8kiipzRmgIoqc0ZoCKKnNRQHL2i0JbyBon4Z4q30uOR/30zSZ1zZeezP4qeHo68UP36fen1XxLCGBDAEHgQRkEe1Yayerp+qVLP9K5xfT4POVFNfaHswily9ue6f6ecZ+3Nftw9KXGr6DNaNuzIV8m5q3s3I1G4tF0tNToXXKLw+z3NCtiw1GSBw8TlGHUH9xyI9616itT0JQU1iSyvUsG0+qy3aQTucgq0ZA4KsiHjgfxAq38/KuBVn2c0iS6srlFQkKUliPTvVyGUepT9vWqwR5/7/ANK2l3OKzlCPFRj/AKv7818HT0fVUjDxzIZIZB4lBwQ6/Kynoensax6jrTzAIAI4k+SJflHqfqY9Sa59FYzyJ/8AGp8fmY5/3n7mS2uGidXQ7rKQykdCKe2zWureW6SjgTwcfS45iktoOiPeTLFH14s3RV6k/wBPX9HjpGkpbRLFEMKo+5PUk9Sa3hkrHiKdF8MV9f49fwb+KipqDW5UwzRSQ2t1q7h1W6urWed7axe3a5jLkxlnIVkROWAuc5zg5PlVx7Vrln0drq2uJYu7CTRtExXvFfCgE893D59wKAvuamkhtJYXEUOkbl/eA3bQxSHveku65bhjJHeYGeiiuxrMd3s/JBcfGzXdpJMsNxHPhmUPyZW9MHy6c88AGtmppF32oPcX18l3qc1hdJMyWaF2it+54hSSBg7w65HMHjnFObQbV4rWGOWTvZEiRXkyTvsFALZPE5PGgN/FRU0UBGKw3NokilXUMp5gjIP2NZ6KBPDyhd7Q9lqtl7Vtw/8A5scqfZua/fI9qqml7D3Etz3Lo0YHGRiOAT0PJiemKd2KMVq4o9mjrVzTpuDeeze6NTTtNS3iWONd1VGAP6k9SfOqR2gbDd5vXFuvj5yIPzAfmA+rzHX3phYoxWWsnBbXdW3q+bF8+vr7nm+u5s7shPenwDdjz4pG+Ue31H0H3plz9nttJcmZlODxMfJC3mR/TlVmhhCgBQAAMAAYAHsOVaqBY7nxDmCVBc3vnocnZrZiKxj3Y8ljxdzzYj9h6V2QKMVNblVqVJVJOc3lsiubtFfTQW7vbwm4lGNyMMF3iTjm3DA5n2pc23aHrEst3FHZ2jPZ478CSTqrsN3jl+CHlWnrva9qFrb2s72kIFwr+Fu9Dh428Q3DxAwVI+9DQwbPdmbyWFzJfW938WzOzItyqd+z8chAdzgT+byrFHYasdCfTpNPkZ8qiP3sX93vmT5d78u6Bz/MPKmHtHt4lvpPx8QD94kZhU58TyYwpxx4ZOcfSap9t2pai+lSagLa17tJAuN+TO7llbw55himPQmgNXaCz1KaHSwunSb1k0UjjvYuLRYTd58MiMNnjjerrahpeo63NBHd2osrOGVZpAZVkkmZeSjd5DiefnnpWS0231fvbVZbK3CXasyOhkcL+GGG+QSEyWXn6+Vael9omsXAuDFZWsgtZXilCyuGLpnIXJ8XI4oDBtINTuY7u3uNMF0JJZVs5vwV7qPeIUnHEYGGBJGc8aY+xukPaWFvBK29JFEqMc5GR0BPMDkPQVUrjtfQ2NtLbwNLc3bMkNuDxEiHdbLY+UE8+uemDjR1LbTXbOMvPp8MgbgncF3MbdA6qzEjHDIwPWgGpRSz1fbzU49Qjs4La2ZpoRNFvvIp3d0lt7j4SGVuHtWle9pepw2lzNLZwI1rOscgbvQrKcjKEnx+LHEcMGgGzRS7k7TZJtGN/ZpE0kX/AMmORmHd4HiAxxJyQR5g/ascvadNFp9tJJbpJeXp/wDawQsxDKcYZieIxvDPuPXADIzRmlTq+3GuWMRlubCB1bAUws7d2xPDfUMSRzGRwz16V0odub4arBZzQW6RXCmSN9595owuSBk47wfT/wCKAYlFUHYbbK+v7qdJIbcW0EjxNLG7nelGeC54Njhk+oq/AUBFSKMUYoAooxRigPO8es2Emo6pPLfTwqzo9v8ADytF8RhJCRncOcEKBnHzGuttht5a302jzORGneyPPG53ikLFU8WBghgjculOT+wbf/h4f+kn+lS2iW5xmCE4GB+EnAenDhQCM0osl5HYXLAWWlSy3hkYkhojuGAn2Mg5fWfKtTTNoIBslPbmVe+73G5xzl5N9emOKxsf+U16EewjO9mNDvAK2UU7yjkDw4geRrD/AGJb4x3EOM5x3SYyM9Mep/maAU2xO2FjZSW0cV1c3LXEIWYSTFo7Xu0VydxkH8Q4E8FNVa0164EOqSWFx4DezSzoiK0htJG3e9jZhkYz6cDnhivQSaLApyIIgfMRIPTyr7h0uFM7kUa7ww26irkeRwOI9KASYFvYf2ZqNlv3FjbLJBcELmSNnLMXZeGG/FPoN0DPEVq7Z7dnxyafq91M7s0ghSAqkMfM7zsM4Ue9PmKzjRSqIiqc5VVABzz4AYpb3230NrezWcWkTPJg7wihj/Fizje3VXJQ+tAUvXtatrnUtOa6u5IgumxC4licpIszI0mCwU8W3wTgfm6Vv7T7cWtxoV1bRSSMIZY4YpJpO8e4/EMm9kKPyqTxxwxXZuO1W1+GNy2luVWZ7eTKQ5jdFiwGJHDO/gD+A109oNtYrL4ZG0qRjdKrKgiiBExJXuyuOMgGPswoCi7W6cbex+OsGD2l7apb3iLndWUBVEgA5eNSD65+qupdo9nDomqd20sFvbLHOFGTGrrwcD/mPHzAHWrdp3aRbNff2bNavbE5VBIqCNyeIG503uYzz9zWW77RBDqA04WE5JwEKhQjQ8i4XH92OOf8JoDWve2u0bu0sVkvJ5WAWJEeMjP1M64H2z9hxrD22si6akzv3V1FKj2zKTvCX8yqwHLdBPHGd0VpaZ2nIskot9FuRJGd2fuoU3kJzwfcXIPA8D5VdNmtpLTWIC6KG3G3ZI5YxvxP5Mhzjrgj18iKA1+y+3gTSrYWzBk3AWYdZTxkz6h8j7Va6xwW6xruoqqo5BQFA+wrJQBmjNFFAGaM0UUAUVNFARRU0UBFFTRQEUntehml2oK2lykEnwQG+0azDgeK7hOMn+fCnC1ef4rdf/U2d1c/HnjgZ5nrQFu7Y9OMWglTuM4lgMzpGsYd84Zt1eAycVHaLqcVxfaKIZEkJuxIAjBvw8x8eHIe/kfKmFtBbrJazK6q6mJ8qwDA+EniDwPEUj+wGzQ6hOxRSyIShKglCWx4T+Xhw4UB1Np9mY9T2hu4d8JJ8FG8Dhsbk6GPd5cfMEDjjNYNjdfmu9obYXSFLm3tJbefOPFIneHe4eYYHy5kcMVp6NbqNpchVz8dPxwM/NJ1q86jaoNpY2CqGaycsQoBJ3XHE9eAA9hQGt2eajEmp60zyRqDcxlSzqoIAm5Enjzqez2ZbnW9TubbjasI498fLJMMElTybk3H+MHrSXhso94eBP8AKPL2r1DspZxw2kKxIka7gO6ihBkgEnAGMk0B1qKmigIoqaKAiipooD//2Q=="/>
          <p:cNvSpPr>
            <a:spLocks noChangeAspect="1" noChangeArrowheads="1"/>
          </p:cNvSpPr>
          <p:nvPr/>
        </p:nvSpPr>
        <p:spPr bwMode="auto">
          <a:xfrm>
            <a:off x="52388" y="-635000"/>
            <a:ext cx="152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3814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33815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3816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3817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3818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509588" y="1066800"/>
            <a:ext cx="1066800" cy="5638800"/>
            <a:chOff x="509588" y="1066800"/>
            <a:chExt cx="1066800" cy="5638800"/>
          </a:xfrm>
        </p:grpSpPr>
        <p:grpSp>
          <p:nvGrpSpPr>
            <p:cNvPr id="4" name="Group 1"/>
            <p:cNvGrpSpPr>
              <a:grpSpLocks/>
            </p:cNvGrpSpPr>
            <p:nvPr/>
          </p:nvGrpSpPr>
          <p:grpSpPr bwMode="auto">
            <a:xfrm>
              <a:off x="509588" y="1066800"/>
              <a:ext cx="1066800" cy="4950168"/>
              <a:chOff x="585788" y="1066800"/>
              <a:chExt cx="1066800" cy="4950168"/>
            </a:xfrm>
          </p:grpSpPr>
          <p:grpSp>
            <p:nvGrpSpPr>
              <p:cNvPr id="5" name="Group 32"/>
              <p:cNvGrpSpPr>
                <a:grpSpLocks/>
              </p:cNvGrpSpPr>
              <p:nvPr/>
            </p:nvGrpSpPr>
            <p:grpSpPr bwMode="auto">
              <a:xfrm>
                <a:off x="685806" y="1524000"/>
                <a:ext cx="760847" cy="4492968"/>
                <a:chOff x="10439399" y="-152400"/>
                <a:chExt cx="1546593" cy="7857480"/>
              </a:xfrm>
            </p:grpSpPr>
            <p:pic>
              <p:nvPicPr>
                <p:cNvPr id="33805" name="Picture 1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10439399" y="6110894"/>
                  <a:ext cx="1521692" cy="1594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6" name="Group 33"/>
                <p:cNvGrpSpPr>
                  <a:grpSpLocks/>
                </p:cNvGrpSpPr>
                <p:nvPr/>
              </p:nvGrpSpPr>
              <p:grpSpPr bwMode="auto">
                <a:xfrm>
                  <a:off x="10439400" y="-152400"/>
                  <a:ext cx="1546592" cy="5197201"/>
                  <a:chOff x="9361304" y="3518878"/>
                  <a:chExt cx="1546592" cy="5197201"/>
                </a:xfrm>
              </p:grpSpPr>
              <p:grpSp>
                <p:nvGrpSpPr>
                  <p:cNvPr id="7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9361304" y="3518878"/>
                    <a:ext cx="1546592" cy="4228742"/>
                    <a:chOff x="9170654" y="6658344"/>
                    <a:chExt cx="1546592" cy="4228742"/>
                  </a:xfrm>
                </p:grpSpPr>
                <p:pic>
                  <p:nvPicPr>
                    <p:cNvPr id="33810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8796" y="7724437"/>
                      <a:ext cx="1528450" cy="12241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811" name="Picture 50" descr="http://cdn.mojocincy.com/files/2010/04/azt_aids_drug-300x234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70654" y="6658344"/>
                      <a:ext cx="1528449" cy="13053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812" name="Picture 21" descr="http://profile.ak.fbcdn.net/hprofile-ak-snc4/71139_143448682418_4324991_n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93276" y="9590098"/>
                      <a:ext cx="1499071" cy="12969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3813" name="Picture 4" descr="ACT UP log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6519" y="8657268"/>
                      <a:ext cx="1512584" cy="9510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33809" name="Picture 58" descr="http://apps.nlm.nih.gov/againsttheodds/images/exhibit/OB1111_lg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9361304" y="7747621"/>
                    <a:ext cx="1521691" cy="9684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3807" name="Picture 8" descr="http://t1.gstatic.com/images?q=tbn:ANd9GcR1bCka3uq6LET9Yww7SRUqHRORnhOUhN4PisxHFFRCka6HNr8B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b="19273"/>
                <a:stretch>
                  <a:fillRect/>
                </a:stretch>
              </p:blipFill>
              <p:spPr bwMode="auto">
                <a:xfrm>
                  <a:off x="10439399" y="4931499"/>
                  <a:ext cx="1521692" cy="157917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3804" name="TextBox 31"/>
              <p:cNvSpPr txBox="1">
                <a:spLocks noChangeArrowheads="1"/>
              </p:cNvSpPr>
              <p:nvPr/>
            </p:nvSpPr>
            <p:spPr bwMode="auto">
              <a:xfrm>
                <a:off x="585788" y="1066800"/>
                <a:ext cx="1066800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  1987</a:t>
                </a:r>
              </a:p>
            </p:txBody>
          </p:sp>
        </p:grpSp>
        <p:pic>
          <p:nvPicPr>
            <p:cNvPr id="33802" name="Picture 51"/>
            <p:cNvPicPr>
              <a:picLocks noChangeAspect="1" noChangeArrowheads="1"/>
            </p:cNvPicPr>
            <p:nvPr/>
          </p:nvPicPr>
          <p:blipFill>
            <a:blip r:embed="rId9" cstate="print"/>
            <a:srcRect l="13641" t="15187" r="45612" b="18677"/>
            <a:stretch>
              <a:fillRect/>
            </a:stretch>
          </p:blipFill>
          <p:spPr bwMode="auto">
            <a:xfrm>
              <a:off x="609605" y="6040241"/>
              <a:ext cx="748597" cy="665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4842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34843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4844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4845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4846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41"/>
          <p:cNvGrpSpPr>
            <a:grpSpLocks/>
          </p:cNvGrpSpPr>
          <p:nvPr/>
        </p:nvGrpSpPr>
        <p:grpSpPr bwMode="auto">
          <a:xfrm>
            <a:off x="228600" y="1038225"/>
            <a:ext cx="8766175" cy="5362575"/>
            <a:chOff x="-7194988" y="1181100"/>
            <a:chExt cx="8765894" cy="5362873"/>
          </a:xfrm>
        </p:grpSpPr>
        <p:sp>
          <p:nvSpPr>
            <p:cNvPr id="34840" name="TextBox 42"/>
            <p:cNvSpPr txBox="1">
              <a:spLocks noChangeArrowheads="1"/>
            </p:cNvSpPr>
            <p:nvPr/>
          </p:nvSpPr>
          <p:spPr bwMode="auto">
            <a:xfrm>
              <a:off x="-7194988" y="1181100"/>
              <a:ext cx="8765894" cy="52324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           1988: Women with AIDS outnumber men                   </a:t>
              </a:r>
            </a:p>
          </p:txBody>
        </p:sp>
        <p:pic>
          <p:nvPicPr>
            <p:cNvPr id="34841" name="Picture 28" descr="http://media.columbiamissourian.com/old/img/photos/2007/10/storyimage-image-3926_t_w600_h12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5518557" y="1981497"/>
              <a:ext cx="5715000" cy="4562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4826" name="AutoShape 2" descr="https://sites.google.com/site/arizonaaetcsite/AETC-home/mappy.JPG?height=244&amp;width=400"/>
          <p:cNvSpPr>
            <a:spLocks noChangeAspect="1" noChangeArrowheads="1"/>
          </p:cNvSpPr>
          <p:nvPr/>
        </p:nvSpPr>
        <p:spPr bwMode="auto">
          <a:xfrm>
            <a:off x="144463" y="-1112838"/>
            <a:ext cx="3810000" cy="2324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914400" y="1076325"/>
            <a:ext cx="7410450" cy="5324475"/>
            <a:chOff x="1283628" y="1047750"/>
            <a:chExt cx="7411204" cy="5324475"/>
          </a:xfrm>
        </p:grpSpPr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>
              <a:off x="1283628" y="1047750"/>
              <a:ext cx="7411204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1988: Protests lead to FDA Expanded                                 </a:t>
              </a:r>
              <a:b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</a:b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Access Program for drugs still in trials                          </a:t>
              </a:r>
            </a:p>
          </p:txBody>
        </p:sp>
        <p:pic>
          <p:nvPicPr>
            <p:cNvPr id="10" name="Picture 2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950448" y="2001857"/>
              <a:ext cx="6431616" cy="4370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846138" y="1066800"/>
            <a:ext cx="7407275" cy="5378450"/>
            <a:chOff x="845566" y="990600"/>
            <a:chExt cx="7407798" cy="5378450"/>
          </a:xfrm>
        </p:grpSpPr>
        <p:pic>
          <p:nvPicPr>
            <p:cNvPr id="9" name="Picture 4" descr="http://img.timeinc.net/time/magazine/archive/covers/1985/1101850812_400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723069" y="1524000"/>
              <a:ext cx="3677731" cy="48450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34"/>
            <p:cNvSpPr txBox="1">
              <a:spLocks noChangeArrowheads="1"/>
            </p:cNvSpPr>
            <p:nvPr/>
          </p:nvSpPr>
          <p:spPr bwMode="auto">
            <a:xfrm>
              <a:off x="845566" y="990600"/>
              <a:ext cx="740779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             1988: Growing media attention             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8"/>
          <p:cNvGrpSpPr>
            <a:grpSpLocks/>
          </p:cNvGrpSpPr>
          <p:nvPr/>
        </p:nvGrpSpPr>
        <p:grpSpPr bwMode="auto">
          <a:xfrm>
            <a:off x="76200" y="1066800"/>
            <a:ext cx="8905875" cy="3427413"/>
            <a:chOff x="-6027556" y="1381780"/>
            <a:chExt cx="8905615" cy="3426414"/>
          </a:xfrm>
        </p:grpSpPr>
        <p:sp>
          <p:nvSpPr>
            <p:cNvPr id="9" name="TextBox 39"/>
            <p:cNvSpPr txBox="1">
              <a:spLocks noChangeArrowheads="1"/>
            </p:cNvSpPr>
            <p:nvPr/>
          </p:nvSpPr>
          <p:spPr bwMode="auto">
            <a:xfrm>
              <a:off x="-4601908" y="1381780"/>
              <a:ext cx="612590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1988: US Office of AIDS Research founded</a:t>
              </a:r>
            </a:p>
          </p:txBody>
        </p:sp>
        <p:pic>
          <p:nvPicPr>
            <p:cNvPr id="10" name="Picture 15" descr="http://www.hanc.info/about/PublishingImages/logoACTG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5122707" y="1981200"/>
              <a:ext cx="7083366" cy="28269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Box 39"/>
            <p:cNvSpPr txBox="1">
              <a:spLocks noChangeArrowheads="1"/>
            </p:cNvSpPr>
            <p:nvPr/>
          </p:nvSpPr>
          <p:spPr bwMode="auto">
            <a:xfrm>
              <a:off x="-6027556" y="1381780"/>
              <a:ext cx="8905615" cy="5231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         1988: US Office of AIDS Research founded               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61950" y="1066800"/>
            <a:ext cx="8401050" cy="5657850"/>
            <a:chOff x="304800" y="1172183"/>
            <a:chExt cx="8400738" cy="5657850"/>
          </a:xfrm>
        </p:grpSpPr>
        <p:sp>
          <p:nvSpPr>
            <p:cNvPr id="9" name="TextBox 37"/>
            <p:cNvSpPr txBox="1">
              <a:spLocks noChangeArrowheads="1"/>
            </p:cNvSpPr>
            <p:nvPr/>
          </p:nvSpPr>
          <p:spPr bwMode="auto">
            <a:xfrm>
              <a:off x="533401" y="1172183"/>
              <a:ext cx="8020049" cy="5232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1988: US AIDS Education and Training Centers founded</a:t>
              </a:r>
            </a:p>
          </p:txBody>
        </p:sp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04800" y="1705583"/>
              <a:ext cx="8400738" cy="512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2"/>
          <p:cNvGrpSpPr>
            <a:grpSpLocks/>
          </p:cNvGrpSpPr>
          <p:nvPr/>
        </p:nvGrpSpPr>
        <p:grpSpPr bwMode="auto">
          <a:xfrm>
            <a:off x="107950" y="1035050"/>
            <a:ext cx="8875713" cy="5365750"/>
            <a:chOff x="-7402827" y="457200"/>
            <a:chExt cx="8876713" cy="5365630"/>
          </a:xfrm>
        </p:grpSpPr>
        <p:pic>
          <p:nvPicPr>
            <p:cNvPr id="9" name="Picture 7" descr="http://t0.gstatic.com/images?q=tbn:ANd9GcRivkf2fRRt1ZX46GM1fu6Sq5DAdbM2P26W9nA8r6gxOpz1lQpCcA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5276422" y="1092256"/>
              <a:ext cx="4682788" cy="47305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34"/>
            <p:cNvSpPr txBox="1">
              <a:spLocks noChangeArrowheads="1"/>
            </p:cNvSpPr>
            <p:nvPr/>
          </p:nvSpPr>
          <p:spPr bwMode="auto">
            <a:xfrm>
              <a:off x="-7402827" y="457200"/>
              <a:ext cx="8876713" cy="52320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1988: 1st comprehensive needle exchange program      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9"/>
          <p:cNvGrpSpPr>
            <a:grpSpLocks/>
          </p:cNvGrpSpPr>
          <p:nvPr/>
        </p:nvGrpSpPr>
        <p:grpSpPr bwMode="auto">
          <a:xfrm>
            <a:off x="433388" y="1066800"/>
            <a:ext cx="8262937" cy="5448300"/>
            <a:chOff x="-9223977" y="152400"/>
            <a:chExt cx="8261867" cy="5448300"/>
          </a:xfrm>
        </p:grpSpPr>
        <p:pic>
          <p:nvPicPr>
            <p:cNvPr id="9" name="Picture 5" descr="http://outlinestoledo.com/wp-content/uploads/2010/11/world-aids-day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524136" y="751925"/>
              <a:ext cx="4848775" cy="4848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>
              <a:off x="-9223977" y="152400"/>
              <a:ext cx="826186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           1988: WHO declares World AIDS Day              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10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2388" y="-10398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5843" name="AutoShape 12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204788" y="-8874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5844" name="AutoShape 14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357188" y="-7350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5845" name="AutoShape 16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09588" y="-5826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5846" name="AutoShape 19" descr="data:image/jpg;base64,/9j/4AAQSkZJRgABAQAAAQABAAD/2wCEAAkGBhQQEBUUEhQVFRQVFBYVFBgXFBUUGBYUGBUVFx4fHBQXHCYeGBwkGxUdIC8hIzMpLi0sGB4xNTAqNSgrLCkBCQoKDgwNGg8PGTUlHyQ1Ly8sMyw1NS0zNDUtNCwsLDIpNTQtKSotKTIpKSwuLCwpLSwuKiwsLDQsKTQsLCovNP/AABEIAIoAoAMBIgACEQEDEQH/xAAcAAACAgMBAQAAAAAAAAAAAAAABwEGAwQFCAL/xABAEAACAQMBBQYEBAMGBQUAAAABAgMABBEFBhIhMUEHEyJRYXEUMlKBI0KhsWKRwRUzcpLR8FSCk8LhFiQ0Q1P/xAAbAQEAAgMBAQAAAAAAAAAAAAAAAwYBAgQFB//EAC4RAAIBAwIEBQMEAwAAAAAAAAABAgMEEQUxEiFBUQYTYXHRMrHBIpHh8BRCgf/aAAwDAQACEQMRAD8AeFFFFAFFFFAFFFFAQaM0Gqltht4lnmOPDz+X5Uz9Xr6D9KE1ChUrzUKayzrbQbSxWUe9IeJ+RB8zH0Hl60odf2snvJN9mKKpyiISAv3HEt6/tXNv7+SeQySsXduZP7AdB6Vr4qJyyXrTtIp2q4p85fb2LDpu3t5BgCXfXykG/wDr8361atO7XFOBPCV8zGd4f5Wwf1NLTFGKKTOivpVrW3hh+nI9CaZqcdzGskTbyNy9PQjoR5Vt5pF7L7UyWMu8vijb+8ToR5jyYU4INoYHt/iA47rGSTwx5gjo3TFSKWSmahplS0qYXOL2f4fqb11dpEheRgqjmWIAH3NUjXO1OJMrbL3jfU2VT+XzN+nvVP2u2ue+kwMrCp8C+f8AE3r6dKruK1cux7dhoMOFTuN+3ydXVtp7i6bMsrYByFU7qj2A/euvonaPc2+FkPfIOjnDAej/AOuaqeKMVplnvTsbecPLcFgdmh7d211hQ3dyHhuPwJPkDyb7VYxXnFTjiOf9adGwu0/xlvhz+NHhZPXyb7/uDUilkqOq6SrVeZS+nr6fwWeiiitivhRRRQBRRRQEMa8/a5e99czSfXIxHtnA/QCnftLe9xaTScisbY/xEYH6kUgq0my2eG6XOdT2Xz+CcUYqKKjLeTijFRRQE19iZgpXeO6SCVzwLDkcedY6KGGk9yaMVFFDJOKMVFFATirF2fXZj1CLBwH3kPrlSeP3A/lVcroaBcd3dQN5TR/qwH7Gsrc5byHmW8490z0BRRRUx8uCiiigCiiigKZ2qXu5ZBAeMsir9lyx/YUoqfW0+gre27RtwPNG+lxyPt0PpSLu7VopGjcYdSVYeRFRzRdvD1aDoOmvqTyzDRU5ozWpZSKz2dm8zhI1Lu3JRzNYc0yOyjRBuvctgnJjT0AxvH3JwPsfOiWWcN/dq0oOp16e5zNM7K7iTjM6RDy+dv5Dh+tc/a3YmSxO8pMkJ/Pjip8mA5e9OqsdxbrIpVgGUjBBGQR7VJwop9PXblVVOTyux5zqw2GwV3NF3ix4HQMd1mHmAf64plaRsBbW0pkClm3spv8AiCf4R/U5NWTFYUO533XiF8lbr9zz9qGiz2/97E6epU4+zcq0af2v6WLm2li+pCB6N0/UUgmUg4PAjmPI9f1rElg9fStRd7B8Sw0RW1plo8s0aRjLs4C++c59hjP2rVpmdl2zm6punHFsrF6L1b7nh7A+dYSyzp1C7VrQc3vsvcYmaM0UVKfMwzRmiigDNGaKKAgiqD2mbLd4nxUY8aDEoH5kHX3HX09qvxqGQEYIyDwNGso6bW5lbVVUj0POVRVj232ZNlceEfgyZMfp5r9unpVcqE+l29eFemqkNmFXPs02i7ifuXPgmIxnkJOn8xw98VTKAaJ4NLq2jc0nSl1PR4NFKDZrtGmt8JNmWLlxPjX2Y/N7H+dNHSdZiuk34XDDr5g+RXmDUqaZ8+vNOrWj/WuXfob+aK5mv69HZwmST2VRzZvIVVYO1yA/NDKvsVb+tG0RUbKvXjxU4toydoG2nw6mCE/isPGw/wDrU/8Acf05+VKnNdrae3VpPiYSTDOzMCfmWTPiVvXqPQ+lY9ntm5Lx8L4UHzyH5VH9T6VG8tl30+nQs7Xj27t757f8PnZvQmvLhY1B3cgyN9KdePQnkKe1vbLGioowqgAAdABiuToVpa2iLDCybx5+NS7t5njkmu0KkSwVPVb93dTbEVt8k0VOaM1k8kiipzRmgIoqc0ZoCKKnNRQHL2i0JbyBon4Z4q30uOR/30zSZ1zZeezP4qeHo68UP36fen1XxLCGBDAEHgQRkEe1Yayerp+qVLP9K5xfT4POVFNfaHswily9ue6f6ecZ+3Nftw9KXGr6DNaNuzIV8m5q3s3I1G4tF0tNToXXKLw+z3NCtiw1GSBw8TlGHUH9xyI9616itT0JQU1iSyvUsG0+qy3aQTucgq0ZA4KsiHjgfxAq38/KuBVn2c0iS6srlFQkKUliPTvVyGUepT9vWqwR5/7/ANK2l3OKzlCPFRj/AKv7818HT0fVUjDxzIZIZB4lBwQ6/Kynoensax6jrTzAIAI4k+SJflHqfqY9Sa59FYzyJ/8AGp8fmY5/3n7mS2uGidXQ7rKQykdCKe2zWureW6SjgTwcfS45iktoOiPeTLFH14s3RV6k/wBPX9HjpGkpbRLFEMKo+5PUk9Sa3hkrHiKdF8MV9f49fwb+KipqDW5UwzRSQ2t1q7h1W6urWed7axe3a5jLkxlnIVkROWAuc5zg5PlVx7Vrln0drq2uJYu7CTRtExXvFfCgE893D59wKAvuamkhtJYXEUOkbl/eA3bQxSHveku65bhjJHeYGeiiuxrMd3s/JBcfGzXdpJMsNxHPhmUPyZW9MHy6c88AGtmppF32oPcX18l3qc1hdJMyWaF2it+54hSSBg7w65HMHjnFObQbV4rWGOWTvZEiRXkyTvsFALZPE5PGgN/FRU0UBGKw3NokilXUMp5gjIP2NZ6KBPDyhd7Q9lqtl7Vtw/8A5scqfZua/fI9qqml7D3Etz3Lo0YHGRiOAT0PJiemKd2KMVq4o9mjrVzTpuDeeze6NTTtNS3iWONd1VGAP6k9SfOqR2gbDd5vXFuvj5yIPzAfmA+rzHX3phYoxWWsnBbXdW3q+bF8+vr7nm+u5s7shPenwDdjz4pG+Ue31H0H3plz9nttJcmZlODxMfJC3mR/TlVmhhCgBQAAMAAYAHsOVaqBY7nxDmCVBc3vnocnZrZiKxj3Y8ljxdzzYj9h6V2QKMVNblVqVJVJOc3lsiubtFfTQW7vbwm4lGNyMMF3iTjm3DA5n2pc23aHrEst3FHZ2jPZ478CSTqrsN3jl+CHlWnrva9qFrb2s72kIFwr+Fu9Dh428Q3DxAwVI+9DQwbPdmbyWFzJfW938WzOzItyqd+z8chAdzgT+byrFHYasdCfTpNPkZ8qiP3sX93vmT5d78u6Bz/MPKmHtHt4lvpPx8QD94kZhU58TyYwpxx4ZOcfSap9t2pai+lSagLa17tJAuN+TO7llbw55himPQmgNXaCz1KaHSwunSb1k0UjjvYuLRYTd58MiMNnjjerrahpeo63NBHd2osrOGVZpAZVkkmZeSjd5DiefnnpWS0231fvbVZbK3CXasyOhkcL+GGG+QSEyWXn6+Vael9omsXAuDFZWsgtZXilCyuGLpnIXJ8XI4oDBtINTuY7u3uNMF0JJZVs5vwV7qPeIUnHEYGGBJGc8aY+xukPaWFvBK29JFEqMc5GR0BPMDkPQVUrjtfQ2NtLbwNLc3bMkNuDxEiHdbLY+UE8+uemDjR1LbTXbOMvPp8MgbgncF3MbdA6qzEjHDIwPWgGpRSz1fbzU49Qjs4La2ZpoRNFvvIp3d0lt7j4SGVuHtWle9pepw2lzNLZwI1rOscgbvQrKcjKEnx+LHEcMGgGzRS7k7TZJtGN/ZpE0kX/AMmORmHd4HiAxxJyQR5g/ascvadNFp9tJJbpJeXp/wDawQsxDKcYZieIxvDPuPXADIzRmlTq+3GuWMRlubCB1bAUws7d2xPDfUMSRzGRwz16V0odub4arBZzQW6RXCmSN9595owuSBk47wfT/wCKAYlFUHYbbK+v7qdJIbcW0EjxNLG7nelGeC54Njhk+oq/AUBFSKMUYoAooxRigPO8es2Emo6pPLfTwqzo9v8ADytF8RhJCRncOcEKBnHzGuttht5a302jzORGneyPPG53ikLFU8WBghgjculOT+wbf/h4f+kn+lS2iW5xmCE4GB+EnAenDhQCM0osl5HYXLAWWlSy3hkYkhojuGAn2Mg5fWfKtTTNoIBslPbmVe+73G5xzl5N9emOKxsf+U16EewjO9mNDvAK2UU7yjkDw4geRrD/AGJb4x3EOM5x3SYyM9Mep/maAU2xO2FjZSW0cV1c3LXEIWYSTFo7Xu0VydxkH8Q4E8FNVa0164EOqSWFx4DezSzoiK0htJG3e9jZhkYz6cDnhivQSaLApyIIgfMRIPTyr7h0uFM7kUa7ww26irkeRwOI9KASYFvYf2ZqNlv3FjbLJBcELmSNnLMXZeGG/FPoN0DPEVq7Z7dnxyafq91M7s0ghSAqkMfM7zsM4Ue9PmKzjRSqIiqc5VVABzz4AYpb3230NrezWcWkTPJg7wihj/Fizje3VXJQ+tAUvXtatrnUtOa6u5IgumxC4licpIszI0mCwU8W3wTgfm6Vv7T7cWtxoV1bRSSMIZY4YpJpO8e4/EMm9kKPyqTxxwxXZuO1W1+GNy2luVWZ7eTKQ5jdFiwGJHDO/gD+A109oNtYrL4ZG0qRjdKrKgiiBExJXuyuOMgGPswoCi7W6cbex+OsGD2l7apb3iLndWUBVEgA5eNSD65+qupdo9nDomqd20sFvbLHOFGTGrrwcD/mPHzAHWrdp3aRbNff2bNavbE5VBIqCNyeIG503uYzz9zWW77RBDqA04WE5JwEKhQjQ8i4XH92OOf8JoDWve2u0bu0sVkvJ5WAWJEeMjP1M64H2z9hxrD22si6akzv3V1FKj2zKTvCX8yqwHLdBPHGd0VpaZ2nIskot9FuRJGd2fuoU3kJzwfcXIPA8D5VdNmtpLTWIC6KG3G3ZI5YxvxP5Mhzjrgj18iKA1+y+3gTSrYWzBk3AWYdZTxkz6h8j7Va6xwW6xruoqqo5BQFA+wrJQBmjNFFAGaM0UUAUVNFARRU0UBFFTRQEUntehml2oK2lykEnwQG+0azDgeK7hOMn+fCnC1ef4rdf/U2d1c/HnjgZ5nrQFu7Y9OMWglTuM4lgMzpGsYd84Zt1eAycVHaLqcVxfaKIZEkJuxIAjBvw8x8eHIe/kfKmFtBbrJazK6q6mJ8qwDA+EniDwPEUj+wGzQ6hOxRSyIShKglCWx4T+Xhw4UB1Np9mY9T2hu4d8JJ8FG8Dhsbk6GPd5cfMEDjjNYNjdfmu9obYXSFLm3tJbefOPFIneHe4eYYHy5kcMVp6NbqNpchVz8dPxwM/NJ1q86jaoNpY2CqGaycsQoBJ3XHE9eAA9hQGt2eajEmp60zyRqDcxlSzqoIAm5Enjzqez2ZbnW9TubbjasI498fLJMMElTybk3H+MHrSXhso94eBP8AKPL2r1DspZxw2kKxIka7gO6ihBkgEnAGMk0B1qKmigIoqaKAiipooD//2Q=="/>
          <p:cNvSpPr>
            <a:spLocks noChangeAspect="1" noChangeArrowheads="1"/>
          </p:cNvSpPr>
          <p:nvPr/>
        </p:nvSpPr>
        <p:spPr bwMode="auto">
          <a:xfrm>
            <a:off x="52388" y="-635000"/>
            <a:ext cx="152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5871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35872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5873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5874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5875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350838" y="1044575"/>
            <a:ext cx="2011362" cy="5661025"/>
            <a:chOff x="350838" y="1044575"/>
            <a:chExt cx="2011362" cy="5661025"/>
          </a:xfrm>
        </p:grpSpPr>
        <p:grpSp>
          <p:nvGrpSpPr>
            <p:cNvPr id="4" name="Group 25"/>
            <p:cNvGrpSpPr>
              <a:grpSpLocks/>
            </p:cNvGrpSpPr>
            <p:nvPr/>
          </p:nvGrpSpPr>
          <p:grpSpPr bwMode="auto">
            <a:xfrm>
              <a:off x="350838" y="1044575"/>
              <a:ext cx="2011362" cy="5661025"/>
              <a:chOff x="457200" y="7315200"/>
              <a:chExt cx="2010616" cy="5660571"/>
            </a:xfrm>
          </p:grpSpPr>
          <p:grpSp>
            <p:nvGrpSpPr>
              <p:cNvPr id="5" name="Group 26"/>
              <p:cNvGrpSpPr>
                <a:grpSpLocks/>
              </p:cNvGrpSpPr>
              <p:nvPr/>
            </p:nvGrpSpPr>
            <p:grpSpPr bwMode="auto">
              <a:xfrm>
                <a:off x="457200" y="7315200"/>
                <a:ext cx="2010616" cy="4974826"/>
                <a:chOff x="457200" y="1066800"/>
                <a:chExt cx="2010616" cy="4974826"/>
              </a:xfrm>
            </p:grpSpPr>
            <p:pic>
              <p:nvPicPr>
                <p:cNvPr id="35869" name="Picture 1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704669" y="5130058"/>
                  <a:ext cx="830043" cy="91156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sp>
              <p:nvSpPr>
                <p:cNvPr id="35870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457200" y="1066800"/>
                  <a:ext cx="2010616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008080"/>
                      </a:solidFill>
                      <a:latin typeface="Arial Narrow" pitchFamily="34" charset="0"/>
                      <a:cs typeface="Arial" pitchFamily="34" charset="0"/>
                    </a:rPr>
                    <a:t>  1987   1988</a:t>
                  </a:r>
                </a:p>
              </p:txBody>
            </p:sp>
          </p:grpSp>
          <p:pic>
            <p:nvPicPr>
              <p:cNvPr id="35862" name="Picture 28" descr="http://media.columbiamissourian.com/old/img/photos/2007/10/storyimage-image-3926_t_w600_h1200.jpg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524000" y="7848600"/>
                <a:ext cx="867419" cy="692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63" name="Picture 2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523999" y="8534400"/>
                <a:ext cx="867419" cy="589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64" name="Picture 4" descr="http://img.timeinc.net/time/magazine/archive/covers/1985/1101850812_400.jpg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24000" y="9067800"/>
                <a:ext cx="86761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65" name="Picture 15" descr="http://www.hanc.info/about/PublishingImages/logoACTG.gif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524000" y="10210801"/>
                <a:ext cx="867418" cy="461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66" name="Picture 11" descr="http://t2.gstatic.com/images?q=tbn:ANd9GcSIDqOrUrp6q_hQFWEMf_SFGVxCvLxPTOp0FHw_4sVi1eb9pjZk7g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1513726" y="10743974"/>
                <a:ext cx="877692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67" name="Picture 7" descr="http://t0.gstatic.com/images?q=tbn:ANd9GcRivkf2fRRt1ZX46GM1fu6Sq5DAdbM2P26W9nA8r6gxOpz1lQpCcA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1533347" y="11277373"/>
                <a:ext cx="858071" cy="866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5868" name="Picture 5" descr="http://outlinestoledo.com/wp-content/uploads/2010/11/world-aids-day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31159" y="12115573"/>
                <a:ext cx="860259" cy="860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" name="Group 33"/>
            <p:cNvGrpSpPr>
              <a:grpSpLocks/>
            </p:cNvGrpSpPr>
            <p:nvPr/>
          </p:nvGrpSpPr>
          <p:grpSpPr bwMode="auto">
            <a:xfrm>
              <a:off x="585788" y="1560513"/>
              <a:ext cx="862012" cy="5129742"/>
              <a:chOff x="609605" y="1524000"/>
              <a:chExt cx="760848" cy="5090751"/>
            </a:xfrm>
          </p:grpSpPr>
          <p:grpSp>
            <p:nvGrpSpPr>
              <p:cNvPr id="7" name="Group 32"/>
              <p:cNvGrpSpPr>
                <a:grpSpLocks/>
              </p:cNvGrpSpPr>
              <p:nvPr/>
            </p:nvGrpSpPr>
            <p:grpSpPr bwMode="auto">
              <a:xfrm>
                <a:off x="609606" y="1524000"/>
                <a:ext cx="760847" cy="3850547"/>
                <a:chOff x="10439399" y="-152400"/>
                <a:chExt cx="1546593" cy="6733989"/>
              </a:xfrm>
            </p:grpSpPr>
            <p:grpSp>
              <p:nvGrpSpPr>
                <p:cNvPr id="8" name="Group 33"/>
                <p:cNvGrpSpPr>
                  <a:grpSpLocks/>
                </p:cNvGrpSpPr>
                <p:nvPr/>
              </p:nvGrpSpPr>
              <p:grpSpPr bwMode="auto">
                <a:xfrm>
                  <a:off x="10439400" y="-152400"/>
                  <a:ext cx="1546592" cy="5197201"/>
                  <a:chOff x="9361304" y="3518878"/>
                  <a:chExt cx="1546592" cy="5197201"/>
                </a:xfrm>
              </p:grpSpPr>
              <p:grpSp>
                <p:nvGrpSpPr>
                  <p:cNvPr id="9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9361304" y="3518878"/>
                    <a:ext cx="1546592" cy="4228742"/>
                    <a:chOff x="9170654" y="6658344"/>
                    <a:chExt cx="1546592" cy="4228742"/>
                  </a:xfrm>
                </p:grpSpPr>
                <p:pic>
                  <p:nvPicPr>
                    <p:cNvPr id="35857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8796" y="7724437"/>
                      <a:ext cx="1528450" cy="12241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858" name="Picture 50" descr="http://cdn.mojocincy.com/files/2010/04/azt_aids_drug-300x234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70654" y="6658344"/>
                      <a:ext cx="1528449" cy="13053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859" name="Picture 21" descr="http://profile.ak.fbcdn.net/hprofile-ak-snc4/71139_143448682418_4324991_n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93276" y="9590098"/>
                      <a:ext cx="1499071" cy="12969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5860" name="Picture 4" descr="ACT UP log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6519" y="8657268"/>
                      <a:ext cx="1512584" cy="95101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35856" name="Picture 58" descr="http://apps.nlm.nih.gov/againsttheodds/images/exhibit/OB1111_lg.jpg"/>
                  <p:cNvPicPr>
                    <a:picLocks noChangeAspect="1" noChangeArrowheads="1"/>
                  </p:cNvPicPr>
                  <p:nvPr/>
                </p:nvPicPr>
                <p:blipFill>
                  <a:blip r:embed="rId14" cstate="print"/>
                  <a:srcRect/>
                  <a:stretch>
                    <a:fillRect/>
                  </a:stretch>
                </p:blipFill>
                <p:spPr bwMode="auto">
                  <a:xfrm>
                    <a:off x="9361304" y="7747621"/>
                    <a:ext cx="1521691" cy="96845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5854" name="Picture 8" descr="http://t1.gstatic.com/images?q=tbn:ANd9GcR1bCka3uq6LET9Yww7SRUqHRORnhOUhN4PisxHFFRCka6HNr8B"/>
                <p:cNvPicPr>
                  <a:picLocks noChangeAspect="1" noChangeArrowheads="1"/>
                </p:cNvPicPr>
                <p:nvPr/>
              </p:nvPicPr>
              <p:blipFill>
                <a:blip r:embed="rId15" cstate="print"/>
                <a:srcRect b="19273"/>
                <a:stretch>
                  <a:fillRect/>
                </a:stretch>
              </p:blipFill>
              <p:spPr bwMode="auto">
                <a:xfrm>
                  <a:off x="10439399" y="4931499"/>
                  <a:ext cx="1521692" cy="16500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5852" name="Picture 51"/>
              <p:cNvPicPr>
                <a:picLocks noChangeAspect="1" noChangeArrowheads="1"/>
              </p:cNvPicPr>
              <p:nvPr/>
            </p:nvPicPr>
            <p:blipFill>
              <a:blip r:embed="rId16" cstate="print"/>
              <a:srcRect l="13641" t="15187" r="45612" b="18677"/>
              <a:stretch>
                <a:fillRect/>
              </a:stretch>
            </p:blipFill>
            <p:spPr bwMode="auto">
              <a:xfrm>
                <a:off x="609605" y="5949392"/>
                <a:ext cx="748597" cy="6653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9"/>
          <p:cNvGrpSpPr>
            <a:grpSpLocks/>
          </p:cNvGrpSpPr>
          <p:nvPr/>
        </p:nvGrpSpPr>
        <p:grpSpPr bwMode="auto">
          <a:xfrm>
            <a:off x="333375" y="1047750"/>
            <a:ext cx="8429625" cy="5680075"/>
            <a:chOff x="333428" y="1069781"/>
            <a:chExt cx="8429572" cy="5679361"/>
          </a:xfrm>
        </p:grpSpPr>
        <p:sp>
          <p:nvSpPr>
            <p:cNvPr id="9" name="Rectangle 73"/>
            <p:cNvSpPr/>
            <p:nvPr/>
          </p:nvSpPr>
          <p:spPr>
            <a:xfrm>
              <a:off x="1551033" y="1577717"/>
              <a:ext cx="6040399" cy="111269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>
                <a:solidFill>
                  <a:srgbClr val="FFFFFF"/>
                </a:solidFill>
              </a:endParaRPr>
            </a:p>
          </p:txBody>
        </p:sp>
        <p:grpSp>
          <p:nvGrpSpPr>
            <p:cNvPr id="10" name="Group 74"/>
            <p:cNvGrpSpPr>
              <a:grpSpLocks/>
            </p:cNvGrpSpPr>
            <p:nvPr/>
          </p:nvGrpSpPr>
          <p:grpSpPr bwMode="auto">
            <a:xfrm>
              <a:off x="333428" y="1069781"/>
              <a:ext cx="8429572" cy="5679361"/>
              <a:chOff x="304800" y="1066800"/>
              <a:chExt cx="8429572" cy="5679361"/>
            </a:xfrm>
          </p:grpSpPr>
          <p:grpSp>
            <p:nvGrpSpPr>
              <p:cNvPr id="11" name="Group 75"/>
              <p:cNvGrpSpPr>
                <a:grpSpLocks/>
              </p:cNvGrpSpPr>
              <p:nvPr/>
            </p:nvGrpSpPr>
            <p:grpSpPr bwMode="auto">
              <a:xfrm>
                <a:off x="1495372" y="1618990"/>
                <a:ext cx="6030120" cy="5127171"/>
                <a:chOff x="9191572" y="-2215999"/>
                <a:chExt cx="6030120" cy="5127171"/>
              </a:xfrm>
            </p:grpSpPr>
            <p:pic>
              <p:nvPicPr>
                <p:cNvPr id="13" name="Picture 27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/>
                <a:stretch>
                  <a:fillRect/>
                </a:stretch>
              </p:blipFill>
              <p:spPr bwMode="auto">
                <a:xfrm>
                  <a:off x="9191618" y="-1235458"/>
                  <a:ext cx="6030074" cy="41466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1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t="16908" r="7143" b="39047"/>
                <a:stretch>
                  <a:fillRect/>
                </a:stretch>
              </p:blipFill>
              <p:spPr bwMode="auto">
                <a:xfrm>
                  <a:off x="9191572" y="-2215999"/>
                  <a:ext cx="6030074" cy="119999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2" name="TextBox 2"/>
              <p:cNvSpPr txBox="1">
                <a:spLocks noChangeArrowheads="1"/>
              </p:cNvSpPr>
              <p:nvPr/>
            </p:nvSpPr>
            <p:spPr bwMode="auto">
              <a:xfrm>
                <a:off x="304800" y="1066800"/>
                <a:ext cx="8429572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1989: CDC HIV-1 western blot interpretation guidelines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2"/>
          <p:cNvGrpSpPr>
            <a:grpSpLocks/>
          </p:cNvGrpSpPr>
          <p:nvPr/>
        </p:nvGrpSpPr>
        <p:grpSpPr bwMode="auto">
          <a:xfrm>
            <a:off x="1371600" y="1066800"/>
            <a:ext cx="6400800" cy="5276850"/>
            <a:chOff x="-2360543" y="154056"/>
            <a:chExt cx="10436087" cy="7857726"/>
          </a:xfrm>
        </p:grpSpPr>
        <p:sp>
          <p:nvSpPr>
            <p:cNvPr id="32802" name="TextBox 31"/>
            <p:cNvSpPr txBox="1">
              <a:spLocks noChangeArrowheads="1"/>
            </p:cNvSpPr>
            <p:nvPr/>
          </p:nvSpPr>
          <p:spPr bwMode="auto">
            <a:xfrm>
              <a:off x="-2360543" y="154056"/>
              <a:ext cx="10436087" cy="77914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1987: 1st AIDS Drug Zidovudine (AZT/ZDV)            </a:t>
              </a:r>
            </a:p>
          </p:txBody>
        </p:sp>
        <p:pic>
          <p:nvPicPr>
            <p:cNvPr id="32803" name="Picture 50" descr="http://cdn.mojocincy.com/files/2010/04/azt_aids_drug-300x234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1667157" y="897007"/>
              <a:ext cx="9121505" cy="71147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2797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32798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2799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2800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2801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762000" y="1066800"/>
            <a:ext cx="7620000" cy="3579813"/>
            <a:chOff x="-4505272" y="2611160"/>
            <a:chExt cx="8429573" cy="4530517"/>
          </a:xfrm>
        </p:grpSpPr>
        <p:grpSp>
          <p:nvGrpSpPr>
            <p:cNvPr id="9" name="Group 3"/>
            <p:cNvGrpSpPr>
              <a:grpSpLocks/>
            </p:cNvGrpSpPr>
            <p:nvPr/>
          </p:nvGrpSpPr>
          <p:grpSpPr bwMode="auto">
            <a:xfrm>
              <a:off x="-4505272" y="2611160"/>
              <a:ext cx="8429572" cy="2797028"/>
              <a:chOff x="-4505272" y="2611160"/>
              <a:chExt cx="8429572" cy="2797028"/>
            </a:xfrm>
          </p:grpSpPr>
          <p:pic>
            <p:nvPicPr>
              <p:cNvPr id="13" name="Picture 18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16908" r="5571" b="39302"/>
              <a:stretch>
                <a:fillRect/>
              </a:stretch>
            </p:blipFill>
            <p:spPr bwMode="auto">
              <a:xfrm>
                <a:off x="-4505272" y="3281311"/>
                <a:ext cx="8429572" cy="21268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4" name="TextBox 2"/>
              <p:cNvSpPr txBox="1">
                <a:spLocks noChangeArrowheads="1"/>
              </p:cNvSpPr>
              <p:nvPr/>
            </p:nvSpPr>
            <p:spPr bwMode="auto">
              <a:xfrm>
                <a:off x="-4505272" y="2611160"/>
                <a:ext cx="8429572" cy="573142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1989: CDC PCP prevention guidelines</a:t>
                </a:r>
              </a:p>
            </p:txBody>
          </p:sp>
        </p:grpSp>
        <p:grpSp>
          <p:nvGrpSpPr>
            <p:cNvPr id="10" name="Group 4"/>
            <p:cNvGrpSpPr>
              <a:grpSpLocks/>
            </p:cNvGrpSpPr>
            <p:nvPr/>
          </p:nvGrpSpPr>
          <p:grpSpPr bwMode="auto">
            <a:xfrm>
              <a:off x="-4505272" y="5408188"/>
              <a:ext cx="8429573" cy="1733489"/>
              <a:chOff x="-3063863" y="3032450"/>
              <a:chExt cx="14117729" cy="4178473"/>
            </a:xfrm>
          </p:grpSpPr>
          <p:pic>
            <p:nvPicPr>
              <p:cNvPr id="11" name="Picture 19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20573" r="9142" b="60794"/>
              <a:stretch>
                <a:fillRect/>
              </a:stretch>
            </p:blipFill>
            <p:spPr bwMode="auto">
              <a:xfrm>
                <a:off x="-3063863" y="3032450"/>
                <a:ext cx="14101866" cy="25041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0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t="60519" r="7468" b="25746"/>
              <a:stretch>
                <a:fillRect/>
              </a:stretch>
            </p:blipFill>
            <p:spPr bwMode="auto">
              <a:xfrm>
                <a:off x="-3048000" y="5357302"/>
                <a:ext cx="14101866" cy="18536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1371600" y="1066800"/>
            <a:ext cx="6402388" cy="5486400"/>
            <a:chOff x="5977979" y="3277612"/>
            <a:chExt cx="6402201" cy="5486510"/>
          </a:xfrm>
        </p:grpSpPr>
        <p:sp>
          <p:nvSpPr>
            <p:cNvPr id="9" name="TextBox 11"/>
            <p:cNvSpPr txBox="1">
              <a:spLocks noChangeArrowheads="1"/>
            </p:cNvSpPr>
            <p:nvPr/>
          </p:nvSpPr>
          <p:spPr bwMode="auto">
            <a:xfrm>
              <a:off x="5977979" y="3277612"/>
              <a:ext cx="6402201" cy="107721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1989: </a:t>
              </a:r>
              <a:r>
                <a:rPr kumimoji="0" lang="en-US" altLang="ja-JP" sz="2800" b="1">
                  <a:solidFill>
                    <a:prstClr val="black"/>
                  </a:solidFill>
                  <a:cs typeface="Arial" pitchFamily="34" charset="0"/>
                </a:rPr>
                <a:t>Japanese HIV-tainted blood scandal</a:t>
              </a:r>
              <a:r>
                <a:rPr kumimoji="0" lang="en-US" altLang="ja-JP" sz="2800">
                  <a:solidFill>
                    <a:prstClr val="black"/>
                  </a:solidFill>
                  <a:cs typeface="Arial" pitchFamily="34" charset="0"/>
                </a:rPr>
                <a:t>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US" sz="3600" b="1">
                  <a:solidFill>
                    <a:prstClr val="black"/>
                  </a:solidFill>
                  <a:cs typeface="Arial" pitchFamily="34" charset="0"/>
                </a:rPr>
                <a:t>薬害エイズ事件</a:t>
              </a:r>
              <a:endParaRPr kumimoji="0" lang="ja-JP" altLang="en-US" sz="3600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grpSp>
          <p:nvGrpSpPr>
            <p:cNvPr id="10" name="Group 12"/>
            <p:cNvGrpSpPr>
              <a:grpSpLocks/>
            </p:cNvGrpSpPr>
            <p:nvPr/>
          </p:nvGrpSpPr>
          <p:grpSpPr bwMode="auto">
            <a:xfrm>
              <a:off x="7559314" y="4347713"/>
              <a:ext cx="3295322" cy="4416409"/>
              <a:chOff x="6629398" y="-2514600"/>
              <a:chExt cx="3295322" cy="4416409"/>
            </a:xfrm>
          </p:grpSpPr>
          <p:pic>
            <p:nvPicPr>
              <p:cNvPr id="11" name="Picture 7" descr="File:GovernmentOfficeComplexNo5.jpg">
                <a:hlinkClick r:id="rId2"/>
              </p:cNvPr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629398" y="-2514600"/>
                <a:ext cx="3295322" cy="43937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4"/>
              <p:cNvSpPr txBox="1">
                <a:spLocks noChangeArrowheads="1"/>
              </p:cNvSpPr>
              <p:nvPr/>
            </p:nvSpPr>
            <p:spPr bwMode="auto">
              <a:xfrm>
                <a:off x="6629167" y="1223933"/>
                <a:ext cx="3295554" cy="67787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b="1">
                    <a:solidFill>
                      <a:prstClr val="black"/>
                    </a:solidFill>
                    <a:cs typeface="Arial" pitchFamily="34" charset="0"/>
                  </a:rPr>
                  <a:t>Ministry of Health, Labour and Welfare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ja-JP" altLang="en-US" sz="2000" b="1">
                    <a:solidFill>
                      <a:prstClr val="black"/>
                    </a:solidFill>
                    <a:cs typeface="Arial" pitchFamily="34" charset="0"/>
                  </a:rPr>
                  <a:t>厚生労働省</a:t>
                </a:r>
                <a:endParaRPr kumimoji="0" lang="ja-JP" altLang="en-US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762000" y="1065213"/>
            <a:ext cx="7620000" cy="5259387"/>
            <a:chOff x="1104900" y="-2286000"/>
            <a:chExt cx="7619999" cy="5259388"/>
          </a:xfrm>
        </p:grpSpPr>
        <p:sp>
          <p:nvSpPr>
            <p:cNvPr id="9" name="TextBox 2"/>
            <p:cNvSpPr txBox="1">
              <a:spLocks noChangeArrowheads="1"/>
            </p:cNvSpPr>
            <p:nvPr/>
          </p:nvSpPr>
          <p:spPr bwMode="auto">
            <a:xfrm>
              <a:off x="1104900" y="-2286000"/>
              <a:ext cx="7619999" cy="95410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1989: Aerosolized pentamidine </a:t>
              </a: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approved for PCP prophylaxis</a:t>
              </a:r>
            </a:p>
          </p:txBody>
        </p:sp>
        <p:pic>
          <p:nvPicPr>
            <p:cNvPr id="10" name="Picture 28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089151" y="-1346199"/>
              <a:ext cx="5759449" cy="4319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utoShape 10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2388" y="-10398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7891" name="AutoShape 12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204788" y="-8874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7892" name="AutoShape 14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357188" y="-7350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7893" name="AutoShape 16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09588" y="-5826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7894" name="AutoShape 19" descr="data:image/jpg;base64,/9j/4AAQSkZJRgABAQAAAQABAAD/2wCEAAkGBhQQEBUUEhQVFRQVFBYVFBgXFBUUGBYUGBUVFx4fHBQXHCYeGBwkGxUdIC8hIzMpLi0sGB4xNTAqNSgrLCkBCQoKDgwNGg8PGTUlHyQ1Ly8sMyw1NS0zNDUtNCwsLDIpNTQtKSotKTIpKSwuLCwpLSwuKiwsLDQsKTQsLCovNP/AABEIAIoAoAMBIgACEQEDEQH/xAAcAAACAgMBAQAAAAAAAAAAAAAABwEGAwQFCAL/xABAEAACAQMBBQYEBAMGBQUAAAABAgMABBEFBhIhMUEHEyJRYXEUMlKBI0KhsWKRwRUzcpLR8FSCk8LhFiQ0Q1P/xAAbAQEAAgMBAQAAAAAAAAAAAAAAAwYBAgQFB//EAC4RAAIBAwIEBQMEAwAAAAAAAAABAgMEEQUxEiFBUQYTYXHRMrHBIpHh8BRCgf/aAAwDAQACEQMRAD8AeFFFFAFFFFAFFFFAQaM0Gqltht4lnmOPDz+X5Uz9Xr6D9KE1ChUrzUKayzrbQbSxWUe9IeJ+RB8zH0Hl60odf2snvJN9mKKpyiISAv3HEt6/tXNv7+SeQySsXduZP7AdB6Vr4qJyyXrTtIp2q4p85fb2LDpu3t5BgCXfXykG/wDr8361atO7XFOBPCV8zGd4f5Wwf1NLTFGKKTOivpVrW3hh+nI9CaZqcdzGskTbyNy9PQjoR5Vt5pF7L7UyWMu8vijb+8ToR5jyYU4INoYHt/iA47rGSTwx5gjo3TFSKWSmahplS0qYXOL2f4fqb11dpEheRgqjmWIAH3NUjXO1OJMrbL3jfU2VT+XzN+nvVP2u2ue+kwMrCp8C+f8AE3r6dKruK1cux7dhoMOFTuN+3ydXVtp7i6bMsrYByFU7qj2A/euvonaPc2+FkPfIOjnDAej/AOuaqeKMVplnvTsbecPLcFgdmh7d211hQ3dyHhuPwJPkDyb7VYxXnFTjiOf9adGwu0/xlvhz+NHhZPXyb7/uDUilkqOq6SrVeZS+nr6fwWeiiitivhRRRQBRRRQEMa8/a5e99czSfXIxHtnA/QCnftLe9xaTScisbY/xEYH6kUgq0my2eG6XOdT2Xz+CcUYqKKjLeTijFRRQE19iZgpXeO6SCVzwLDkcedY6KGGk9yaMVFFDJOKMVFFATirF2fXZj1CLBwH3kPrlSeP3A/lVcroaBcd3dQN5TR/qwH7Gsrc5byHmW8490z0BRRRUx8uCiiigCiiigKZ2qXu5ZBAeMsir9lyx/YUoqfW0+gre27RtwPNG+lxyPt0PpSLu7VopGjcYdSVYeRFRzRdvD1aDoOmvqTyzDRU5ozWpZSKz2dm8zhI1Lu3JRzNYc0yOyjRBuvctgnJjT0AxvH3JwPsfOiWWcN/dq0oOp16e5zNM7K7iTjM6RDy+dv5Dh+tc/a3YmSxO8pMkJ/Pjip8mA5e9OqsdxbrIpVgGUjBBGQR7VJwop9PXblVVOTyux5zqw2GwV3NF3ix4HQMd1mHmAf64plaRsBbW0pkClm3spv8AiCf4R/U5NWTFYUO533XiF8lbr9zz9qGiz2/97E6epU4+zcq0af2v6WLm2li+pCB6N0/UUgmUg4PAjmPI9f1rElg9fStRd7B8Sw0RW1plo8s0aRjLs4C++c59hjP2rVpmdl2zm6punHFsrF6L1b7nh7A+dYSyzp1C7VrQc3vsvcYmaM0UVKfMwzRmiigDNGaKKAgiqD2mbLd4nxUY8aDEoH5kHX3HX09qvxqGQEYIyDwNGso6bW5lbVVUj0POVRVj232ZNlceEfgyZMfp5r9unpVcqE+l29eFemqkNmFXPs02i7ifuXPgmIxnkJOn8xw98VTKAaJ4NLq2jc0nSl1PR4NFKDZrtGmt8JNmWLlxPjX2Y/N7H+dNHSdZiuk34XDDr5g+RXmDUqaZ8+vNOrWj/WuXfob+aK5mv69HZwmST2VRzZvIVVYO1yA/NDKvsVb+tG0RUbKvXjxU4toydoG2nw6mCE/isPGw/wDrU/8Acf05+VKnNdrae3VpPiYSTDOzMCfmWTPiVvXqPQ+lY9ntm5Lx8L4UHzyH5VH9T6VG8tl30+nQs7Xj27t757f8PnZvQmvLhY1B3cgyN9KdePQnkKe1vbLGioowqgAAdABiuToVpa2iLDCybx5+NS7t5njkmu0KkSwVPVb93dTbEVt8k0VOaM1k8kiipzRmgIoqc0ZoCKKnNRQHL2i0JbyBon4Z4q30uOR/30zSZ1zZeezP4qeHo68UP36fen1XxLCGBDAEHgQRkEe1Yayerp+qVLP9K5xfT4POVFNfaHswily9ue6f6ecZ+3Nftw9KXGr6DNaNuzIV8m5q3s3I1G4tF0tNToXXKLw+z3NCtiw1GSBw8TlGHUH9xyI9616itT0JQU1iSyvUsG0+qy3aQTucgq0ZA4KsiHjgfxAq38/KuBVn2c0iS6srlFQkKUliPTvVyGUepT9vWqwR5/7/ANK2l3OKzlCPFRj/AKv7818HT0fVUjDxzIZIZB4lBwQ6/Kynoensax6jrTzAIAI4k+SJflHqfqY9Sa59FYzyJ/8AGp8fmY5/3n7mS2uGidXQ7rKQykdCKe2zWureW6SjgTwcfS45iktoOiPeTLFH14s3RV6k/wBPX9HjpGkpbRLFEMKo+5PUk9Sa3hkrHiKdF8MV9f49fwb+KipqDW5UwzRSQ2t1q7h1W6urWed7axe3a5jLkxlnIVkROWAuc5zg5PlVx7Vrln0drq2uJYu7CTRtExXvFfCgE893D59wKAvuamkhtJYXEUOkbl/eA3bQxSHveku65bhjJHeYGeiiuxrMd3s/JBcfGzXdpJMsNxHPhmUPyZW9MHy6c88AGtmppF32oPcX18l3qc1hdJMyWaF2it+54hSSBg7w65HMHjnFObQbV4rWGOWTvZEiRXkyTvsFALZPE5PGgN/FRU0UBGKw3NokilXUMp5gjIP2NZ6KBPDyhd7Q9lqtl7Vtw/8A5scqfZua/fI9qqml7D3Etz3Lo0YHGRiOAT0PJiemKd2KMVq4o9mjrVzTpuDeeze6NTTtNS3iWONd1VGAP6k9SfOqR2gbDd5vXFuvj5yIPzAfmA+rzHX3phYoxWWsnBbXdW3q+bF8+vr7nm+u5s7shPenwDdjz4pG+Ue31H0H3plz9nttJcmZlODxMfJC3mR/TlVmhhCgBQAAMAAYAHsOVaqBY7nxDmCVBc3vnocnZrZiKxj3Y8ljxdzzYj9h6V2QKMVNblVqVJVJOc3lsiubtFfTQW7vbwm4lGNyMMF3iTjm3DA5n2pc23aHrEst3FHZ2jPZ478CSTqrsN3jl+CHlWnrva9qFrb2s72kIFwr+Fu9Dh428Q3DxAwVI+9DQwbPdmbyWFzJfW938WzOzItyqd+z8chAdzgT+byrFHYasdCfTpNPkZ8qiP3sX93vmT5d78u6Bz/MPKmHtHt4lvpPx8QD94kZhU58TyYwpxx4ZOcfSap9t2pai+lSagLa17tJAuN+TO7llbw55himPQmgNXaCz1KaHSwunSb1k0UjjvYuLRYTd58MiMNnjjerrahpeo63NBHd2osrOGVZpAZVkkmZeSjd5DiefnnpWS0231fvbVZbK3CXasyOhkcL+GGG+QSEyWXn6+Vael9omsXAuDFZWsgtZXilCyuGLpnIXJ8XI4oDBtINTuY7u3uNMF0JJZVs5vwV7qPeIUnHEYGGBJGc8aY+xukPaWFvBK29JFEqMc5GR0BPMDkPQVUrjtfQ2NtLbwNLc3bMkNuDxEiHdbLY+UE8+uemDjR1LbTXbOMvPp8MgbgncF3MbdA6qzEjHDIwPWgGpRSz1fbzU49Qjs4La2ZpoRNFvvIp3d0lt7j4SGVuHtWle9pepw2lzNLZwI1rOscgbvQrKcjKEnx+LHEcMGgGzRS7k7TZJtGN/ZpE0kX/AMmORmHd4HiAxxJyQR5g/ascvadNFp9tJJbpJeXp/wDawQsxDKcYZieIxvDPuPXADIzRmlTq+3GuWMRlubCB1bAUws7d2xPDfUMSRzGRwz16V0odub4arBZzQW6RXCmSN9595owuSBk47wfT/wCKAYlFUHYbbK+v7qdJIbcW0EjxNLG7nelGeC54Njhk+oq/AUBFSKMUYoAooxRigPO8es2Emo6pPLfTwqzo9v8ADytF8RhJCRncOcEKBnHzGuttht5a302jzORGneyPPG53ikLFU8WBghgjculOT+wbf/h4f+kn+lS2iW5xmCE4GB+EnAenDhQCM0osl5HYXLAWWlSy3hkYkhojuGAn2Mg5fWfKtTTNoIBslPbmVe+73G5xzl5N9emOKxsf+U16EewjO9mNDvAK2UU7yjkDw4geRrD/AGJb4x3EOM5x3SYyM9Mep/maAU2xO2FjZSW0cV1c3LXEIWYSTFo7Xu0VydxkH8Q4E8FNVa0164EOqSWFx4DezSzoiK0htJG3e9jZhkYz6cDnhivQSaLApyIIgfMRIPTyr7h0uFM7kUa7ww26irkeRwOI9KASYFvYf2ZqNlv3FjbLJBcELmSNnLMXZeGG/FPoN0DPEVq7Z7dnxyafq91M7s0ghSAqkMfM7zsM4Ue9PmKzjRSqIiqc5VVABzz4AYpb3230NrezWcWkTPJg7wihj/Fizje3VXJQ+tAUvXtatrnUtOa6u5IgumxC4licpIszI0mCwU8W3wTgfm6Vv7T7cWtxoV1bRSSMIZY4YpJpO8e4/EMm9kKPyqTxxwxXZuO1W1+GNy2luVWZ7eTKQ5jdFiwGJHDO/gD+A109oNtYrL4ZG0qRjdKrKgiiBExJXuyuOMgGPswoCi7W6cbex+OsGD2l7apb3iLndWUBVEgA5eNSD65+qupdo9nDomqd20sFvbLHOFGTGrrwcD/mPHzAHWrdp3aRbNff2bNavbE5VBIqCNyeIG503uYzz9zWW77RBDqA04WE5JwEKhQjQ8i4XH92OOf8JoDWve2u0bu0sVkvJ5WAWJEeMjP1M64H2z9hxrD22si6akzv3V1FKj2zKTvCX8yqwHLdBPHGd0VpaZ2nIskot9FuRJGd2fuoU3kJzwfcXIPA8D5VdNmtpLTWIC6KG3G3ZI5YxvxP5Mhzjrgj18iKA1+y+3gTSrYWzBk3AWYdZTxkz6h8j7Va6xwW6xruoqqo5BQFA+wrJQBmjNFFAGaM0UUAUVNFARRU0UBFFTRQEUntehml2oK2lykEnwQG+0azDgeK7hOMn+fCnC1ef4rdf/U2d1c/HnjgZ5nrQFu7Y9OMWglTuM4lgMzpGsYd84Zt1eAycVHaLqcVxfaKIZEkJuxIAjBvw8x8eHIe/kfKmFtBbrJazK6q6mJ8qwDA+EniDwPEUj+wGzQ6hOxRSyIShKglCWx4T+Xhw4UB1Np9mY9T2hu4d8JJ8FG8Dhsbk6GPd5cfMEDjjNYNjdfmu9obYXSFLm3tJbefOPFIneHe4eYYHy5kcMVp6NbqNpchVz8dPxwM/NJ1q86jaoNpY2CqGaycsQoBJ3XHE9eAA9hQGt2eajEmp60zyRqDcxlSzqoIAm5Enjzqez2ZbnW9TubbjasI498fLJMMElTybk3H+MHrSXhso94eBP8AKPL2r1DspZxw2kKxIka7gO6ihBkgEnAGMk0B1qKmigIoqaKAiipooD//2Q=="/>
          <p:cNvSpPr>
            <a:spLocks noChangeAspect="1" noChangeArrowheads="1"/>
          </p:cNvSpPr>
          <p:nvPr/>
        </p:nvSpPr>
        <p:spPr bwMode="auto">
          <a:xfrm>
            <a:off x="52388" y="-635000"/>
            <a:ext cx="152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7922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37923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7924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7925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7926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56"/>
          <p:cNvGrpSpPr>
            <a:grpSpLocks/>
          </p:cNvGrpSpPr>
          <p:nvPr/>
        </p:nvGrpSpPr>
        <p:grpSpPr bwMode="auto">
          <a:xfrm>
            <a:off x="342900" y="1066800"/>
            <a:ext cx="3048000" cy="5661025"/>
            <a:chOff x="609600" y="7735131"/>
            <a:chExt cx="3048000" cy="5660571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09600" y="7735131"/>
              <a:ext cx="3048000" cy="5660571"/>
              <a:chOff x="457200" y="7315200"/>
              <a:chExt cx="3048000" cy="5660571"/>
            </a:xfrm>
          </p:grpSpPr>
          <p:grpSp>
            <p:nvGrpSpPr>
              <p:cNvPr id="5" name="Group 61"/>
              <p:cNvGrpSpPr>
                <a:grpSpLocks/>
              </p:cNvGrpSpPr>
              <p:nvPr/>
            </p:nvGrpSpPr>
            <p:grpSpPr bwMode="auto">
              <a:xfrm>
                <a:off x="457200" y="7315200"/>
                <a:ext cx="3048000" cy="5026038"/>
                <a:chOff x="457200" y="1066800"/>
                <a:chExt cx="3048000" cy="5026038"/>
              </a:xfrm>
            </p:grpSpPr>
            <p:grpSp>
              <p:nvGrpSpPr>
                <p:cNvPr id="6" name="Group 69"/>
                <p:cNvGrpSpPr>
                  <a:grpSpLocks/>
                </p:cNvGrpSpPr>
                <p:nvPr/>
              </p:nvGrpSpPr>
              <p:grpSpPr bwMode="auto">
                <a:xfrm>
                  <a:off x="685803" y="1524000"/>
                  <a:ext cx="751921" cy="4568838"/>
                  <a:chOff x="10439399" y="-152400"/>
                  <a:chExt cx="1528450" cy="7990165"/>
                </a:xfrm>
              </p:grpSpPr>
              <p:pic>
                <p:nvPicPr>
                  <p:cNvPr id="37913" name="Picture 17"/>
                  <p:cNvPicPr>
                    <a:picLocks noChangeAspect="1" noChangeArrowheads="1"/>
                  </p:cNvPicPr>
                  <p:nvPr/>
                </p:nvPicPr>
                <p:blipFill>
                  <a:blip r:embed="rId2" cstate="print"/>
                  <a:srcRect/>
                  <a:stretch>
                    <a:fillRect/>
                  </a:stretch>
                </p:blipFill>
                <p:spPr bwMode="auto">
                  <a:xfrm>
                    <a:off x="10439399" y="6243579"/>
                    <a:ext cx="1521693" cy="15941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7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10439400" y="-152400"/>
                    <a:ext cx="1528449" cy="5329971"/>
                    <a:chOff x="9361304" y="3518878"/>
                    <a:chExt cx="1528449" cy="5329971"/>
                  </a:xfrm>
                </p:grpSpPr>
                <p:pic>
                  <p:nvPicPr>
                    <p:cNvPr id="37916" name="Picture 58" descr="http://apps.nlm.nih.gov/againsttheodds/images/exhibit/OB1111_lg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361304" y="7874967"/>
                      <a:ext cx="1521692" cy="973882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8" name="Group 7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9361304" y="3518878"/>
                      <a:ext cx="1528449" cy="4263965"/>
                      <a:chOff x="9170654" y="6658344"/>
                      <a:chExt cx="1528449" cy="4263965"/>
                    </a:xfrm>
                  </p:grpSpPr>
                  <p:pic>
                    <p:nvPicPr>
                      <p:cNvPr id="37918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8796" y="7724287"/>
                        <a:ext cx="1503549" cy="12241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37919" name="Picture 50" descr="http://cdn.mojocincy.com/files/2010/04/azt_aids_drug-300x234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70654" y="6658344"/>
                        <a:ext cx="1528449" cy="13053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37920" name="Picture 21" descr="http://profile.ak.fbcdn.net/hprofile-ak-snc4/71139_143448682418_4324991_n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93276" y="9625321"/>
                        <a:ext cx="1499070" cy="129698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37921" name="Picture 4" descr="ACT UP log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86519" y="8657043"/>
                        <a:ext cx="1512584" cy="95101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</p:grpSp>
              <p:pic>
                <p:nvPicPr>
                  <p:cNvPr id="37915" name="Picture 8" descr="http://t1.gstatic.com/images?q=tbn:ANd9GcR1bCka3uq6LET9Yww7SRUqHRORnhOUhN4PisxHFFRCka6HNr8B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 b="19273"/>
                  <a:stretch>
                    <a:fillRect/>
                  </a:stretch>
                </p:blipFill>
                <p:spPr bwMode="auto">
                  <a:xfrm>
                    <a:off x="10439399" y="5177571"/>
                    <a:ext cx="1521691" cy="159901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sp>
              <p:nvSpPr>
                <p:cNvPr id="37912" name="TextBox 31"/>
                <p:cNvSpPr txBox="1">
                  <a:spLocks noChangeArrowheads="1"/>
                </p:cNvSpPr>
                <p:nvPr/>
              </p:nvSpPr>
              <p:spPr bwMode="auto">
                <a:xfrm>
                  <a:off x="457200" y="1066800"/>
                  <a:ext cx="3048000" cy="52322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2800" b="1">
                      <a:solidFill>
                        <a:srgbClr val="008080"/>
                      </a:solidFill>
                      <a:latin typeface="Arial Narrow" pitchFamily="34" charset="0"/>
                      <a:cs typeface="Arial" pitchFamily="34" charset="0"/>
                    </a:rPr>
                    <a:t>  1987   1988   1989</a:t>
                  </a:r>
                </a:p>
              </p:txBody>
            </p:sp>
          </p:grpSp>
          <p:pic>
            <p:nvPicPr>
              <p:cNvPr id="37904" name="Picture 28" descr="http://media.columbiamissourian.com/old/img/photos/2007/10/storyimage-image-3926_t_w600_h1200.jpg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524000" y="7848600"/>
                <a:ext cx="867419" cy="6924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5" name="Picture 22"/>
              <p:cNvPicPr>
                <a:picLocks noChangeAspect="1"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1523999" y="8534400"/>
                <a:ext cx="867419" cy="5894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6" name="Picture 4" descr="http://img.timeinc.net/time/magazine/archive/covers/1985/1101850812_400.jpg"/>
              <p:cNvPicPr>
                <a:picLocks noChangeAspect="1"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1524000" y="9067800"/>
                <a:ext cx="867616" cy="1143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7" name="Picture 15" descr="http://www.hanc.info/about/PublishingImages/logoACTG.gif"/>
              <p:cNvPicPr>
                <a:picLocks noChangeAspect="1"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1524000" y="10210801"/>
                <a:ext cx="867418" cy="4616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8" name="Picture 11" descr="http://t2.gstatic.com/images?q=tbn:ANd9GcSIDqOrUrp6q_hQFWEMf_SFGVxCvLxPTOp0FHw_4sVi1eb9pjZk7g"/>
              <p:cNvPicPr>
                <a:picLocks noChangeAspect="1"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1513726" y="10743974"/>
                <a:ext cx="877692" cy="533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09" name="Picture 7" descr="http://t0.gstatic.com/images?q=tbn:ANd9GcRivkf2fRRt1ZX46GM1fu6Sq5DAdbM2P26W9nA8r6gxOpz1lQpCcA"/>
              <p:cNvPicPr>
                <a:picLocks noChangeAspect="1"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1533347" y="11277373"/>
                <a:ext cx="858071" cy="8669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7910" name="Picture 5" descr="http://outlinestoledo.com/wp-content/uploads/2010/11/world-aids-day.jpg"/>
              <p:cNvPicPr>
                <a:picLocks noChangeAspect="1"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1531159" y="12115573"/>
                <a:ext cx="860259" cy="8601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7900" name="Picture 18"/>
            <p:cNvPicPr>
              <a:picLocks noChangeAspect="1" noChangeArrowheads="1"/>
            </p:cNvPicPr>
            <p:nvPr/>
          </p:nvPicPr>
          <p:blipFill>
            <a:blip r:embed="rId16" cstate="print"/>
            <a:srcRect l="19830" t="16908" r="26076" b="39302"/>
            <a:stretch>
              <a:fillRect/>
            </a:stretch>
          </p:blipFill>
          <p:spPr bwMode="auto">
            <a:xfrm>
              <a:off x="2543818" y="8899902"/>
              <a:ext cx="1037582" cy="513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7901" name="Picture 27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2544016" y="8266962"/>
              <a:ext cx="1037384" cy="648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7902" name="TextBox 11"/>
            <p:cNvSpPr txBox="1">
              <a:spLocks noChangeArrowheads="1"/>
            </p:cNvSpPr>
            <p:nvPr/>
          </p:nvSpPr>
          <p:spPr bwMode="auto">
            <a:xfrm>
              <a:off x="2529707" y="9413191"/>
              <a:ext cx="1051693" cy="70788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1000" b="1">
                  <a:solidFill>
                    <a:prstClr val="black"/>
                  </a:solidFill>
                  <a:cs typeface="Arial" pitchFamily="34" charset="0"/>
                </a:rPr>
                <a:t>Japanese HIV-tainted blood scandal</a:t>
              </a:r>
              <a:r>
                <a:rPr kumimoji="0" lang="en-US" altLang="ja-JP" sz="1000">
                  <a:solidFill>
                    <a:prstClr val="black"/>
                  </a:solidFill>
                  <a:cs typeface="Arial" pitchFamily="34" charset="0"/>
                </a:rPr>
                <a:t> </a:t>
              </a:r>
              <a:endParaRPr kumimoji="0" lang="en-US" altLang="ja-JP" sz="800">
                <a:solidFill>
                  <a:prstClr val="black"/>
                </a:solidFill>
                <a:cs typeface="Arial" pitchFamily="34" charset="0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ja-JP" altLang="en-US" sz="1000" b="1">
                  <a:solidFill>
                    <a:prstClr val="black"/>
                  </a:solidFill>
                  <a:cs typeface="Arial" pitchFamily="34" charset="0"/>
                </a:rPr>
                <a:t>薬害エイズ事件</a:t>
              </a:r>
              <a:endParaRPr kumimoji="0" lang="ja-JP" altLang="en-US" sz="1000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pic>
        <p:nvPicPr>
          <p:cNvPr id="37897" name="Picture 2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2259013" y="3429000"/>
            <a:ext cx="1055687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8" name="Picture 51"/>
          <p:cNvPicPr>
            <a:picLocks noChangeAspect="1" noChangeArrowheads="1"/>
          </p:cNvPicPr>
          <p:nvPr/>
        </p:nvPicPr>
        <p:blipFill>
          <a:blip r:embed="rId19" cstate="print"/>
          <a:srcRect l="13641" t="15187" r="45612" b="18677"/>
          <a:stretch>
            <a:fillRect/>
          </a:stretch>
        </p:blipFill>
        <p:spPr bwMode="auto">
          <a:xfrm>
            <a:off x="579438" y="6092825"/>
            <a:ext cx="741362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1050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7369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1051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1052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1053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1054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pic>
        <p:nvPicPr>
          <p:cNvPr id="1028" name="Picture 26"/>
          <p:cNvPicPr>
            <a:picLocks noChangeAspect="1" noChangeArrowheads="1"/>
          </p:cNvPicPr>
          <p:nvPr/>
        </p:nvPicPr>
        <p:blipFill>
          <a:blip r:embed="rId2" cstate="print"/>
          <a:srcRect l="4713" t="33102" r="5107" b="27495"/>
          <a:stretch>
            <a:fillRect/>
          </a:stretch>
        </p:blipFill>
        <p:spPr bwMode="auto">
          <a:xfrm>
            <a:off x="6096000" y="7061200"/>
            <a:ext cx="13742988" cy="337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304800" y="1066800"/>
            <a:ext cx="8564563" cy="5302250"/>
            <a:chOff x="-9457759" y="4505325"/>
            <a:chExt cx="8565037" cy="5301753"/>
          </a:xfrm>
        </p:grpSpPr>
        <p:grpSp>
          <p:nvGrpSpPr>
            <p:cNvPr id="4" name="Group 6"/>
            <p:cNvGrpSpPr>
              <a:grpSpLocks/>
            </p:cNvGrpSpPr>
            <p:nvPr/>
          </p:nvGrpSpPr>
          <p:grpSpPr bwMode="auto">
            <a:xfrm>
              <a:off x="-9457759" y="5029151"/>
              <a:ext cx="8565037" cy="4777927"/>
              <a:chOff x="-9416143" y="5005838"/>
              <a:chExt cx="8565037" cy="4777927"/>
            </a:xfrm>
          </p:grpSpPr>
          <p:sp>
            <p:nvSpPr>
              <p:cNvPr id="6" name="Rectangle 5"/>
              <p:cNvSpPr/>
              <p:nvPr/>
            </p:nvSpPr>
            <p:spPr>
              <a:xfrm>
                <a:off x="-9416143" y="5005838"/>
                <a:ext cx="8565037" cy="12444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0" lang="ja-JP" altLang="ja-JP">
                  <a:solidFill>
                    <a:srgbClr val="FFFFFF"/>
                  </a:solidFill>
                </a:endParaRPr>
              </a:p>
            </p:txBody>
          </p:sp>
          <p:grpSp>
            <p:nvGrpSpPr>
              <p:cNvPr id="5" name="Group 4"/>
              <p:cNvGrpSpPr>
                <a:grpSpLocks/>
              </p:cNvGrpSpPr>
              <p:nvPr/>
            </p:nvGrpSpPr>
            <p:grpSpPr bwMode="auto">
              <a:xfrm>
                <a:off x="-9416143" y="5029201"/>
                <a:ext cx="8565037" cy="4754564"/>
                <a:chOff x="-5410200" y="5325723"/>
                <a:chExt cx="8565037" cy="4754564"/>
              </a:xfrm>
            </p:grpSpPr>
            <p:pic>
              <p:nvPicPr>
                <p:cNvPr id="1048" name="Picture 24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 l="20000" t="33102" r="25072" b="17833"/>
                <a:stretch>
                  <a:fillRect/>
                </a:stretch>
              </p:blipFill>
              <p:spPr bwMode="auto">
                <a:xfrm>
                  <a:off x="-5410200" y="5758946"/>
                  <a:ext cx="8565037" cy="432134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049" name="Picture 25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t="29008" b="35497"/>
                <a:stretch>
                  <a:fillRect/>
                </a:stretch>
              </p:blipFill>
              <p:spPr bwMode="auto">
                <a:xfrm>
                  <a:off x="-2775857" y="5325723"/>
                  <a:ext cx="3095625" cy="74809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045" name="TextBox 3"/>
            <p:cNvSpPr txBox="1">
              <a:spLocks noChangeArrowheads="1"/>
            </p:cNvSpPr>
            <p:nvPr/>
          </p:nvSpPr>
          <p:spPr bwMode="auto">
            <a:xfrm>
              <a:off x="-9457759" y="4505325"/>
              <a:ext cx="856503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1990: Governmental liability for HIV-infected blood products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1"/>
          <p:cNvGrpSpPr>
            <a:grpSpLocks/>
          </p:cNvGrpSpPr>
          <p:nvPr/>
        </p:nvGrpSpPr>
        <p:grpSpPr bwMode="auto">
          <a:xfrm>
            <a:off x="2228850" y="1066800"/>
            <a:ext cx="4629150" cy="5638800"/>
            <a:chOff x="7562850" y="1069522"/>
            <a:chExt cx="4629150" cy="5639253"/>
          </a:xfrm>
        </p:grpSpPr>
        <p:pic>
          <p:nvPicPr>
            <p:cNvPr id="9" name="Picture 6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867650" y="1524023"/>
              <a:ext cx="3914552" cy="5184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18"/>
            <p:cNvSpPr txBox="1">
              <a:spLocks noChangeArrowheads="1"/>
            </p:cNvSpPr>
            <p:nvPr/>
          </p:nvSpPr>
          <p:spPr bwMode="auto">
            <a:xfrm>
              <a:off x="7562850" y="1069522"/>
              <a:ext cx="4629150" cy="52324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1990: Ryan White dies at age 18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228600" y="1071563"/>
            <a:ext cx="8686800" cy="4262437"/>
            <a:chOff x="6411685" y="1481138"/>
            <a:chExt cx="8686800" cy="4263101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6411685" y="1481138"/>
              <a:ext cx="8686800" cy="6811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    1990: US Ryan White CARE Act becomes federal law      enacted</a:t>
              </a:r>
            </a:p>
          </p:txBody>
        </p:sp>
        <p:pic>
          <p:nvPicPr>
            <p:cNvPr id="10" name="Picture 21"/>
            <p:cNvPicPr>
              <a:picLocks noChangeAspect="1" noChangeArrowheads="1"/>
            </p:cNvPicPr>
            <p:nvPr/>
          </p:nvPicPr>
          <p:blipFill>
            <a:blip r:embed="rId2" cstate="print"/>
            <a:srcRect l="7500" t="21333" r="6500" b="11874"/>
            <a:stretch>
              <a:fillRect/>
            </a:stretch>
          </p:blipFill>
          <p:spPr bwMode="auto">
            <a:xfrm>
              <a:off x="6411685" y="1949174"/>
              <a:ext cx="8686800" cy="37950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457200" y="1066800"/>
            <a:ext cx="8229600" cy="3979863"/>
            <a:chOff x="-7886700" y="1493983"/>
            <a:chExt cx="8229600" cy="3980512"/>
          </a:xfrm>
        </p:grpSpPr>
        <p:sp>
          <p:nvSpPr>
            <p:cNvPr id="9" name="TextBox 3"/>
            <p:cNvSpPr txBox="1">
              <a:spLocks noChangeArrowheads="1"/>
            </p:cNvSpPr>
            <p:nvPr/>
          </p:nvSpPr>
          <p:spPr bwMode="auto">
            <a:xfrm>
              <a:off x="-7886700" y="1493983"/>
              <a:ext cx="822960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1990: Woman infected by HIV+ dentist</a:t>
              </a:r>
            </a:p>
          </p:txBody>
        </p:sp>
        <p:pic>
          <p:nvPicPr>
            <p:cNvPr id="10" name="Picture 23"/>
            <p:cNvPicPr>
              <a:picLocks noChangeAspect="1" noChangeArrowheads="1"/>
            </p:cNvPicPr>
            <p:nvPr/>
          </p:nvPicPr>
          <p:blipFill>
            <a:blip r:embed="rId2" cstate="print"/>
            <a:srcRect t="18375" r="5107" b="9999"/>
            <a:stretch>
              <a:fillRect/>
            </a:stretch>
          </p:blipFill>
          <p:spPr bwMode="auto">
            <a:xfrm>
              <a:off x="-7886700" y="1980405"/>
              <a:ext cx="8229600" cy="34940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838200" y="1066800"/>
            <a:ext cx="7391400" cy="5661025"/>
            <a:chOff x="7717971" y="-2243138"/>
            <a:chExt cx="7391400" cy="5660571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7717971" y="-2243138"/>
              <a:ext cx="7391400" cy="947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1990: Last International AIDS Conference in </a:t>
              </a:r>
              <a:r>
                <a:rPr kumimoji="0" sz="2800" b="1">
                  <a:solidFill>
                    <a:srgbClr val="008080"/>
                  </a:solidFill>
                  <a:latin typeface="Arial Narrow" pitchFamily="34" charset="0"/>
                </a:rPr>
                <a:t>t</a:t>
              </a: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he US due to prohibition against entry of HIV+ foreigners</a:t>
              </a:r>
            </a:p>
          </p:txBody>
        </p:sp>
        <p:pic>
          <p:nvPicPr>
            <p:cNvPr id="10" name="Picture 20" descr="ACT UP protests at AIDS conference, San Francisc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8466034" y="-1328738"/>
              <a:ext cx="5957537" cy="47461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0"/>
          <p:cNvGrpSpPr>
            <a:grpSpLocks/>
          </p:cNvGrpSpPr>
          <p:nvPr/>
        </p:nvGrpSpPr>
        <p:grpSpPr bwMode="auto">
          <a:xfrm>
            <a:off x="1295400" y="1066800"/>
            <a:ext cx="6553200" cy="4772025"/>
            <a:chOff x="9372600" y="-1647326"/>
            <a:chExt cx="6553200" cy="4771398"/>
          </a:xfrm>
        </p:grpSpPr>
        <p:graphicFrame>
          <p:nvGraphicFramePr>
            <p:cNvPr id="9" name="Chart 9"/>
            <p:cNvGraphicFramePr>
              <a:graphicFrameLocks/>
            </p:cNvGraphicFramePr>
            <p:nvPr/>
          </p:nvGraphicFramePr>
          <p:xfrm>
            <a:off x="9321800" y="-1202141"/>
            <a:ext cx="6654800" cy="4377013"/>
          </p:xfrm>
          <a:graphic>
            <a:graphicData uri="http://schemas.openxmlformats.org/presentationml/2006/ole">
              <p:oleObj spid="_x0000_s15362" r:id="rId3" imgW="6657409" imgH="4377307" progId="Excel.Chart.8">
                <p:embed/>
              </p:oleObj>
            </a:graphicData>
          </a:graphic>
        </p:graphicFrame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9372600" y="-1647326"/>
              <a:ext cx="6553200" cy="5476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1990: WHO reports surging epidemic in Africa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004888" y="1066800"/>
            <a:ext cx="7072312" cy="5548313"/>
            <a:chOff x="1004173" y="6781800"/>
            <a:chExt cx="7073027" cy="5547906"/>
          </a:xfrm>
        </p:grpSpPr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1004173" y="6781800"/>
              <a:ext cx="7073027" cy="5547906"/>
              <a:chOff x="-4639708" y="-462369"/>
              <a:chExt cx="7073027" cy="5547906"/>
            </a:xfrm>
          </p:grpSpPr>
          <p:pic>
            <p:nvPicPr>
              <p:cNvPr id="11" name="Picture 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3968128" y="452031"/>
                <a:ext cx="5786119" cy="46335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22"/>
              <p:cNvSpPr txBox="1">
                <a:spLocks noChangeArrowheads="1"/>
              </p:cNvSpPr>
              <p:nvPr/>
            </p:nvSpPr>
            <p:spPr bwMode="auto">
              <a:xfrm>
                <a:off x="-4639708" y="-462369"/>
                <a:ext cx="7073027" cy="954107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1987: Treatment Investigational New Drugs  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Accelerated Drug Approval Process Begins</a:t>
                </a:r>
              </a:p>
            </p:txBody>
          </p:sp>
        </p:grpSp>
        <p:pic>
          <p:nvPicPr>
            <p:cNvPr id="10" name="Picture 16" descr="http://www.healthjockey.com/images/fda-logo-aug09.jpg"/>
            <p:cNvPicPr>
              <a:picLocks noChangeAspect="1" noChangeArrowheads="1"/>
            </p:cNvPicPr>
            <p:nvPr/>
          </p:nvPicPr>
          <p:blipFill>
            <a:blip r:embed="rId3" cstate="print"/>
            <a:srcRect l="19263" t="39864" r="1410" b="42087"/>
            <a:stretch>
              <a:fillRect/>
            </a:stretch>
          </p:blipFill>
          <p:spPr bwMode="auto">
            <a:xfrm>
              <a:off x="1757681" y="11582400"/>
              <a:ext cx="5633719" cy="695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5"/>
          <p:cNvGrpSpPr>
            <a:grpSpLocks/>
          </p:cNvGrpSpPr>
          <p:nvPr/>
        </p:nvGrpSpPr>
        <p:grpSpPr bwMode="auto">
          <a:xfrm>
            <a:off x="350838" y="1066800"/>
            <a:ext cx="2011362" cy="5661025"/>
            <a:chOff x="457200" y="7315200"/>
            <a:chExt cx="2010616" cy="5660571"/>
          </a:xfrm>
        </p:grpSpPr>
        <p:grpSp>
          <p:nvGrpSpPr>
            <p:cNvPr id="3" name="Group 26"/>
            <p:cNvGrpSpPr>
              <a:grpSpLocks/>
            </p:cNvGrpSpPr>
            <p:nvPr/>
          </p:nvGrpSpPr>
          <p:grpSpPr bwMode="auto">
            <a:xfrm>
              <a:off x="457200" y="7315200"/>
              <a:ext cx="2010616" cy="5026038"/>
              <a:chOff x="457200" y="1066800"/>
              <a:chExt cx="2010616" cy="5026038"/>
            </a:xfrm>
          </p:grpSpPr>
          <p:grpSp>
            <p:nvGrpSpPr>
              <p:cNvPr id="4" name="Group 45"/>
              <p:cNvGrpSpPr>
                <a:grpSpLocks/>
              </p:cNvGrpSpPr>
              <p:nvPr/>
            </p:nvGrpSpPr>
            <p:grpSpPr bwMode="auto">
              <a:xfrm>
                <a:off x="685801" y="1524000"/>
                <a:ext cx="827926" cy="4568838"/>
                <a:chOff x="10439398" y="-152400"/>
                <a:chExt cx="1682948" cy="7990164"/>
              </a:xfrm>
            </p:grpSpPr>
            <p:pic>
              <p:nvPicPr>
                <p:cNvPr id="2093" name="Picture 1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0439398" y="6243578"/>
                  <a:ext cx="1682946" cy="1594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94" name="Picture 8" descr="http://t1.gstatic.com/images?q=tbn:ANd9GcR1bCka3uq6LET9Yww7SRUqHRORnhOUhN4PisxHFFRCka6HNr8B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 b="19273"/>
                <a:stretch>
                  <a:fillRect/>
                </a:stretch>
              </p:blipFill>
              <p:spPr bwMode="auto">
                <a:xfrm>
                  <a:off x="10439398" y="5064129"/>
                  <a:ext cx="1682948" cy="15792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5" name="Group 47"/>
                <p:cNvGrpSpPr>
                  <a:grpSpLocks/>
                </p:cNvGrpSpPr>
                <p:nvPr/>
              </p:nvGrpSpPr>
              <p:grpSpPr bwMode="auto">
                <a:xfrm>
                  <a:off x="10439398" y="-152400"/>
                  <a:ext cx="1682948" cy="5237846"/>
                  <a:chOff x="9361302" y="3518878"/>
                  <a:chExt cx="1682948" cy="5237846"/>
                </a:xfrm>
              </p:grpSpPr>
              <p:grpSp>
                <p:nvGrpSpPr>
                  <p:cNvPr id="6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9361304" y="3518878"/>
                    <a:ext cx="1682946" cy="4228443"/>
                    <a:chOff x="9170654" y="6658344"/>
                    <a:chExt cx="1682946" cy="4228443"/>
                  </a:xfrm>
                </p:grpSpPr>
                <p:pic>
                  <p:nvPicPr>
                    <p:cNvPr id="2098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93276" y="7724287"/>
                      <a:ext cx="1660322" cy="12241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099" name="Picture 50" descr="http://cdn.mojocincy.com/files/2010/04/azt_aids_drug-300x234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70654" y="6658344"/>
                      <a:ext cx="1682946" cy="13053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100" name="Picture 54" descr="http://profile.ak.fbcdn.net/hprofile-ak-snc4/71139_143448682418_4324991_n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93276" y="9589799"/>
                      <a:ext cx="1660322" cy="12969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2101" name="Picture 4" descr="ACT UP log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6520" y="8657043"/>
                      <a:ext cx="1667080" cy="95101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2097" name="Picture 58" descr="http://apps.nlm.nih.gov/againsttheodds/images/exhibit/OB1111_lg.jpg"/>
                  <p:cNvPicPr>
                    <a:picLocks noChangeAspect="1" noChangeArrowheads="1"/>
                  </p:cNvPicPr>
                  <p:nvPr/>
                </p:nvPicPr>
                <p:blipFill>
                  <a:blip r:embed="rId9" cstate="print"/>
                  <a:srcRect/>
                  <a:stretch>
                    <a:fillRect/>
                  </a:stretch>
                </p:blipFill>
                <p:spPr bwMode="auto">
                  <a:xfrm>
                    <a:off x="9361302" y="7782842"/>
                    <a:ext cx="1682948" cy="9738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sp>
            <p:nvSpPr>
              <p:cNvPr id="2092" name="TextBox 31"/>
              <p:cNvSpPr txBox="1">
                <a:spLocks noChangeArrowheads="1"/>
              </p:cNvSpPr>
              <p:nvPr/>
            </p:nvSpPr>
            <p:spPr bwMode="auto">
              <a:xfrm>
                <a:off x="457200" y="1066800"/>
                <a:ext cx="2010616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  1987   1988</a:t>
                </a:r>
              </a:p>
            </p:txBody>
          </p:sp>
        </p:grpSp>
        <p:pic>
          <p:nvPicPr>
            <p:cNvPr id="2084" name="Picture 28" descr="http://media.columbiamissourian.com/old/img/photos/2007/10/storyimage-image-3926_t_w600_h120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524000" y="7848600"/>
              <a:ext cx="867419" cy="69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5" name="Picture 2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523999" y="8534400"/>
              <a:ext cx="867419" cy="589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6" name="Picture 4" descr="http://img.timeinc.net/time/magazine/archive/covers/1985/1101850812_400.jp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524000" y="9067800"/>
              <a:ext cx="867616" cy="1143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7" name="Picture 15" descr="http://www.hanc.info/about/PublishingImages/logoACTG.gif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524000" y="10210801"/>
              <a:ext cx="867418" cy="46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8" name="Picture 11" descr="http://t2.gstatic.com/images?q=tbn:ANd9GcSIDqOrUrp6q_hQFWEMf_SFGVxCvLxPTOp0FHw_4sVi1eb9pjZk7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513726" y="10743974"/>
              <a:ext cx="877692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89" name="Picture 7" descr="http://t0.gstatic.com/images?q=tbn:ANd9GcRivkf2fRRt1ZX46GM1fu6Sq5DAdbM2P26W9nA8r6gxOpz1lQpCcA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513726" y="11277373"/>
              <a:ext cx="877691" cy="866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90" name="Picture 5" descr="http://outlinestoledo.com/wp-content/uploads/2010/11/world-aids-day.jpg"/>
            <p:cNvPicPr>
              <a:picLocks noChangeAspect="1" noChangeArrowheads="1"/>
            </p:cNvPicPr>
            <p:nvPr/>
          </p:nvPicPr>
          <p:blipFill>
            <a:blip r:embed="rId16" cstate="print"/>
            <a:srcRect/>
            <a:stretch>
              <a:fillRect/>
            </a:stretch>
          </p:blipFill>
          <p:spPr bwMode="auto">
            <a:xfrm>
              <a:off x="1513725" y="12115573"/>
              <a:ext cx="877919" cy="86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052" name="AutoShape 10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2388" y="-10398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53" name="AutoShape 12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204788" y="-8874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54" name="AutoShape 14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357188" y="-7350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55" name="AutoShape 16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09588" y="-5826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2056" name="AutoShape 19" descr="data:image/jpg;base64,/9j/4AAQSkZJRgABAQAAAQABAAD/2wCEAAkGBhQQEBUUEhQVFRQVFBYVFBgXFBUUGBYUGBUVFx4fHBQXHCYeGBwkGxUdIC8hIzMpLi0sGB4xNTAqNSgrLCkBCQoKDgwNGg8PGTUlHyQ1Ly8sMyw1NS0zNDUtNCwsLDIpNTQtKSotKTIpKSwuLCwpLSwuKiwsLDQsKTQsLCovNP/AABEIAIoAoAMBIgACEQEDEQH/xAAcAAACAgMBAQAAAAAAAAAAAAAABwEGAwQFCAL/xABAEAACAQMBBQYEBAMGBQUAAAABAgMABBEFBhIhMUEHEyJRYXEUMlKBI0KhsWKRwRUzcpLR8FSCk8LhFiQ0Q1P/xAAbAQEAAgMBAQAAAAAAAAAAAAAAAwYBAgQFB//EAC4RAAIBAwIEBQMEAwAAAAAAAAABAgMEEQUxEiFBUQYTYXHRMrHBIpHh8BRCgf/aAAwDAQACEQMRAD8AeFFFFAFFFFAFFFFAQaM0Gqltht4lnmOPDz+X5Uz9Xr6D9KE1ChUrzUKayzrbQbSxWUe9IeJ+RB8zH0Hl60odf2snvJN9mKKpyiISAv3HEt6/tXNv7+SeQySsXduZP7AdB6Vr4qJyyXrTtIp2q4p85fb2LDpu3t5BgCXfXykG/wDr8361atO7XFOBPCV8zGd4f5Wwf1NLTFGKKTOivpVrW3hh+nI9CaZqcdzGskTbyNy9PQjoR5Vt5pF7L7UyWMu8vijb+8ToR5jyYU4INoYHt/iA47rGSTwx5gjo3TFSKWSmahplS0qYXOL2f4fqb11dpEheRgqjmWIAH3NUjXO1OJMrbL3jfU2VT+XzN+nvVP2u2ue+kwMrCp8C+f8AE3r6dKruK1cux7dhoMOFTuN+3ydXVtp7i6bMsrYByFU7qj2A/euvonaPc2+FkPfIOjnDAej/AOuaqeKMVplnvTsbecPLcFgdmh7d211hQ3dyHhuPwJPkDyb7VYxXnFTjiOf9adGwu0/xlvhz+NHhZPXyb7/uDUilkqOq6SrVeZS+nr6fwWeiiitivhRRRQBRRRQEMa8/a5e99czSfXIxHtnA/QCnftLe9xaTScisbY/xEYH6kUgq0my2eG6XOdT2Xz+CcUYqKKjLeTijFRRQE19iZgpXeO6SCVzwLDkcedY6KGGk9yaMVFFDJOKMVFFATirF2fXZj1CLBwH3kPrlSeP3A/lVcroaBcd3dQN5TR/qwH7Gsrc5byHmW8490z0BRRRUx8uCiiigCiiigKZ2qXu5ZBAeMsir9lyx/YUoqfW0+gre27RtwPNG+lxyPt0PpSLu7VopGjcYdSVYeRFRzRdvD1aDoOmvqTyzDRU5ozWpZSKz2dm8zhI1Lu3JRzNYc0yOyjRBuvctgnJjT0AxvH3JwPsfOiWWcN/dq0oOp16e5zNM7K7iTjM6RDy+dv5Dh+tc/a3YmSxO8pMkJ/Pjip8mA5e9OqsdxbrIpVgGUjBBGQR7VJwop9PXblVVOTyux5zqw2GwV3NF3ix4HQMd1mHmAf64plaRsBbW0pkClm3spv8AiCf4R/U5NWTFYUO533XiF8lbr9zz9qGiz2/97E6epU4+zcq0af2v6WLm2li+pCB6N0/UUgmUg4PAjmPI9f1rElg9fStRd7B8Sw0RW1plo8s0aRjLs4C++c59hjP2rVpmdl2zm6punHFsrF6L1b7nh7A+dYSyzp1C7VrQc3vsvcYmaM0UVKfMwzRmiigDNGaKKAgiqD2mbLd4nxUY8aDEoH5kHX3HX09qvxqGQEYIyDwNGso6bW5lbVVUj0POVRVj232ZNlceEfgyZMfp5r9unpVcqE+l29eFemqkNmFXPs02i7ifuXPgmIxnkJOn8xw98VTKAaJ4NLq2jc0nSl1PR4NFKDZrtGmt8JNmWLlxPjX2Y/N7H+dNHSdZiuk34XDDr5g+RXmDUqaZ8+vNOrWj/WuXfob+aK5mv69HZwmST2VRzZvIVVYO1yA/NDKvsVb+tG0RUbKvXjxU4toydoG2nw6mCE/isPGw/wDrU/8Acf05+VKnNdrae3VpPiYSTDOzMCfmWTPiVvXqPQ+lY9ntm5Lx8L4UHzyH5VH9T6VG8tl30+nQs7Xj27t757f8PnZvQmvLhY1B3cgyN9KdePQnkKe1vbLGioowqgAAdABiuToVpa2iLDCybx5+NS7t5njkmu0KkSwVPVb93dTbEVt8k0VOaM1k8kiipzRmgIoqc0ZoCKKnNRQHL2i0JbyBon4Z4q30uOR/30zSZ1zZeezP4qeHo68UP36fen1XxLCGBDAEHgQRkEe1Yayerp+qVLP9K5xfT4POVFNfaHswily9ue6f6ecZ+3Nftw9KXGr6DNaNuzIV8m5q3s3I1G4tF0tNToXXKLw+z3NCtiw1GSBw8TlGHUH9xyI9616itT0JQU1iSyvUsG0+qy3aQTucgq0ZA4KsiHjgfxAq38/KuBVn2c0iS6srlFQkKUliPTvVyGUepT9vWqwR5/7/ANK2l3OKzlCPFRj/AKv7818HT0fVUjDxzIZIZB4lBwQ6/Kynoensax6jrTzAIAI4k+SJflHqfqY9Sa59FYzyJ/8AGp8fmY5/3n7mS2uGidXQ7rKQykdCKe2zWureW6SjgTwcfS45iktoOiPeTLFH14s3RV6k/wBPX9HjpGkpbRLFEMKo+5PUk9Sa3hkrHiKdF8MV9f49fwb+KipqDW5UwzRSQ2t1q7h1W6urWed7axe3a5jLkxlnIVkROWAuc5zg5PlVx7Vrln0drq2uJYu7CTRtExXvFfCgE893D59wKAvuamkhtJYXEUOkbl/eA3bQxSHveku65bhjJHeYGeiiuxrMd3s/JBcfGzXdpJMsNxHPhmUPyZW9MHy6c88AGtmppF32oPcX18l3qc1hdJMyWaF2it+54hSSBg7w65HMHjnFObQbV4rWGOWTvZEiRXkyTvsFALZPE5PGgN/FRU0UBGKw3NokilXUMp5gjIP2NZ6KBPDyhd7Q9lqtl7Vtw/8A5scqfZua/fI9qqml7D3Etz3Lo0YHGRiOAT0PJiemKd2KMVq4o9mjrVzTpuDeeze6NTTtNS3iWONd1VGAP6k9SfOqR2gbDd5vXFuvj5yIPzAfmA+rzHX3phYoxWWsnBbXdW3q+bF8+vr7nm+u5s7shPenwDdjz4pG+Ue31H0H3plz9nttJcmZlODxMfJC3mR/TlVmhhCgBQAAMAAYAHsOVaqBY7nxDmCVBc3vnocnZrZiKxj3Y8ljxdzzYj9h6V2QKMVNblVqVJVJOc3lsiubtFfTQW7vbwm4lGNyMMF3iTjm3DA5n2pc23aHrEst3FHZ2jPZ478CSTqrsN3jl+CHlWnrva9qFrb2s72kIFwr+Fu9Dh428Q3DxAwVI+9DQwbPdmbyWFzJfW938WzOzItyqd+z8chAdzgT+byrFHYasdCfTpNPkZ8qiP3sX93vmT5d78u6Bz/MPKmHtHt4lvpPx8QD94kZhU58TyYwpxx4ZOcfSap9t2pai+lSagLa17tJAuN+TO7llbw55himPQmgNXaCz1KaHSwunSb1k0UjjvYuLRYTd58MiMNnjjerrahpeo63NBHd2osrOGVZpAZVkkmZeSjd5DiefnnpWS0231fvbVZbK3CXasyOhkcL+GGG+QSEyWXn6+Vael9omsXAuDFZWsgtZXilCyuGLpnIXJ8XI4oDBtINTuY7u3uNMF0JJZVs5vwV7qPeIUnHEYGGBJGc8aY+xukPaWFvBK29JFEqMc5GR0BPMDkPQVUrjtfQ2NtLbwNLc3bMkNuDxEiHdbLY+UE8+uemDjR1LbTXbOMvPp8MgbgncF3MbdA6qzEjHDIwPWgGpRSz1fbzU49Qjs4La2ZpoRNFvvIp3d0lt7j4SGVuHtWle9pepw2lzNLZwI1rOscgbvQrKcjKEnx+LHEcMGgGzRS7k7TZJtGN/ZpE0kX/AMmORmHd4HiAxxJyQR5g/ascvadNFp9tJJbpJeXp/wDawQsxDKcYZieIxvDPuPXADIzRmlTq+3GuWMRlubCB1bAUws7d2xPDfUMSRzGRwz16V0odub4arBZzQW6RXCmSN9595owuSBk47wfT/wCKAYlFUHYbbK+v7qdJIbcW0EjxNLG7nelGeC54Njhk+oq/AUBFSKMUYoAooxRigPO8es2Emo6pPLfTwqzo9v8ADytF8RhJCRncOcEKBnHzGuttht5a302jzORGneyPPG53ikLFU8WBghgjculOT+wbf/h4f+kn+lS2iW5xmCE4GB+EnAenDhQCM0osl5HYXLAWWlSy3hkYkhojuGAn2Mg5fWfKtTTNoIBslPbmVe+73G5xzl5N9emOKxsf+U16EewjO9mNDvAK2UU7yjkDw4geRrD/AGJb4x3EOM5x3SYyM9Mep/maAU2xO2FjZSW0cV1c3LXEIWYSTFo7Xu0VydxkH8Q4E8FNVa0164EOqSWFx4DezSzoiK0htJG3e9jZhkYz6cDnhivQSaLApyIIgfMRIPTyr7h0uFM7kUa7ww26irkeRwOI9KASYFvYf2ZqNlv3FjbLJBcELmSNnLMXZeGG/FPoN0DPEVq7Z7dnxyafq91M7s0ghSAqkMfM7zsM4Ue9PmKzjRSqIiqc5VVABzz4AYpb3230NrezWcWkTPJg7wihj/Fizje3VXJQ+tAUvXtatrnUtOa6u5IgumxC4licpIszI0mCwU8W3wTgfm6Vv7T7cWtxoV1bRSSMIZY4YpJpO8e4/EMm9kKPyqTxxwxXZuO1W1+GNy2luVWZ7eTKQ5jdFiwGJHDO/gD+A109oNtYrL4ZG0qRjdKrKgiiBExJXuyuOMgGPswoCi7W6cbex+OsGD2l7apb3iLndWUBVEgA5eNSD65+qupdo9nDomqd20sFvbLHOFGTGrrwcD/mPHzAHWrdp3aRbNff2bNavbE5VBIqCNyeIG503uYzz9zWW77RBDqA04WE5JwEKhQjQ8i4XH92OOf8JoDWve2u0bu0sVkvJ5WAWJEeMjP1M64H2z9hxrD22si6akzv3V1FKj2zKTvCX8yqwHLdBPHGd0VpaZ2nIskot9FuRJGd2fuoU3kJzwfcXIPA8D5VdNmtpLTWIC6KG3G3ZI5YxvxP5Mhzjrgj18iKA1+y+3gTSrYWzBk3AWYdZTxkz6h8j7Va6xwW6xruoqqo5BQFA+wrJQBmjNFFAGaM0UUAUVNFARRU0UBFFTRQEUntehml2oK2lykEnwQG+0azDgeK7hOMn+fCnC1ef4rdf/U2d1c/HnjgZ5nrQFu7Y9OMWglTuM4lgMzpGsYd84Zt1eAycVHaLqcVxfaKIZEkJuxIAjBvw8x8eHIe/kfKmFtBbrJazK6q6mJ8qwDA+EniDwPEUj+wGzQ6hOxRSyIShKglCWx4T+Xhw4UB1Np9mY9T2hu4d8JJ8FG8Dhsbk6GPd5cfMEDjjNYNjdfmu9obYXSFLm3tJbefOPFIneHe4eYYHy5kcMVp6NbqNpchVz8dPxwM/NJ1q86jaoNpY2CqGaycsQoBJ3XHE9eAA9hQGt2eajEmp60zyRqDcxlSzqoIAm5Enjzqez2ZbnW9TubbjasI498fLJMMElTybk3H+MHrSXhso94eBP8AKPL2r1DspZxw2kKxIka7gO6ihBkgEnAGMk0B1qKmigIoqaKAiipooD//2Q=="/>
          <p:cNvSpPr>
            <a:spLocks noChangeAspect="1" noChangeArrowheads="1"/>
          </p:cNvSpPr>
          <p:nvPr/>
        </p:nvSpPr>
        <p:spPr bwMode="auto">
          <a:xfrm>
            <a:off x="52388" y="-635000"/>
            <a:ext cx="152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2078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2079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2080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2081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2082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56"/>
          <p:cNvGrpSpPr>
            <a:grpSpLocks/>
          </p:cNvGrpSpPr>
          <p:nvPr/>
        </p:nvGrpSpPr>
        <p:grpSpPr bwMode="auto">
          <a:xfrm>
            <a:off x="388938" y="1044575"/>
            <a:ext cx="4248150" cy="4543425"/>
            <a:chOff x="-8543729" y="892629"/>
            <a:chExt cx="4248620" cy="4543129"/>
          </a:xfrm>
        </p:grpSpPr>
        <p:grpSp>
          <p:nvGrpSpPr>
            <p:cNvPr id="9" name="Group 59"/>
            <p:cNvGrpSpPr>
              <a:grpSpLocks/>
            </p:cNvGrpSpPr>
            <p:nvPr/>
          </p:nvGrpSpPr>
          <p:grpSpPr bwMode="auto">
            <a:xfrm>
              <a:off x="-8543729" y="892629"/>
              <a:ext cx="4248620" cy="4543129"/>
              <a:chOff x="-8543729" y="762000"/>
              <a:chExt cx="4248620" cy="4543129"/>
            </a:xfrm>
          </p:grpSpPr>
          <p:grpSp>
            <p:nvGrpSpPr>
              <p:cNvPr id="10" name="Group 61"/>
              <p:cNvGrpSpPr>
                <a:grpSpLocks/>
              </p:cNvGrpSpPr>
              <p:nvPr/>
            </p:nvGrpSpPr>
            <p:grpSpPr bwMode="auto">
              <a:xfrm>
                <a:off x="-5562600" y="1240971"/>
                <a:ext cx="1267491" cy="716561"/>
                <a:chOff x="-8052611" y="2003268"/>
                <a:chExt cx="5795015" cy="1931948"/>
              </a:xfrm>
            </p:grpSpPr>
            <p:sp>
              <p:nvSpPr>
                <p:cNvPr id="91" name="Rectangle 90"/>
                <p:cNvSpPr/>
                <p:nvPr/>
              </p:nvSpPr>
              <p:spPr>
                <a:xfrm>
                  <a:off x="-8050206" y="2004408"/>
                  <a:ext cx="5792610" cy="1104199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0" lang="ja-JP" altLang="ja-JP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1" name="Group 91"/>
                <p:cNvGrpSpPr>
                  <a:grpSpLocks/>
                </p:cNvGrpSpPr>
                <p:nvPr/>
              </p:nvGrpSpPr>
              <p:grpSpPr bwMode="auto">
                <a:xfrm>
                  <a:off x="-8052607" y="2143465"/>
                  <a:ext cx="4193381" cy="1791751"/>
                  <a:chOff x="-4046664" y="2439987"/>
                  <a:chExt cx="4193381" cy="1791751"/>
                </a:xfrm>
              </p:grpSpPr>
              <p:pic>
                <p:nvPicPr>
                  <p:cNvPr id="2076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 l="20000" t="33102" r="25072" b="51550"/>
                  <a:stretch>
                    <a:fillRect/>
                  </a:stretch>
                </p:blipFill>
                <p:spPr bwMode="auto">
                  <a:xfrm>
                    <a:off x="-4046664" y="3062873"/>
                    <a:ext cx="4193381" cy="11688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2077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18" cstate="print"/>
                  <a:srcRect t="29008" b="35497"/>
                  <a:stretch>
                    <a:fillRect/>
                  </a:stretch>
                </p:blipFill>
                <p:spPr bwMode="auto">
                  <a:xfrm>
                    <a:off x="-3701055" y="2439987"/>
                    <a:ext cx="3095626" cy="8283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2" name="Group 62"/>
              <p:cNvGrpSpPr>
                <a:grpSpLocks/>
              </p:cNvGrpSpPr>
              <p:nvPr/>
            </p:nvGrpSpPr>
            <p:grpSpPr bwMode="auto">
              <a:xfrm>
                <a:off x="-8543729" y="762000"/>
                <a:ext cx="4239291" cy="4543129"/>
                <a:chOff x="-8543729" y="1045029"/>
                <a:chExt cx="4239291" cy="4543129"/>
              </a:xfrm>
            </p:grpSpPr>
            <p:grpSp>
              <p:nvGrpSpPr>
                <p:cNvPr id="13" name="Group 63"/>
                <p:cNvGrpSpPr>
                  <a:grpSpLocks/>
                </p:cNvGrpSpPr>
                <p:nvPr/>
              </p:nvGrpSpPr>
              <p:grpSpPr bwMode="auto">
                <a:xfrm>
                  <a:off x="-8543729" y="1045029"/>
                  <a:ext cx="4239291" cy="1180269"/>
                  <a:chOff x="609599" y="7735131"/>
                  <a:chExt cx="4239291" cy="1180269"/>
                </a:xfrm>
              </p:grpSpPr>
              <p:sp>
                <p:nvSpPr>
                  <p:cNvPr id="2072" name="TextBox 31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609599" y="7735131"/>
                    <a:ext cx="4239291" cy="52322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>
                    <a:spAutoFit/>
                  </a:bodyPr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r>
                      <a:rPr kumimoji="0" lang="en-US" altLang="ja-JP" sz="2800" b="1">
                        <a:solidFill>
                          <a:srgbClr val="008080"/>
                        </a:solidFill>
                        <a:latin typeface="Arial Narrow" pitchFamily="34" charset="0"/>
                        <a:cs typeface="Arial" pitchFamily="34" charset="0"/>
                      </a:rPr>
                      <a:t>  1987   1988   1989   1990</a:t>
                    </a:r>
                  </a:p>
                </p:txBody>
              </p:sp>
              <p:pic>
                <p:nvPicPr>
                  <p:cNvPr id="2073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/>
                  <a:stretch>
                    <a:fillRect/>
                  </a:stretch>
                </p:blipFill>
                <p:spPr bwMode="auto">
                  <a:xfrm>
                    <a:off x="2638434" y="8266962"/>
                    <a:ext cx="942966" cy="6484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2069" name="Picture 6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-5590652" y="2240202"/>
                  <a:ext cx="945232" cy="122714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0" name="Picture 21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 l="7500" t="66737" r="75581" b="11874"/>
                <a:stretch>
                  <a:fillRect/>
                </a:stretch>
              </p:blipFill>
              <p:spPr bwMode="auto">
                <a:xfrm>
                  <a:off x="-5655747" y="3407229"/>
                  <a:ext cx="1010327" cy="69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2071" name="Picture 20" descr="ACT UP protests at AIDS conference, San Francisco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-5593828" y="4092785"/>
                  <a:ext cx="948409" cy="697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2050" name="Chart 67"/>
                <p:cNvGraphicFramePr>
                  <a:graphicFrameLocks/>
                </p:cNvGraphicFramePr>
                <p:nvPr/>
              </p:nvGraphicFramePr>
              <p:xfrm>
                <a:off x="-5629341" y="4724559"/>
                <a:ext cx="1010329" cy="863599"/>
              </p:xfrm>
              <a:graphic>
                <a:graphicData uri="http://schemas.openxmlformats.org/presentationml/2006/ole">
                  <p:oleObj spid="_x0000_s9218" r:id="rId23" imgW="1018120" imgH="859610" progId="Excel.Chart.8">
                    <p:embed/>
                  </p:oleObj>
                </a:graphicData>
              </a:graphic>
            </p:graphicFrame>
          </p:grpSp>
        </p:grpSp>
        <p:sp>
          <p:nvSpPr>
            <p:cNvPr id="2065" name="TextBox 58"/>
            <p:cNvSpPr txBox="1">
              <a:spLocks noChangeArrowheads="1"/>
            </p:cNvSpPr>
            <p:nvPr/>
          </p:nvSpPr>
          <p:spPr bwMode="auto">
            <a:xfrm>
              <a:off x="-5468683" y="4760418"/>
              <a:ext cx="7277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700" b="1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AIDS Surges in Africa</a:t>
              </a:r>
            </a:p>
          </p:txBody>
        </p:sp>
      </p:grpSp>
      <p:pic>
        <p:nvPicPr>
          <p:cNvPr id="2059" name="Picture 18"/>
          <p:cNvPicPr>
            <a:picLocks noChangeAspect="1" noChangeArrowheads="1"/>
          </p:cNvPicPr>
          <p:nvPr/>
        </p:nvPicPr>
        <p:blipFill>
          <a:blip r:embed="rId24" cstate="print"/>
          <a:srcRect l="19830" t="16908" r="26076" b="39302"/>
          <a:stretch>
            <a:fillRect/>
          </a:stretch>
        </p:blipFill>
        <p:spPr bwMode="auto">
          <a:xfrm>
            <a:off x="2301875" y="2232025"/>
            <a:ext cx="1068388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27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301875" y="1573213"/>
            <a:ext cx="10366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61" name="TextBox 11"/>
          <p:cNvSpPr txBox="1">
            <a:spLocks noChangeArrowheads="1"/>
          </p:cNvSpPr>
          <p:nvPr/>
        </p:nvSpPr>
        <p:spPr bwMode="auto">
          <a:xfrm>
            <a:off x="2301875" y="2744788"/>
            <a:ext cx="1050925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b="1">
                <a:solidFill>
                  <a:prstClr val="black"/>
                </a:solidFill>
                <a:cs typeface="Arial" pitchFamily="34" charset="0"/>
              </a:rPr>
              <a:t>Japanese HIV-tainted blood scandal</a:t>
            </a:r>
            <a:r>
              <a:rPr kumimoji="0" lang="en-US" altLang="ja-JP" sz="1000">
                <a:solidFill>
                  <a:prstClr val="black"/>
                </a:solidFill>
                <a:cs typeface="Arial" pitchFamily="34" charset="0"/>
              </a:rPr>
              <a:t> </a:t>
            </a:r>
            <a:endParaRPr kumimoji="0" lang="en-US" altLang="ja-JP" sz="800">
              <a:solidFill>
                <a:prstClr val="black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1000" b="1">
                <a:solidFill>
                  <a:prstClr val="black"/>
                </a:solidFill>
                <a:cs typeface="Arial" pitchFamily="34" charset="0"/>
              </a:rPr>
              <a:t>薬害エイズ事件</a:t>
            </a:r>
            <a:endParaRPr kumimoji="0" lang="ja-JP" altLang="en-US" sz="1000" b="1">
              <a:solidFill>
                <a:srgbClr val="00808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2062" name="Picture 28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286000" y="3429000"/>
            <a:ext cx="1055688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51"/>
          <p:cNvPicPr>
            <a:picLocks noChangeAspect="1" noChangeArrowheads="1"/>
          </p:cNvPicPr>
          <p:nvPr/>
        </p:nvPicPr>
        <p:blipFill>
          <a:blip r:embed="rId27" cstate="print"/>
          <a:srcRect l="13641" t="15187" r="45612" b="18677"/>
          <a:stretch>
            <a:fillRect/>
          </a:stretch>
        </p:blipFill>
        <p:spPr bwMode="auto">
          <a:xfrm>
            <a:off x="576263" y="6080125"/>
            <a:ext cx="831850" cy="596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8947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38948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8949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8950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8951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1196975" y="1057275"/>
            <a:ext cx="6956425" cy="5464175"/>
            <a:chOff x="1196469" y="1057602"/>
            <a:chExt cx="6956931" cy="5463234"/>
          </a:xfrm>
        </p:grpSpPr>
        <p:sp>
          <p:nvSpPr>
            <p:cNvPr id="10" name="Rectangle 9"/>
            <p:cNvSpPr/>
            <p:nvPr/>
          </p:nvSpPr>
          <p:spPr>
            <a:xfrm>
              <a:off x="1196469" y="1319495"/>
              <a:ext cx="6793407" cy="520134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>
                <a:solidFill>
                  <a:srgbClr val="FFFFFF"/>
                </a:solidFill>
              </a:endParaRPr>
            </a:p>
          </p:txBody>
        </p:sp>
        <p:grpSp>
          <p:nvGrpSpPr>
            <p:cNvPr id="4" name="Group 2"/>
            <p:cNvGrpSpPr/>
            <p:nvPr/>
          </p:nvGrpSpPr>
          <p:grpSpPr>
            <a:xfrm>
              <a:off x="1208718" y="1057602"/>
              <a:ext cx="6944682" cy="5335974"/>
              <a:chOff x="-353382" y="-3342620"/>
              <a:chExt cx="6944682" cy="5335974"/>
            </a:xfrm>
            <a:solidFill>
              <a:schemeClr val="bg1"/>
            </a:solidFill>
          </p:grpSpPr>
          <p:sp>
            <p:nvSpPr>
              <p:cNvPr id="7182" name="TextBox 4"/>
              <p:cNvSpPr txBox="1">
                <a:spLocks noChangeArrowheads="1"/>
              </p:cNvSpPr>
              <p:nvPr/>
            </p:nvSpPr>
            <p:spPr bwMode="auto">
              <a:xfrm>
                <a:off x="-353382" y="-3342620"/>
                <a:ext cx="6944682" cy="523220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/>
              </a:extLst>
            </p:spPr>
            <p:txBody>
              <a:bodyPr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Calibri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itchFamily="34" charset="0"/>
                  </a:defRPr>
                </a:lvl9pPr>
              </a:lstStyle>
              <a:p>
                <a:pPr algn="ctr" eaLnBrk="1" fontAlgn="base" hangingPunct="1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kumimoji="0" lang="en-US" sz="2800" b="1" dirty="0" smtClean="0">
                    <a:solidFill>
                      <a:srgbClr val="008080"/>
                    </a:solidFill>
                    <a:latin typeface="Arial Narrow" pitchFamily="34" charset="0"/>
                    <a:cs typeface="Arial" charset="0"/>
                  </a:rPr>
                  <a:t>1991: Red ribbon AIDS awareness symbol</a:t>
                </a:r>
              </a:p>
            </p:txBody>
          </p:sp>
          <p:pic>
            <p:nvPicPr>
              <p:cNvPr id="7190" name="Picture 22" descr="http://www.dbmathews.com/images/red_aids_ribbon_hi-res.png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/>
                </a:extLst>
              </a:blip>
              <a:srcRect/>
              <a:stretch>
                <a:fillRect/>
              </a:stretch>
            </p:blipFill>
            <p:spPr bwMode="auto">
              <a:xfrm>
                <a:off x="1562100" y="-2809546"/>
                <a:ext cx="2786772" cy="4802900"/>
              </a:xfrm>
              <a:prstGeom prst="rect">
                <a:avLst/>
              </a:prstGeom>
              <a:grpFill/>
              <a:extLst/>
            </p:spPr>
          </p:pic>
        </p:grp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838200" y="1066800"/>
            <a:ext cx="7526338" cy="4159250"/>
            <a:chOff x="-3428999" y="-2305050"/>
            <a:chExt cx="7527017" cy="4158796"/>
          </a:xfrm>
        </p:grpSpPr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-3428999" y="-2305050"/>
              <a:ext cx="7527017" cy="4145414"/>
              <a:chOff x="-3565524" y="-2209800"/>
              <a:chExt cx="7527017" cy="4145414"/>
            </a:xfrm>
          </p:grpSpPr>
          <p:pic>
            <p:nvPicPr>
              <p:cNvPr id="11" name="Picture 25" descr="Girls in Thailand participating in an AIDS education project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3565524" y="-1330171"/>
                <a:ext cx="4281714" cy="326578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Content Placeholder 2"/>
              <p:cNvSpPr txBox="1">
                <a:spLocks/>
              </p:cNvSpPr>
              <p:nvPr/>
            </p:nvSpPr>
            <p:spPr bwMode="auto">
              <a:xfrm>
                <a:off x="-3565524" y="-2209800"/>
                <a:ext cx="7527017" cy="90001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buFont typeface="Wingdings" pitchFamily="2" charset="2"/>
                  <a:buNone/>
                  <a:defRPr/>
                </a:pPr>
                <a:r>
                  <a:rPr kumimoji="0" sz="2800" b="1" smtClean="0">
                    <a:solidFill>
                      <a:srgbClr val="008080"/>
                    </a:solidFill>
                    <a:latin typeface="Arial Narrow" pitchFamily="34" charset="0"/>
                  </a:rPr>
                  <a:t>1991: Thailand launches massive </a:t>
                </a:r>
              </a:p>
              <a:p>
                <a:pPr marL="0" indent="0" algn="ctr" eaLnBrk="1" hangingPunct="1">
                  <a:buFont typeface="Wingdings" pitchFamily="2" charset="2"/>
                  <a:buNone/>
                  <a:defRPr/>
                </a:pPr>
                <a:r>
                  <a:rPr kumimoji="0" sz="2800" b="1" smtClean="0">
                    <a:solidFill>
                      <a:srgbClr val="008080"/>
                    </a:solidFill>
                    <a:latin typeface="Arial Narrow" pitchFamily="34" charset="0"/>
                  </a:rPr>
                  <a:t>AIDS prevention and control program.</a:t>
                </a:r>
                <a:endParaRPr kumimoji="0" sz="2800" b="1">
                  <a:solidFill>
                    <a:srgbClr val="008080"/>
                  </a:solidFill>
                  <a:latin typeface="Arial Narrow" pitchFamily="34" charset="0"/>
                </a:endParaRPr>
              </a:p>
            </p:txBody>
          </p:sp>
        </p:grpSp>
        <p:pic>
          <p:nvPicPr>
            <p:cNvPr id="10" name="Picture 26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822325" y="-1405616"/>
              <a:ext cx="3275693" cy="32593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533400" y="1066800"/>
            <a:ext cx="8067675" cy="4340225"/>
            <a:chOff x="6271927" y="4800600"/>
            <a:chExt cx="8068204" cy="4339581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6629138" y="4800600"/>
              <a:ext cx="7391885" cy="53332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1991: European AIDS Clinical Society Established</a:t>
              </a:r>
              <a:endParaRPr kumimoji="0" sz="2800" b="1">
                <a:solidFill>
                  <a:srgbClr val="008080"/>
                </a:solidFill>
                <a:latin typeface="Arial Narrow" pitchFamily="34" charset="0"/>
              </a:endParaRPr>
            </a:p>
          </p:txBody>
        </p:sp>
        <p:pic>
          <p:nvPicPr>
            <p:cNvPr id="10" name="Picture 20" descr="http://ijsa.rsmjournals.com/misc/eacs_logo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271927" y="5289651"/>
              <a:ext cx="8068204" cy="38505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914400" y="1066800"/>
            <a:ext cx="7391400" cy="5162550"/>
            <a:chOff x="-5410200" y="1066800"/>
            <a:chExt cx="7391400" cy="5162513"/>
          </a:xfrm>
        </p:grpSpPr>
        <p:grpSp>
          <p:nvGrpSpPr>
            <p:cNvPr id="9" name="Group 6"/>
            <p:cNvGrpSpPr>
              <a:grpSpLocks/>
            </p:cNvGrpSpPr>
            <p:nvPr/>
          </p:nvGrpSpPr>
          <p:grpSpPr bwMode="auto">
            <a:xfrm>
              <a:off x="-5410200" y="1066800"/>
              <a:ext cx="7391400" cy="5162513"/>
              <a:chOff x="6477000" y="3200400"/>
              <a:chExt cx="7391400" cy="5162128"/>
            </a:xfrm>
          </p:grpSpPr>
          <p:sp>
            <p:nvSpPr>
              <p:cNvPr id="11" name="Content Placeholder 2"/>
              <p:cNvSpPr txBox="1">
                <a:spLocks/>
              </p:cNvSpPr>
              <p:nvPr/>
            </p:nvSpPr>
            <p:spPr bwMode="auto">
              <a:xfrm>
                <a:off x="6477000" y="3200400"/>
                <a:ext cx="7391400" cy="5333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buFont typeface="Wingdings" pitchFamily="2" charset="2"/>
                  <a:buNone/>
                  <a:defRPr/>
                </a:pPr>
                <a:r>
                  <a:rPr kumimoji="0" sz="2800" b="1" smtClean="0">
                    <a:solidFill>
                      <a:srgbClr val="008080"/>
                    </a:solidFill>
                    <a:latin typeface="Arial Narrow" pitchFamily="34" charset="0"/>
                  </a:rPr>
                  <a:t>1991: 2</a:t>
                </a:r>
                <a:r>
                  <a:rPr kumimoji="0" sz="2800" b="1" baseline="30000" smtClean="0">
                    <a:solidFill>
                      <a:srgbClr val="008080"/>
                    </a:solidFill>
                    <a:latin typeface="Arial Narrow" pitchFamily="34" charset="0"/>
                  </a:rPr>
                  <a:t>nd</a:t>
                </a:r>
                <a:r>
                  <a:rPr kumimoji="0" sz="2800" b="1" smtClean="0">
                    <a:solidFill>
                      <a:srgbClr val="008080"/>
                    </a:solidFill>
                    <a:latin typeface="Arial Narrow" pitchFamily="34" charset="0"/>
                  </a:rPr>
                  <a:t> AIDS drug: </a:t>
                </a:r>
                <a:r>
                  <a:rPr kumimoji="0" sz="2800" b="1" err="1" smtClean="0">
                    <a:solidFill>
                      <a:srgbClr val="008080"/>
                    </a:solidFill>
                    <a:latin typeface="Arial Narrow" pitchFamily="34" charset="0"/>
                  </a:rPr>
                  <a:t>Didanosine</a:t>
                </a:r>
                <a:r>
                  <a:rPr kumimoji="0" sz="2800" b="1" smtClean="0">
                    <a:solidFill>
                      <a:srgbClr val="008080"/>
                    </a:solidFill>
                    <a:latin typeface="Arial Narrow" pitchFamily="34" charset="0"/>
                  </a:rPr>
                  <a:t> (</a:t>
                </a:r>
                <a:r>
                  <a:rPr kumimoji="0" sz="2800" b="1" err="1" smtClean="0">
                    <a:solidFill>
                      <a:srgbClr val="008080"/>
                    </a:solidFill>
                    <a:latin typeface="Arial Narrow" pitchFamily="34" charset="0"/>
                  </a:rPr>
                  <a:t>ddI</a:t>
                </a:r>
                <a:r>
                  <a:rPr kumimoji="0" sz="2800" b="1" smtClean="0">
                    <a:solidFill>
                      <a:srgbClr val="008080"/>
                    </a:solidFill>
                    <a:latin typeface="Arial Narrow" pitchFamily="34" charset="0"/>
                  </a:rPr>
                  <a:t>, </a:t>
                </a:r>
                <a:r>
                  <a:rPr kumimoji="0" sz="2800" b="1" err="1" smtClean="0">
                    <a:solidFill>
                      <a:srgbClr val="008080"/>
                    </a:solidFill>
                    <a:latin typeface="Arial Narrow" pitchFamily="34" charset="0"/>
                  </a:rPr>
                  <a:t>Videx</a:t>
                </a:r>
                <a:r>
                  <a:rPr kumimoji="0" sz="2800" b="1" smtClean="0">
                    <a:solidFill>
                      <a:srgbClr val="008080"/>
                    </a:solidFill>
                    <a:latin typeface="Arial Narrow" pitchFamily="34" charset="0"/>
                  </a:rPr>
                  <a:t>)</a:t>
                </a:r>
                <a:endParaRPr kumimoji="0" sz="2800" b="1">
                  <a:solidFill>
                    <a:srgbClr val="008080"/>
                  </a:solidFill>
                  <a:latin typeface="Arial Narrow" pitchFamily="34" charset="0"/>
                </a:endParaRPr>
              </a:p>
            </p:txBody>
          </p:sp>
          <p:pic>
            <p:nvPicPr>
              <p:cNvPr id="12" name="Picture 2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353444" y="4267121"/>
                <a:ext cx="5600556" cy="4095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TextBox 1"/>
            <p:cNvSpPr txBox="1">
              <a:spLocks noChangeArrowheads="1"/>
            </p:cNvSpPr>
            <p:nvPr/>
          </p:nvSpPr>
          <p:spPr bwMode="auto">
            <a:xfrm>
              <a:off x="-3886200" y="1600159"/>
              <a:ext cx="4253087" cy="523220"/>
            </a:xfrm>
            <a:prstGeom prst="rect">
              <a:avLst/>
            </a:prstGeom>
            <a:solidFill>
              <a:srgbClr val="00817E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prstClr val="white"/>
                  </a:solidFill>
                  <a:latin typeface="Cambria" pitchFamily="18" charset="0"/>
                  <a:cs typeface="Arial" pitchFamily="34" charset="0"/>
                </a:rPr>
                <a:t>Sequential monotherapy</a:t>
              </a:r>
              <a:endParaRPr kumimoji="0" lang="en-US" altLang="ja-JP">
                <a:solidFill>
                  <a:prstClr val="white"/>
                </a:solidFill>
                <a:latin typeface="Cambria" pitchFamily="18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5"/>
          <p:cNvGrpSpPr>
            <a:grpSpLocks/>
          </p:cNvGrpSpPr>
          <p:nvPr/>
        </p:nvGrpSpPr>
        <p:grpSpPr bwMode="auto">
          <a:xfrm>
            <a:off x="255588" y="1066800"/>
            <a:ext cx="8659812" cy="4854575"/>
            <a:chOff x="5334000" y="990600"/>
            <a:chExt cx="9688286" cy="5747657"/>
          </a:xfrm>
        </p:grpSpPr>
        <p:sp>
          <p:nvSpPr>
            <p:cNvPr id="9" name="Rectangle 12"/>
            <p:cNvSpPr/>
            <p:nvPr/>
          </p:nvSpPr>
          <p:spPr>
            <a:xfrm>
              <a:off x="5334000" y="990600"/>
              <a:ext cx="9688286" cy="21295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kumimoji="0" lang="ja-JP" altLang="ja-JP">
                <a:solidFill>
                  <a:srgbClr val="FFFFFF"/>
                </a:solidFill>
              </a:endParaRPr>
            </a:p>
          </p:txBody>
        </p:sp>
        <p:grpSp>
          <p:nvGrpSpPr>
            <p:cNvPr id="10" name="Group 8"/>
            <p:cNvGrpSpPr>
              <a:grpSpLocks/>
            </p:cNvGrpSpPr>
            <p:nvPr/>
          </p:nvGrpSpPr>
          <p:grpSpPr bwMode="auto">
            <a:xfrm>
              <a:off x="5334000" y="990600"/>
              <a:ext cx="9688286" cy="5747657"/>
              <a:chOff x="7467600" y="4775427"/>
              <a:chExt cx="9688286" cy="5747657"/>
            </a:xfrm>
          </p:grpSpPr>
          <p:grpSp>
            <p:nvGrpSpPr>
              <p:cNvPr id="11" name="Group 7"/>
              <p:cNvGrpSpPr>
                <a:grpSpLocks/>
              </p:cNvGrpSpPr>
              <p:nvPr/>
            </p:nvGrpSpPr>
            <p:grpSpPr bwMode="auto">
              <a:xfrm>
                <a:off x="7467600" y="5334001"/>
                <a:ext cx="9688286" cy="5189083"/>
                <a:chOff x="0" y="2185988"/>
                <a:chExt cx="9688286" cy="5189083"/>
              </a:xfrm>
            </p:grpSpPr>
            <p:pic>
              <p:nvPicPr>
                <p:cNvPr id="13" name="Picture 28"/>
                <p:cNvPicPr>
                  <a:picLocks noChangeAspect="1" noChangeArrowheads="1"/>
                </p:cNvPicPr>
                <p:nvPr/>
              </p:nvPicPr>
              <p:blipFill>
                <a:blip r:embed="rId2" cstate="print"/>
                <a:srcRect t="43556" r="36429" b="9842"/>
                <a:stretch>
                  <a:fillRect/>
                </a:stretch>
              </p:blipFill>
              <p:spPr bwMode="auto">
                <a:xfrm>
                  <a:off x="0" y="3380014"/>
                  <a:ext cx="9688286" cy="399505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14" name="Picture 29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676400" y="2185988"/>
                  <a:ext cx="6388198" cy="113824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12" name="Content Placeholder 2"/>
              <p:cNvSpPr txBox="1">
                <a:spLocks/>
              </p:cNvSpPr>
              <p:nvPr/>
            </p:nvSpPr>
            <p:spPr bwMode="auto">
              <a:xfrm>
                <a:off x="8611368" y="4775427"/>
                <a:ext cx="7390093" cy="53379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buFont typeface="Wingdings" pitchFamily="2" charset="2"/>
                  <a:buNone/>
                  <a:defRPr/>
                </a:pPr>
                <a:r>
                  <a:rPr kumimoji="0" sz="2800" b="1" smtClean="0">
                    <a:solidFill>
                      <a:srgbClr val="008080"/>
                    </a:solidFill>
                    <a:latin typeface="Arial Narrow" pitchFamily="34" charset="0"/>
                  </a:rPr>
                  <a:t>1991: ACTG 021 proves 1</a:t>
                </a:r>
                <a:r>
                  <a:rPr kumimoji="0" sz="2800" b="1" baseline="30000" smtClean="0">
                    <a:solidFill>
                      <a:srgbClr val="008080"/>
                    </a:solidFill>
                    <a:latin typeface="Arial Narrow" pitchFamily="34" charset="0"/>
                  </a:rPr>
                  <a:t>st</a:t>
                </a:r>
                <a:r>
                  <a:rPr kumimoji="0" sz="2800" b="1" smtClean="0">
                    <a:solidFill>
                      <a:srgbClr val="008080"/>
                    </a:solidFill>
                    <a:latin typeface="Arial Narrow" pitchFamily="34" charset="0"/>
                  </a:rPr>
                  <a:t> PCP prophylaxis</a:t>
                </a:r>
                <a:endParaRPr kumimoji="0" sz="2800" b="1">
                  <a:solidFill>
                    <a:srgbClr val="008080"/>
                  </a:solidFill>
                  <a:latin typeface="Arial Narrow" pitchFamily="34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228600" y="1066800"/>
            <a:ext cx="8697913" cy="5443538"/>
            <a:chOff x="5852787" y="-6293183"/>
            <a:chExt cx="9176657" cy="5661279"/>
          </a:xfrm>
        </p:grpSpPr>
        <p:pic>
          <p:nvPicPr>
            <p:cNvPr id="9" name="Picture 23"/>
            <p:cNvPicPr>
              <a:picLocks noChangeAspect="1" noChangeArrowheads="1"/>
            </p:cNvPicPr>
            <p:nvPr/>
          </p:nvPicPr>
          <p:blipFill>
            <a:blip r:embed="rId2" cstate="print"/>
            <a:srcRect l="3500" t="23364" r="36285" b="16699"/>
            <a:stretch>
              <a:fillRect/>
            </a:stretch>
          </p:blipFill>
          <p:spPr bwMode="auto">
            <a:xfrm>
              <a:off x="5852787" y="-5769963"/>
              <a:ext cx="9176657" cy="51380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5852788" y="-6293183"/>
              <a:ext cx="9176656" cy="5441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1991: HIV transmission through breast milk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524000" y="1066800"/>
            <a:ext cx="6096000" cy="5257800"/>
            <a:chOff x="-7162800" y="19052"/>
            <a:chExt cx="6096000" cy="5257799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7162800" y="552451"/>
              <a:ext cx="6019800" cy="4724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-7086600" y="19052"/>
              <a:ext cx="6019800" cy="5032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1991: Magic Johnson announces HIV</a:t>
              </a:r>
              <a:endParaRPr kumimoji="0" sz="2800" b="1">
                <a:solidFill>
                  <a:srgbClr val="008080"/>
                </a:solidFill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266700" y="1066800"/>
            <a:ext cx="8648700" cy="3335338"/>
            <a:chOff x="-2667000" y="4572000"/>
            <a:chExt cx="8648700" cy="3334598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2667000" y="5105400"/>
              <a:ext cx="8648700" cy="2801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-2363787" y="4572000"/>
              <a:ext cx="8345487" cy="5872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1991: US housing assistance enacted for PLWA</a:t>
              </a:r>
              <a:endParaRPr kumimoji="0" sz="2800" b="1">
                <a:solidFill>
                  <a:srgbClr val="008080"/>
                </a:solidFill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AutoShape 10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2388" y="-10398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76" name="AutoShape 12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204788" y="-8874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77" name="AutoShape 14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357188" y="-7350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78" name="AutoShape 16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09588" y="-5826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079" name="AutoShape 19" descr="data:image/jpg;base64,/9j/4AAQSkZJRgABAQAAAQABAAD/2wCEAAkGBhQQEBUUEhQVFRQVFBYVFBgXFBUUGBYUGBUVFx4fHBQXHCYeGBwkGxUdIC8hIzMpLi0sGB4xNTAqNSgrLCkBCQoKDgwNGg8PGTUlHyQ1Ly8sMyw1NS0zNDUtNCwsLDIpNTQtKSotKTIpKSwuLCwpLSwuKiwsLDQsKTQsLCovNP/AABEIAIoAoAMBIgACEQEDEQH/xAAcAAACAgMBAQAAAAAAAAAAAAAABwEGAwQFCAL/xABAEAACAQMBBQYEBAMGBQUAAAABAgMABBEFBhIhMUEHEyJRYXEUMlKBI0KhsWKRwRUzcpLR8FSCk8LhFiQ0Q1P/xAAbAQEAAgMBAQAAAAAAAAAAAAAAAwYBAgQFB//EAC4RAAIBAwIEBQMEAwAAAAAAAAABAgMEEQUxEiFBUQYTYXHRMrHBIpHh8BRCgf/aAAwDAQACEQMRAD8AeFFFFAFFFFAFFFFAQaM0Gqltht4lnmOPDz+X5Uz9Xr6D9KE1ChUrzUKayzrbQbSxWUe9IeJ+RB8zH0Hl60odf2snvJN9mKKpyiISAv3HEt6/tXNv7+SeQySsXduZP7AdB6Vr4qJyyXrTtIp2q4p85fb2LDpu3t5BgCXfXykG/wDr8361atO7XFOBPCV8zGd4f5Wwf1NLTFGKKTOivpVrW3hh+nI9CaZqcdzGskTbyNy9PQjoR5Vt5pF7L7UyWMu8vijb+8ToR5jyYU4INoYHt/iA47rGSTwx5gjo3TFSKWSmahplS0qYXOL2f4fqb11dpEheRgqjmWIAH3NUjXO1OJMrbL3jfU2VT+XzN+nvVP2u2ue+kwMrCp8C+f8AE3r6dKruK1cux7dhoMOFTuN+3ydXVtp7i6bMsrYByFU7qj2A/euvonaPc2+FkPfIOjnDAej/AOuaqeKMVplnvTsbecPLcFgdmh7d211hQ3dyHhuPwJPkDyb7VYxXnFTjiOf9adGwu0/xlvhz+NHhZPXyb7/uDUilkqOq6SrVeZS+nr6fwWeiiitivhRRRQBRRRQEMa8/a5e99czSfXIxHtnA/QCnftLe9xaTScisbY/xEYH6kUgq0my2eG6XOdT2Xz+CcUYqKKjLeTijFRRQE19iZgpXeO6SCVzwLDkcedY6KGGk9yaMVFFDJOKMVFFATirF2fXZj1CLBwH3kPrlSeP3A/lVcroaBcd3dQN5TR/qwH7Gsrc5byHmW8490z0BRRRUx8uCiiigCiiigKZ2qXu5ZBAeMsir9lyx/YUoqfW0+gre27RtwPNG+lxyPt0PpSLu7VopGjcYdSVYeRFRzRdvD1aDoOmvqTyzDRU5ozWpZSKz2dm8zhI1Lu3JRzNYc0yOyjRBuvctgnJjT0AxvH3JwPsfOiWWcN/dq0oOp16e5zNM7K7iTjM6RDy+dv5Dh+tc/a3YmSxO8pMkJ/Pjip8mA5e9OqsdxbrIpVgGUjBBGQR7VJwop9PXblVVOTyux5zqw2GwV3NF3ix4HQMd1mHmAf64plaRsBbW0pkClm3spv8AiCf4R/U5NWTFYUO533XiF8lbr9zz9qGiz2/97E6epU4+zcq0af2v6WLm2li+pCB6N0/UUgmUg4PAjmPI9f1rElg9fStRd7B8Sw0RW1plo8s0aRjLs4C++c59hjP2rVpmdl2zm6punHFsrF6L1b7nh7A+dYSyzp1C7VrQc3vsvcYmaM0UVKfMwzRmiigDNGaKKAgiqD2mbLd4nxUY8aDEoH5kHX3HX09qvxqGQEYIyDwNGso6bW5lbVVUj0POVRVj232ZNlceEfgyZMfp5r9unpVcqE+l29eFemqkNmFXPs02i7ifuXPgmIxnkJOn8xw98VTKAaJ4NLq2jc0nSl1PR4NFKDZrtGmt8JNmWLlxPjX2Y/N7H+dNHSdZiuk34XDDr5g+RXmDUqaZ8+vNOrWj/WuXfob+aK5mv69HZwmST2VRzZvIVVYO1yA/NDKvsVb+tG0RUbKvXjxU4toydoG2nw6mCE/isPGw/wDrU/8Acf05+VKnNdrae3VpPiYSTDOzMCfmWTPiVvXqPQ+lY9ntm5Lx8L4UHzyH5VH9T6VG8tl30+nQs7Xj27t757f8PnZvQmvLhY1B3cgyN9KdePQnkKe1vbLGioowqgAAdABiuToVpa2iLDCybx5+NS7t5njkmu0KkSwVPVb93dTbEVt8k0VOaM1k8kiipzRmgIoqc0ZoCKKnNRQHL2i0JbyBon4Z4q30uOR/30zSZ1zZeezP4qeHo68UP36fen1XxLCGBDAEHgQRkEe1Yayerp+qVLP9K5xfT4POVFNfaHswily9ue6f6ecZ+3Nftw9KXGr6DNaNuzIV8m5q3s3I1G4tF0tNToXXKLw+z3NCtiw1GSBw8TlGHUH9xyI9616itT0JQU1iSyvUsG0+qy3aQTucgq0ZA4KsiHjgfxAq38/KuBVn2c0iS6srlFQkKUliPTvVyGUepT9vWqwR5/7/ANK2l3OKzlCPFRj/AKv7818HT0fVUjDxzIZIZB4lBwQ6/Kynoensax6jrTzAIAI4k+SJflHqfqY9Sa59FYzyJ/8AGp8fmY5/3n7mS2uGidXQ7rKQykdCKe2zWureW6SjgTwcfS45iktoOiPeTLFH14s3RV6k/wBPX9HjpGkpbRLFEMKo+5PUk9Sa3hkrHiKdF8MV9f49fwb+KipqDW5UwzRSQ2t1q7h1W6urWed7axe3a5jLkxlnIVkROWAuc5zg5PlVx7Vrln0drq2uJYu7CTRtExXvFfCgE893D59wKAvuamkhtJYXEUOkbl/eA3bQxSHveku65bhjJHeYGeiiuxrMd3s/JBcfGzXdpJMsNxHPhmUPyZW9MHy6c88AGtmppF32oPcX18l3qc1hdJMyWaF2it+54hSSBg7w65HMHjnFObQbV4rWGOWTvZEiRXkyTvsFALZPE5PGgN/FRU0UBGKw3NokilXUMp5gjIP2NZ6KBPDyhd7Q9lqtl7Vtw/8A5scqfZua/fI9qqml7D3Etz3Lo0YHGRiOAT0PJiemKd2KMVq4o9mjrVzTpuDeeze6NTTtNS3iWONd1VGAP6k9SfOqR2gbDd5vXFuvj5yIPzAfmA+rzHX3phYoxWWsnBbXdW3q+bF8+vr7nm+u5s7shPenwDdjz4pG+Ue31H0H3plz9nttJcmZlODxMfJC3mR/TlVmhhCgBQAAMAAYAHsOVaqBY7nxDmCVBc3vnocnZrZiKxj3Y8ljxdzzYj9h6V2QKMVNblVqVJVJOc3lsiubtFfTQW7vbwm4lGNyMMF3iTjm3DA5n2pc23aHrEst3FHZ2jPZ478CSTqrsN3jl+CHlWnrva9qFrb2s72kIFwr+Fu9Dh428Q3DxAwVI+9DQwbPdmbyWFzJfW938WzOzItyqd+z8chAdzgT+byrFHYasdCfTpNPkZ8qiP3sX93vmT5d78u6Bz/MPKmHtHt4lvpPx8QD94kZhU58TyYwpxx4ZOcfSap9t2pai+lSagLa17tJAuN+TO7llbw55himPQmgNXaCz1KaHSwunSb1k0UjjvYuLRYTd58MiMNnjjerrahpeo63NBHd2osrOGVZpAZVkkmZeSjd5DiefnnpWS0231fvbVZbK3CXasyOhkcL+GGG+QSEyWXn6+Vael9omsXAuDFZWsgtZXilCyuGLpnIXJ8XI4oDBtINTuY7u3uNMF0JJZVs5vwV7qPeIUnHEYGGBJGc8aY+xukPaWFvBK29JFEqMc5GR0BPMDkPQVUrjtfQ2NtLbwNLc3bMkNuDxEiHdbLY+UE8+uemDjR1LbTXbOMvPp8MgbgncF3MbdA6qzEjHDIwPWgGpRSz1fbzU49Qjs4La2ZpoRNFvvIp3d0lt7j4SGVuHtWle9pepw2lzNLZwI1rOscgbvQrKcjKEnx+LHEcMGgGzRS7k7TZJtGN/ZpE0kX/AMmORmHd4HiAxxJyQR5g/ascvadNFp9tJJbpJeXp/wDawQsxDKcYZieIxvDPuPXADIzRmlTq+3GuWMRlubCB1bAUws7d2xPDfUMSRzGRwz16V0odub4arBZzQW6RXCmSN9595owuSBk47wfT/wCKAYlFUHYbbK+v7qdJIbcW0EjxNLG7nelGeC54Njhk+oq/AUBFSKMUYoAooxRigPO8es2Emo6pPLfTwqzo9v8ADytF8RhJCRncOcEKBnHzGuttht5a302jzORGneyPPG53ikLFU8WBghgjculOT+wbf/h4f+kn+lS2iW5xmCE4GB+EnAenDhQCM0osl5HYXLAWWlSy3hkYkhojuGAn2Mg5fWfKtTTNoIBslPbmVe+73G5xzl5N9emOKxsf+U16EewjO9mNDvAK2UU7yjkDw4geRrD/AGJb4x3EOM5x3SYyM9Mep/maAU2xO2FjZSW0cV1c3LXEIWYSTFo7Xu0VydxkH8Q4E8FNVa0164EOqSWFx4DezSzoiK0htJG3e9jZhkYz6cDnhivQSaLApyIIgfMRIPTyr7h0uFM7kUa7ww26irkeRwOI9KASYFvYf2ZqNlv3FjbLJBcELmSNnLMXZeGG/FPoN0DPEVq7Z7dnxyafq91M7s0ghSAqkMfM7zsM4Ue9PmKzjRSqIiqc5VVABzz4AYpb3230NrezWcWkTPJg7wihj/Fizje3VXJQ+tAUvXtatrnUtOa6u5IgumxC4licpIszI0mCwU8W3wTgfm6Vv7T7cWtxoV1bRSSMIZY4YpJpO8e4/EMm9kKPyqTxxwxXZuO1W1+GNy2luVWZ7eTKQ5jdFiwGJHDO/gD+A109oNtYrL4ZG0qRjdKrKgiiBExJXuyuOMgGPswoCi7W6cbex+OsGD2l7apb3iLndWUBVEgA5eNSD65+qupdo9nDomqd20sFvbLHOFGTGrrwcD/mPHzAHWrdp3aRbNff2bNavbE5VBIqCNyeIG503uYzz9zWW77RBDqA04WE5JwEKhQjQ8i4XH92OOf8JoDWve2u0bu0sVkvJ5WAWJEeMjP1M64H2z9hxrD22si6akzv3V1FKj2zKTvCX8yqwHLdBPHGd0VpaZ2nIskot9FuRJGd2fuoU3kJzwfcXIPA8D5VdNmtpLTWIC6KG3G3ZI5YxvxP5Mhzjrgj18iKA1+y+3gTSrYWzBk3AWYdZTxkz6h8j7Va6xwW6xruoqqo5BQFA+wrJQBmjNFFAGaM0UUAUVNFARRU0UBFFTRQEUntehml2oK2lykEnwQG+0azDgeK7hOMn+fCnC1ef4rdf/U2d1c/HnjgZ5nrQFu7Y9OMWglTuM4lgMzpGsYd84Zt1eAycVHaLqcVxfaKIZEkJuxIAjBvw8x8eHIe/kfKmFtBbrJazK6q6mJ8qwDA+EniDwPEUj+wGzQ6hOxRSyIShKglCWx4T+Xhw4UB1Np9mY9T2hu4d8JJ8FG8Dhsbk6GPd5cfMEDjjNYNjdfmu9obYXSFLm3tJbefOPFIneHe4eYYHy5kcMVp6NbqNpchVz8dPxwM/NJ1q86jaoNpY2CqGaycsQoBJ3XHE9eAA9hQGt2eajEmp60zyRqDcxlSzqoIAm5Enjzqez2ZbnW9TubbjasI498fLJMMElTybk3H+MHrSXhso94eBP8AKPL2r1DspZxw2kKxIka7gO6ihBkgEnAGMk0B1qKmigIoqaKAiipooD//2Q=="/>
          <p:cNvSpPr>
            <a:spLocks noChangeAspect="1" noChangeArrowheads="1"/>
          </p:cNvSpPr>
          <p:nvPr/>
        </p:nvSpPr>
        <p:spPr bwMode="auto">
          <a:xfrm>
            <a:off x="52388" y="-635000"/>
            <a:ext cx="152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135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3136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137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138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139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50838" y="1066800"/>
            <a:ext cx="2011362" cy="5661025"/>
            <a:chOff x="457200" y="7315200"/>
            <a:chExt cx="2010616" cy="5660413"/>
          </a:xfrm>
        </p:grpSpPr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457200" y="7315200"/>
              <a:ext cx="2010616" cy="4949844"/>
              <a:chOff x="457200" y="1066800"/>
              <a:chExt cx="2010616" cy="4949844"/>
            </a:xfrm>
          </p:grpSpPr>
          <p:grpSp>
            <p:nvGrpSpPr>
              <p:cNvPr id="5" name="Group 45"/>
              <p:cNvGrpSpPr>
                <a:grpSpLocks/>
              </p:cNvGrpSpPr>
              <p:nvPr/>
            </p:nvGrpSpPr>
            <p:grpSpPr bwMode="auto">
              <a:xfrm>
                <a:off x="685801" y="1524000"/>
                <a:ext cx="791416" cy="4492644"/>
                <a:chOff x="10439397" y="-152400"/>
                <a:chExt cx="1608733" cy="7856914"/>
              </a:xfrm>
            </p:grpSpPr>
            <p:pic>
              <p:nvPicPr>
                <p:cNvPr id="3126" name="Picture 17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10439397" y="6110328"/>
                  <a:ext cx="1608733" cy="1594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6" name="Group 47"/>
                <p:cNvGrpSpPr>
                  <a:grpSpLocks/>
                </p:cNvGrpSpPr>
                <p:nvPr/>
              </p:nvGrpSpPr>
              <p:grpSpPr bwMode="auto">
                <a:xfrm>
                  <a:off x="10439400" y="-152400"/>
                  <a:ext cx="1578832" cy="5237846"/>
                  <a:chOff x="9361304" y="3518878"/>
                  <a:chExt cx="1578832" cy="5237846"/>
                </a:xfrm>
              </p:grpSpPr>
              <p:grpSp>
                <p:nvGrpSpPr>
                  <p:cNvPr id="7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9361304" y="3518878"/>
                    <a:ext cx="1578832" cy="4228443"/>
                    <a:chOff x="9170654" y="6658344"/>
                    <a:chExt cx="1578832" cy="4228443"/>
                  </a:xfrm>
                </p:grpSpPr>
                <p:pic>
                  <p:nvPicPr>
                    <p:cNvPr id="3131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8797" y="7724287"/>
                      <a:ext cx="1528449" cy="12241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32" name="Picture 50" descr="http://cdn.mojocincy.com/files/2010/04/azt_aids_drug-300x234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70654" y="6658344"/>
                      <a:ext cx="1549704" cy="13053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33" name="Picture 54" descr="http://profile.ak.fbcdn.net/hprofile-ak-snc4/71139_143448682418_4324991_n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93276" y="9589799"/>
                      <a:ext cx="1527081" cy="12969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3134" name="Picture 4" descr="ACT UP log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6520" y="8657043"/>
                      <a:ext cx="1562966" cy="95101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3130" name="Picture 58" descr="http://apps.nlm.nih.gov/againsttheodds/images/exhibit/OB1111_lg.jpg"/>
                  <p:cNvPicPr>
                    <a:picLocks noChangeAspect="1" noChangeArrowheads="1"/>
                  </p:cNvPicPr>
                  <p:nvPr/>
                </p:nvPicPr>
                <p:blipFill>
                  <a:blip r:embed="rId8" cstate="print"/>
                  <a:srcRect/>
                  <a:stretch>
                    <a:fillRect/>
                  </a:stretch>
                </p:blipFill>
                <p:spPr bwMode="auto">
                  <a:xfrm>
                    <a:off x="9361304" y="7782842"/>
                    <a:ext cx="1578831" cy="9738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128" name="Picture 8" descr="http://t1.gstatic.com/images?q=tbn:ANd9GcR1bCka3uq6LET9Yww7SRUqHRORnhOUhN4PisxHFFRCka6HNr8B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 b="19273"/>
                <a:stretch>
                  <a:fillRect/>
                </a:stretch>
              </p:blipFill>
              <p:spPr bwMode="auto">
                <a:xfrm>
                  <a:off x="10439397" y="5044321"/>
                  <a:ext cx="1608731" cy="160252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3125" name="TextBox 31"/>
              <p:cNvSpPr txBox="1">
                <a:spLocks noChangeArrowheads="1"/>
              </p:cNvSpPr>
              <p:nvPr/>
            </p:nvSpPr>
            <p:spPr bwMode="auto">
              <a:xfrm>
                <a:off x="457200" y="1066800"/>
                <a:ext cx="2010616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  1987   1988</a:t>
                </a:r>
              </a:p>
            </p:txBody>
          </p:sp>
        </p:grpSp>
        <p:pic>
          <p:nvPicPr>
            <p:cNvPr id="3118" name="Picture 28" descr="http://media.columbiamissourian.com/old/img/photos/2007/10/storyimage-image-3926_t_w600_h120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47997" y="7848600"/>
              <a:ext cx="867419" cy="69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19" name="Picture 2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47997" y="8534400"/>
              <a:ext cx="867419" cy="589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20" name="Picture 15" descr="http://www.hanc.info/about/PublishingImages/logoACTG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77216" y="10210801"/>
              <a:ext cx="867418" cy="46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21" name="Picture 11" descr="http://t2.gstatic.com/images?q=tbn:ANd9GcSIDqOrUrp6q_hQFWEMf_SFGVxCvLxPTOp0FHw_4sVi1eb9pjZk7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477216" y="10743974"/>
              <a:ext cx="877692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22" name="Picture 7" descr="http://t0.gstatic.com/images?q=tbn:ANd9GcRivkf2fRRt1ZX46GM1fu6Sq5DAdbM2P26W9nA8r6gxOpz1lQpCcA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77216" y="11277373"/>
              <a:ext cx="858071" cy="866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123" name="Picture 5" descr="http://outlinestoledo.com/wp-content/uploads/2010/11/world-aids-day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77216" y="12115415"/>
              <a:ext cx="858071" cy="86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8" name="Group 109"/>
          <p:cNvGrpSpPr>
            <a:grpSpLocks/>
          </p:cNvGrpSpPr>
          <p:nvPr/>
        </p:nvGrpSpPr>
        <p:grpSpPr bwMode="auto">
          <a:xfrm>
            <a:off x="228600" y="1055688"/>
            <a:ext cx="4800600" cy="4506912"/>
            <a:chOff x="-8696129" y="892629"/>
            <a:chExt cx="4800600" cy="4507007"/>
          </a:xfrm>
        </p:grpSpPr>
        <p:grpSp>
          <p:nvGrpSpPr>
            <p:cNvPr id="9" name="Group 110"/>
            <p:cNvGrpSpPr>
              <a:grpSpLocks/>
            </p:cNvGrpSpPr>
            <p:nvPr/>
          </p:nvGrpSpPr>
          <p:grpSpPr bwMode="auto">
            <a:xfrm>
              <a:off x="-8696129" y="892629"/>
              <a:ext cx="4800600" cy="4507007"/>
              <a:chOff x="-8696129" y="762000"/>
              <a:chExt cx="4800600" cy="4507007"/>
            </a:xfrm>
          </p:grpSpPr>
          <p:grpSp>
            <p:nvGrpSpPr>
              <p:cNvPr id="10" name="Group 112"/>
              <p:cNvGrpSpPr>
                <a:grpSpLocks/>
              </p:cNvGrpSpPr>
              <p:nvPr/>
            </p:nvGrpSpPr>
            <p:grpSpPr bwMode="auto">
              <a:xfrm>
                <a:off x="-5800529" y="1240971"/>
                <a:ext cx="1505420" cy="716561"/>
                <a:chOff x="-9140431" y="2003268"/>
                <a:chExt cx="6882835" cy="1931948"/>
              </a:xfrm>
            </p:grpSpPr>
            <p:sp>
              <p:nvSpPr>
                <p:cNvPr id="141" name="Rectangle 140"/>
                <p:cNvSpPr/>
                <p:nvPr/>
              </p:nvSpPr>
              <p:spPr>
                <a:xfrm>
                  <a:off x="-8051715" y="2004519"/>
                  <a:ext cx="5791970" cy="1104294"/>
                </a:xfrm>
                <a:prstGeom prst="rect">
                  <a:avLst/>
                </a:prstGeom>
                <a:solidFill>
                  <a:schemeClr val="bg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  <a:defRPr/>
                  </a:pPr>
                  <a:endParaRPr kumimoji="0" lang="ja-JP" altLang="ja-JP">
                    <a:solidFill>
                      <a:srgbClr val="FFFFFF"/>
                    </a:solidFill>
                  </a:endParaRPr>
                </a:p>
              </p:txBody>
            </p:sp>
            <p:grpSp>
              <p:nvGrpSpPr>
                <p:cNvPr id="11" name="Group 141"/>
                <p:cNvGrpSpPr>
                  <a:grpSpLocks/>
                </p:cNvGrpSpPr>
                <p:nvPr/>
              </p:nvGrpSpPr>
              <p:grpSpPr bwMode="auto">
                <a:xfrm>
                  <a:off x="-9140431" y="2143465"/>
                  <a:ext cx="4193381" cy="1791751"/>
                  <a:chOff x="-5134488" y="2439987"/>
                  <a:chExt cx="4193381" cy="1791751"/>
                </a:xfrm>
              </p:grpSpPr>
              <p:pic>
                <p:nvPicPr>
                  <p:cNvPr id="3115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16" cstate="print"/>
                  <a:srcRect l="20000" t="33102" r="25072" b="51550"/>
                  <a:stretch>
                    <a:fillRect/>
                  </a:stretch>
                </p:blipFill>
                <p:spPr bwMode="auto">
                  <a:xfrm>
                    <a:off x="-5134488" y="3062873"/>
                    <a:ext cx="4193381" cy="116886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116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17" cstate="print"/>
                  <a:srcRect t="29008" b="35497"/>
                  <a:stretch>
                    <a:fillRect/>
                  </a:stretch>
                </p:blipFill>
                <p:spPr bwMode="auto">
                  <a:xfrm>
                    <a:off x="-4786099" y="2439987"/>
                    <a:ext cx="3095626" cy="82833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</p:grpSp>
          <p:grpSp>
            <p:nvGrpSpPr>
              <p:cNvPr id="12" name="Group 113"/>
              <p:cNvGrpSpPr>
                <a:grpSpLocks/>
              </p:cNvGrpSpPr>
              <p:nvPr/>
            </p:nvGrpSpPr>
            <p:grpSpPr bwMode="auto">
              <a:xfrm>
                <a:off x="-8696129" y="762000"/>
                <a:ext cx="4800600" cy="4507007"/>
                <a:chOff x="-8696129" y="1045029"/>
                <a:chExt cx="4800600" cy="4507007"/>
              </a:xfrm>
            </p:grpSpPr>
            <p:grpSp>
              <p:nvGrpSpPr>
                <p:cNvPr id="13" name="Group 114"/>
                <p:cNvGrpSpPr>
                  <a:grpSpLocks/>
                </p:cNvGrpSpPr>
                <p:nvPr/>
              </p:nvGrpSpPr>
              <p:grpSpPr bwMode="auto">
                <a:xfrm>
                  <a:off x="-8696129" y="1045029"/>
                  <a:ext cx="4800600" cy="2895600"/>
                  <a:chOff x="457199" y="7735131"/>
                  <a:chExt cx="4800600" cy="2895600"/>
                </a:xfrm>
              </p:grpSpPr>
              <p:grpSp>
                <p:nvGrpSpPr>
                  <p:cNvPr id="14" name="Group 119"/>
                  <p:cNvGrpSpPr>
                    <a:grpSpLocks/>
                  </p:cNvGrpSpPr>
                  <p:nvPr/>
                </p:nvGrpSpPr>
                <p:grpSpPr bwMode="auto">
                  <a:xfrm>
                    <a:off x="457199" y="7735131"/>
                    <a:ext cx="4800600" cy="2895600"/>
                    <a:chOff x="304799" y="7315200"/>
                    <a:chExt cx="4800600" cy="2895600"/>
                  </a:xfrm>
                </p:grpSpPr>
                <p:sp>
                  <p:nvSpPr>
                    <p:cNvPr id="3111" name="TextBox 3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304799" y="7315200"/>
                      <a:ext cx="4800600" cy="523220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en-US" altLang="ja-JP" sz="2800" b="1">
                          <a:solidFill>
                            <a:srgbClr val="008080"/>
                          </a:solidFill>
                          <a:latin typeface="Arial Narrow" pitchFamily="34" charset="0"/>
                          <a:cs typeface="Arial" pitchFamily="34" charset="0"/>
                        </a:rPr>
                        <a:t>   1987   1988   1989   1990   1991</a:t>
                      </a:r>
                    </a:p>
                  </p:txBody>
                </p:sp>
                <p:pic>
                  <p:nvPicPr>
                    <p:cNvPr id="3112" name="Picture 4" descr="http://img.timeinc.net/time/magazine/archive/covers/1985/1101850812_400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418383" y="9067800"/>
                      <a:ext cx="867616" cy="11430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3110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19" cstate="print"/>
                  <a:srcRect/>
                  <a:stretch>
                    <a:fillRect/>
                  </a:stretch>
                </p:blipFill>
                <p:spPr bwMode="auto">
                  <a:xfrm>
                    <a:off x="2438399" y="8228844"/>
                    <a:ext cx="914400" cy="6865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106" name="Picture 6"/>
                <p:cNvPicPr>
                  <a:picLocks noChangeAspect="1" noChangeArrowheads="1"/>
                </p:cNvPicPr>
                <p:nvPr/>
              </p:nvPicPr>
              <p:blipFill>
                <a:blip r:embed="rId20" cstate="print"/>
                <a:srcRect/>
                <a:stretch>
                  <a:fillRect/>
                </a:stretch>
              </p:blipFill>
              <p:spPr bwMode="auto">
                <a:xfrm>
                  <a:off x="-5812637" y="2225298"/>
                  <a:ext cx="926508" cy="124204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07" name="Picture 21"/>
                <p:cNvPicPr>
                  <a:picLocks noChangeAspect="1" noChangeArrowheads="1"/>
                </p:cNvPicPr>
                <p:nvPr/>
              </p:nvPicPr>
              <p:blipFill>
                <a:blip r:embed="rId21" cstate="print"/>
                <a:srcRect l="7500" t="66737" r="75581" b="11874"/>
                <a:stretch>
                  <a:fillRect/>
                </a:stretch>
              </p:blipFill>
              <p:spPr bwMode="auto">
                <a:xfrm>
                  <a:off x="-5812638" y="3407229"/>
                  <a:ext cx="926509" cy="69387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108" name="Picture 20" descr="ACT UP protests at AIDS conference, San Francisco"/>
                <p:cNvPicPr>
                  <a:picLocks noChangeAspect="1" noChangeArrowheads="1"/>
                </p:cNvPicPr>
                <p:nvPr/>
              </p:nvPicPr>
              <p:blipFill>
                <a:blip r:embed="rId22" cstate="print"/>
                <a:srcRect/>
                <a:stretch>
                  <a:fillRect/>
                </a:stretch>
              </p:blipFill>
              <p:spPr bwMode="auto">
                <a:xfrm>
                  <a:off x="-5833193" y="4855029"/>
                  <a:ext cx="947064" cy="6970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aphicFrame>
              <p:nvGraphicFramePr>
                <p:cNvPr id="3074" name="Chart 118"/>
                <p:cNvGraphicFramePr>
                  <a:graphicFrameLocks/>
                </p:cNvGraphicFramePr>
                <p:nvPr/>
              </p:nvGraphicFramePr>
              <p:xfrm>
                <a:off x="-5851327" y="4036747"/>
                <a:ext cx="1018778" cy="863599"/>
              </p:xfrm>
              <a:graphic>
                <a:graphicData uri="http://schemas.openxmlformats.org/presentationml/2006/ole">
                  <p:oleObj spid="_x0000_s10242" r:id="rId23" imgW="1018120" imgH="859610" progId="Excel.Chart.8">
                    <p:embed/>
                  </p:oleObj>
                </a:graphicData>
              </a:graphic>
            </p:graphicFrame>
          </p:grpSp>
        </p:grpSp>
        <p:sp>
          <p:nvSpPr>
            <p:cNvPr id="3102" name="TextBox 111"/>
            <p:cNvSpPr txBox="1">
              <a:spLocks noChangeArrowheads="1"/>
            </p:cNvSpPr>
            <p:nvPr/>
          </p:nvSpPr>
          <p:spPr bwMode="auto">
            <a:xfrm>
              <a:off x="-5690123" y="4043299"/>
              <a:ext cx="72779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700" b="1">
                  <a:solidFill>
                    <a:prstClr val="black"/>
                  </a:solidFill>
                  <a:latin typeface="Arial Narrow" pitchFamily="34" charset="0"/>
                  <a:cs typeface="Arial" pitchFamily="34" charset="0"/>
                </a:rPr>
                <a:t>AIDS Surges in Africa</a:t>
              </a:r>
            </a:p>
          </p:txBody>
        </p:sp>
      </p:grpSp>
      <p:grpSp>
        <p:nvGrpSpPr>
          <p:cNvPr id="15" name="Group 2"/>
          <p:cNvGrpSpPr>
            <a:grpSpLocks/>
          </p:cNvGrpSpPr>
          <p:nvPr/>
        </p:nvGrpSpPr>
        <p:grpSpPr bwMode="auto">
          <a:xfrm>
            <a:off x="3962400" y="1600200"/>
            <a:ext cx="963613" cy="4495800"/>
            <a:chOff x="13385800" y="886199"/>
            <a:chExt cx="963248" cy="4495719"/>
          </a:xfrm>
        </p:grpSpPr>
        <p:grpSp>
          <p:nvGrpSpPr>
            <p:cNvPr id="16" name="Group 58"/>
            <p:cNvGrpSpPr>
              <a:grpSpLocks/>
            </p:cNvGrpSpPr>
            <p:nvPr/>
          </p:nvGrpSpPr>
          <p:grpSpPr bwMode="auto">
            <a:xfrm>
              <a:off x="13385800" y="1547973"/>
              <a:ext cx="963248" cy="3833945"/>
              <a:chOff x="-3088739" y="-6636"/>
              <a:chExt cx="963248" cy="3833945"/>
            </a:xfrm>
          </p:grpSpPr>
          <p:grpSp>
            <p:nvGrpSpPr>
              <p:cNvPr id="17" name="Group 59"/>
              <p:cNvGrpSpPr>
                <a:grpSpLocks/>
              </p:cNvGrpSpPr>
              <p:nvPr/>
            </p:nvGrpSpPr>
            <p:grpSpPr bwMode="auto">
              <a:xfrm>
                <a:off x="-3088739" y="-6636"/>
                <a:ext cx="963248" cy="2204526"/>
                <a:chOff x="-5054600" y="2332797"/>
                <a:chExt cx="963248" cy="2204526"/>
              </a:xfrm>
            </p:grpSpPr>
            <p:pic>
              <p:nvPicPr>
                <p:cNvPr id="3094" name="Picture 25" descr="Girls in Thailand participating in an AIDS education project"/>
                <p:cNvPicPr>
                  <a:picLocks noChangeAspect="1" noChangeArrowheads="1"/>
                </p:cNvPicPr>
                <p:nvPr/>
              </p:nvPicPr>
              <p:blipFill>
                <a:blip r:embed="rId24" cstate="print"/>
                <a:srcRect/>
                <a:stretch>
                  <a:fillRect/>
                </a:stretch>
              </p:blipFill>
              <p:spPr bwMode="auto">
                <a:xfrm>
                  <a:off x="-5054600" y="2332797"/>
                  <a:ext cx="667220" cy="5067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95" name="Picture 20" descr="http://ijsa.rsmjournals.com/misc/eacs_logo.gif"/>
                <p:cNvPicPr>
                  <a:picLocks noChangeAspect="1" noChangeArrowheads="1"/>
                </p:cNvPicPr>
                <p:nvPr/>
              </p:nvPicPr>
              <p:blipFill>
                <a:blip r:embed="rId25" cstate="print"/>
                <a:srcRect/>
                <a:stretch>
                  <a:fillRect/>
                </a:stretch>
              </p:blipFill>
              <p:spPr bwMode="auto">
                <a:xfrm>
                  <a:off x="-5029200" y="2814023"/>
                  <a:ext cx="937847" cy="47004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3096" name="Picture 27"/>
                <p:cNvPicPr>
                  <a:picLocks noChangeAspect="1" noChangeArrowheads="1"/>
                </p:cNvPicPr>
                <p:nvPr/>
              </p:nvPicPr>
              <p:blipFill>
                <a:blip r:embed="rId26" cstate="print"/>
                <a:srcRect/>
                <a:stretch>
                  <a:fillRect/>
                </a:stretch>
              </p:blipFill>
              <p:spPr bwMode="auto">
                <a:xfrm>
                  <a:off x="-5029200" y="3271223"/>
                  <a:ext cx="937847" cy="6858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18" name="Group 66"/>
                <p:cNvGrpSpPr>
                  <a:grpSpLocks/>
                </p:cNvGrpSpPr>
                <p:nvPr/>
              </p:nvGrpSpPr>
              <p:grpSpPr bwMode="auto">
                <a:xfrm>
                  <a:off x="-5029198" y="3957021"/>
                  <a:ext cx="937846" cy="580302"/>
                  <a:chOff x="-8834664" y="-5733802"/>
                  <a:chExt cx="4639479" cy="2103831"/>
                </a:xfrm>
              </p:grpSpPr>
              <p:pic>
                <p:nvPicPr>
                  <p:cNvPr id="3099" name="Picture 28"/>
                  <p:cNvPicPr>
                    <a:picLocks noChangeAspect="1" noChangeArrowheads="1"/>
                  </p:cNvPicPr>
                  <p:nvPr/>
                </p:nvPicPr>
                <p:blipFill>
                  <a:blip r:embed="rId27" cstate="print"/>
                  <a:srcRect l="487" t="43556" r="61401" b="38161"/>
                  <a:stretch>
                    <a:fillRect/>
                  </a:stretch>
                </p:blipFill>
                <p:spPr bwMode="auto">
                  <a:xfrm>
                    <a:off x="-8834664" y="-4905197"/>
                    <a:ext cx="4447763" cy="12752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3100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28" cstate="print"/>
                  <a:srcRect/>
                  <a:stretch>
                    <a:fillRect/>
                  </a:stretch>
                </p:blipFill>
                <p:spPr bwMode="auto">
                  <a:xfrm>
                    <a:off x="-8834664" y="-5733802"/>
                    <a:ext cx="4639479" cy="82499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3098" name="Picture 26"/>
                <p:cNvPicPr>
                  <a:picLocks noChangeAspect="1" noChangeArrowheads="1"/>
                </p:cNvPicPr>
                <p:nvPr/>
              </p:nvPicPr>
              <p:blipFill>
                <a:blip r:embed="rId29" cstate="print"/>
                <a:srcRect/>
                <a:stretch>
                  <a:fillRect/>
                </a:stretch>
              </p:blipFill>
              <p:spPr bwMode="auto">
                <a:xfrm>
                  <a:off x="-4610100" y="2341234"/>
                  <a:ext cx="518747" cy="49831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3091" name="Picture 23"/>
              <p:cNvPicPr>
                <a:picLocks noChangeAspect="1" noChangeArrowheads="1"/>
              </p:cNvPicPr>
              <p:nvPr/>
            </p:nvPicPr>
            <p:blipFill>
              <a:blip r:embed="rId30" cstate="print"/>
              <a:srcRect l="3500" t="23364" r="36285" b="16699"/>
              <a:stretch>
                <a:fillRect/>
              </a:stretch>
            </p:blipFill>
            <p:spPr bwMode="auto">
              <a:xfrm>
                <a:off x="-3063339" y="2197890"/>
                <a:ext cx="937847" cy="5626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2" name="Picture 4"/>
              <p:cNvPicPr>
                <a:picLocks noChangeAspect="1"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-3048617" y="2760590"/>
                <a:ext cx="923125" cy="76588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093" name="Picture 5"/>
              <p:cNvPicPr>
                <a:picLocks noChangeAspect="1" noChangeArrowheads="1"/>
              </p:cNvPicPr>
              <p:nvPr/>
            </p:nvPicPr>
            <p:blipFill>
              <a:blip r:embed="rId32" cstate="print"/>
              <a:srcRect/>
              <a:stretch>
                <a:fillRect/>
              </a:stretch>
            </p:blipFill>
            <p:spPr bwMode="auto">
              <a:xfrm>
                <a:off x="-3063339" y="3522590"/>
                <a:ext cx="937847" cy="3047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3089" name="Picture 22" descr="http://www.dbmathews.com/images/red_aids_ribbon_hi-res.png"/>
            <p:cNvPicPr>
              <a:picLocks noChangeAspect="1" noChangeArrowheads="1"/>
            </p:cNvPicPr>
            <p:nvPr/>
          </p:nvPicPr>
          <p:blipFill>
            <a:blip r:embed="rId33" cstate="print"/>
            <a:srcRect/>
            <a:stretch>
              <a:fillRect/>
            </a:stretch>
          </p:blipFill>
          <p:spPr bwMode="auto">
            <a:xfrm>
              <a:off x="13614400" y="886199"/>
              <a:ext cx="461108" cy="66425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084" name="Picture 18"/>
          <p:cNvPicPr>
            <a:picLocks noChangeAspect="1" noChangeArrowheads="1"/>
          </p:cNvPicPr>
          <p:nvPr/>
        </p:nvPicPr>
        <p:blipFill>
          <a:blip r:embed="rId34" cstate="print"/>
          <a:srcRect l="19830" t="16908" r="26076" b="39302"/>
          <a:stretch>
            <a:fillRect/>
          </a:stretch>
        </p:blipFill>
        <p:spPr bwMode="auto">
          <a:xfrm>
            <a:off x="2209800" y="2185988"/>
            <a:ext cx="914400" cy="55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85" name="TextBox 11"/>
          <p:cNvSpPr txBox="1">
            <a:spLocks noChangeArrowheads="1"/>
          </p:cNvSpPr>
          <p:nvPr/>
        </p:nvSpPr>
        <p:spPr bwMode="auto">
          <a:xfrm>
            <a:off x="2209800" y="2744788"/>
            <a:ext cx="914400" cy="677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b="1">
                <a:solidFill>
                  <a:prstClr val="black"/>
                </a:solidFill>
                <a:cs typeface="Arial" pitchFamily="34" charset="0"/>
              </a:rPr>
              <a:t>Japanese HIV-tainted blood scandal</a:t>
            </a:r>
            <a:r>
              <a:rPr kumimoji="0" lang="en-US" altLang="ja-JP" sz="1000">
                <a:solidFill>
                  <a:prstClr val="black"/>
                </a:solidFill>
                <a:cs typeface="Arial" pitchFamily="34" charset="0"/>
              </a:rPr>
              <a:t> </a:t>
            </a:r>
            <a:endParaRPr kumimoji="0" lang="en-US" altLang="ja-JP" sz="800">
              <a:solidFill>
                <a:prstClr val="black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800" b="1">
                <a:solidFill>
                  <a:prstClr val="black"/>
                </a:solidFill>
                <a:cs typeface="Arial" pitchFamily="34" charset="0"/>
              </a:rPr>
              <a:t>薬害エイズ事件</a:t>
            </a:r>
            <a:endParaRPr kumimoji="0" lang="ja-JP" altLang="en-US" sz="800" b="1">
              <a:solidFill>
                <a:srgbClr val="008080"/>
              </a:solidFill>
              <a:latin typeface="Arial Narrow" pitchFamily="34" charset="0"/>
              <a:cs typeface="Arial" pitchFamily="34" charset="0"/>
            </a:endParaRPr>
          </a:p>
        </p:txBody>
      </p:sp>
      <p:pic>
        <p:nvPicPr>
          <p:cNvPr id="3086" name="Picture 28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2209800" y="3429000"/>
            <a:ext cx="92551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7" name="Picture 51"/>
          <p:cNvPicPr>
            <a:picLocks noChangeAspect="1" noChangeArrowheads="1"/>
          </p:cNvPicPr>
          <p:nvPr/>
        </p:nvPicPr>
        <p:blipFill>
          <a:blip r:embed="rId36" cstate="print"/>
          <a:srcRect l="13641" t="15187" r="45612" b="18677"/>
          <a:stretch>
            <a:fillRect/>
          </a:stretch>
        </p:blipFill>
        <p:spPr bwMode="auto">
          <a:xfrm>
            <a:off x="585788" y="6019800"/>
            <a:ext cx="785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914400" y="1066800"/>
            <a:ext cx="7348538" cy="5143500"/>
            <a:chOff x="-1905000" y="3743967"/>
            <a:chExt cx="7348881" cy="5144119"/>
          </a:xfrm>
        </p:grpSpPr>
        <p:pic>
          <p:nvPicPr>
            <p:cNvPr id="9" name="Picture 4" descr="ACT UP logo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905000" y="4267199"/>
              <a:ext cx="7348881" cy="462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>
              <a:off x="-1371600" y="3743967"/>
              <a:ext cx="640080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1987: Activists protest high cost of AZT       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06525" y="1066800"/>
            <a:ext cx="6289675" cy="5638800"/>
            <a:chOff x="-3699157" y="781051"/>
            <a:chExt cx="6289957" cy="5638407"/>
          </a:xfrm>
        </p:grpSpPr>
        <p:pic>
          <p:nvPicPr>
            <p:cNvPr id="39963" name="Picture 4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699157" y="1249809"/>
              <a:ext cx="6289957" cy="5169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Content Placeholder 2"/>
            <p:cNvSpPr txBox="1">
              <a:spLocks/>
            </p:cNvSpPr>
            <p:nvPr/>
          </p:nvSpPr>
          <p:spPr bwMode="auto">
            <a:xfrm>
              <a:off x="-3581677" y="781051"/>
              <a:ext cx="6020070" cy="4682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1992: First rapid HIV test</a:t>
              </a:r>
              <a:endParaRPr kumimoji="0" sz="2800" b="1">
                <a:solidFill>
                  <a:srgbClr val="008080"/>
                </a:solidFill>
                <a:latin typeface="Arial Narrow" pitchFamily="34" charset="0"/>
              </a:endParaRPr>
            </a:p>
          </p:txBody>
        </p:sp>
      </p:grpSp>
      <p:grpSp>
        <p:nvGrpSpPr>
          <p:cNvPr id="5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9954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39955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9956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9957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39958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sp>
        <p:nvSpPr>
          <p:cNvPr id="39941" name="AutoShape 20" descr="data:image/jpg;base64,/9j/4AAQSkZJRgABAQAAAQABAAD/2wCEAAkGBhQSDxUUEhQVFBQUFBQUFBQUFRcUFBQUFBQXFBQUFBUXHCYeFxwkHBQUHy8gJCcpLCwsFR4xNTAqNSYrLCkBCQoKDgwOFA8PFCkcHBwpKTApKSkpKSwsKSkpKSkpKS4pKSkpKSwpKSwsKSkpKSwpKSkpLCkpKSksKSkpLCksKf/AABEIANAA8gMBIgACEQEDEQH/xAAcAAABBQEBAQAAAAAAAAAAAAAAAQIDBAYHBQj/xABPEAABBAECAgYFAxEECQUBAAABAAIDERIEIQUTBgciMUFRIzJhcZGBobEIFCQzNEJSYmNydJKis8HC0RVz4fAlQ0RTZJOytMODlMTS0zX/xAAZAQEBAQEBAQAAAAAAAAAAAAAAAQIDBAX/xAAkEQEBAAICAQQBBQAAAAAAAAAAAQIRAzEhBBITMkEFUWGBwf/aAAwDAQACEQMRAD8AyFIpORS9rxG0ik6kIEpFJyEDaRSdSKQNpFJyKQNpCdSKQNpFJ1IpA1FJ1IpA1CdSEDaQnUkpAiKS0ikDUJ1JKQIhLSKQIkTqSUgRInUikDUJaQgkpFJ1IpAlIpORSBtIpOQgbSKT6XpdHODfXWqZCXFocHue5tZBsbC41kCLJwbuPvlLdTaybunl0iluZOrYZuxlkxEoaB6zhDbA+R2Onq23IMe44Dtb7QO6vRbRzngkgOFtcWnLuAGnt/YLXUO4uANAhx5/JHT4smNpFLYu6uyG/bHBwY44uNDMONN+5bxxLHF1H1qruJ9ZnVdAb+yJz31XJBq63aYrBsEe8EeCfLifFk5xSRdHf1UxeGpnHvbEf5QkHVVF46mb9SIfyp8uJ8WTnNIpdFd1VReGpmHvZEf4BZPpZwMaTVmJhcWGOORhfRd2smuFta0GnMd4eIVmct0l47Jt41IpOQtsGpKT0UqhlITqRSBtIpOpFIGpE+klIG0hOpFIGpKTqRSBKQlxQgkpFJ1IpAlIpOpFIG0ik6kUgbS1PVrHfEL/AAdNMfi+Fv8AMVmKWz6r9MXaictcGubDGAXNLxT5XZCg5pv0bd7WOT61vj+0dEbomg2I2g2TYYAe07M7gXu7tHzO/eg6JpbWDS3c44NxsmyaqrJ3tIeE2DfKN3Z5BHrbu/1virbtFGTZYCSbs+dAA+Xc1vwC8r1qztI0k2xpu7tgN2A112N7DWg+YaB4BI3SNBJDGhx2Lg1ocQXFxBIF1kSa8yT3qx/Z0X+7Hl/n4n4qWOMAAV3AAd/cNvElQ2q4KjxDiRiI9DPJfjE1j/bVGQO8D4eC9oNHkfj/AIKGfQxP9aNrvzgD3d17b957/NEvmeK8TTcbc5wadLq2X98+FrWj3nmbLFdaunrVQO/Cge35Y5cj++C6OeFNB7LIQB3eiogEUbxIB8fAbGljOtbS+g07zVtmMbcRiMZIXvcDufGBnwW8ftGLL7bLdub0lpLSWl6nmNpFJ1IpA2kUlQiERSVCBqKTkKhqSk6kUgbSE5FIGoTqQglpFJ1IpA2kUnUikDUUnUikCUtz1Ss+yNSfyMA+Mkv9FiKW46pvt+q/utP/ANc658n1dOP7No/j4HEPrVwa0fWw1HNc+tzMYuXiR5AuvL5PFUNB0tM3JIEMYfq9Tp3Ne+Rz3t05f2oMGUXEMyp1Cu4lP13RRk/ERPPHBNANIIcJWCRwlGoMmQa5paBg4i7vfuXl8F6GTQ/Wt8oDT67V6ghpNCGZkjY2sGNWM27bABed6fDSjj0BijkbNGWzhxgJcQ2UtY55ra6AaSdtgCq0PSnTth079RqNPGdQ0FuMhMb/AMIxueASwWO0QAPFeNwzoXJHqJciwwRs1Y0TQTbHa12cmYrs40WCidnlRcL6MarSv0ksbIZXx8PZopo3zGJrHNe2TmMeI3ZtJyBFA15oeF7gfS+SeOF/I+2umaS0ktHLnfEMSTd0wHuPfviO0tSvE6F8IfpNBFBJjnHzAcT2SDNI9pFebXNNeF0vaQoWI62R9iwfpTf+31K26w3W4a0MZHeNQCPk0+pVncZvVYjg3RfU6oZQxdiyObI7lxEg0cSbc+vxWuHha0en6qZj9s1EbT5MifJ7+057PoW/4A1vIjaNhHHGwe5rA0fQvV5at5MqkwxjnDeqJp/2p/8AyWfxeo5eqE746v3ZacH4lsoHzLpeKHBZ9+X7r7Z+zkmo6q9SPUmgf+cJIj8wevC4r0W1WmBdLC7Ad8kZEsYHm4s3YPa5rQu6lijfQWpyZJePF88hKva6Z6RkfEZ2xtDWkxvDQKAMkTHPoeALi415krxqXol3NvPZq6JSKS0lpVk2klJ9JKVDaRSckQIhKlQTUik6kUgbSKTqRSBtIpOpLSKZS3XVQz0uqP5PTD9rUFYilueqo+k1X5mmP7WoXPk+rfH21Gt4yY55AHBzWMZcRbiS+R0YaWvAJxAdbidu2AO51Nh489xALMS8NewOODgH49hrSwh7m7lxNUHDv8LGt6TxxTctwkOJgEkjQ0xwnUvMcAkJcHdpw+9a6g4E0Cncd4+NLGZHxzPja0ue6MRkNANUQ+RpJ32ABu/Ned6Xmx9K3U0OYwSFuT6e7FhE2Ja7JgIGIILt8XAitipoelNkeieQTvRBAbemZkw16QE6kOB7NtaTtsFdi47lqXwNinPLLWvlxbyWOdE2YNLs8rxe0er3mlbdr2AkGVgLQ5zgZG2A3Z7nC9gL3J7r3QV+D8VGoi5gYWC6pxBPqtdvXqkZYkHuLT3iibqY/UNFFz2iwSLcBYAsltncVvY8E8ogWG63PuOL9I/+NqVuViOtYXpYf0gf9vqQrO4mXVaTo0/0fyD6F7Oay/QviDXxAA9rFvZNh/d34ncj8YWNxutLmmg/mIz/AM/KEy0X/D6QppSF/wDD+VU5n/wVgnu+T+VU5H3sNztsN/BNK5V06/8A6Mn5kH7pq8Kl73TbfXOcNw6KFwI3BGLmWD3Edg7heHS9OHUeXPum0ik6kUtMG0kpPpJSobSSk8pKUUxCchBZpFJ9IxWgykUn4oxQMpLSdilxUUylt+qxnb1R/F0w/a1BWLxW26r/AFtV7tL9OpXPk+rfH293iXRYyzPcJWtindpHzsLC57naOTNnLeHANyDWNNg0G2NyrvEeFPnMIke3COczyMaxwEvLLnaZm7jQa4xud35GMUANl6YCCF53d4Wq6Oufro5/QMEcnMzjiI1UvoeVy5pcqLLJJ2NhrBtVqqzoQw6lsrxE/wCz59W/KO3OjlgdGyIkjctcWu327PmtOhF25nxnodJHpxA1jdRI/RQ6UH62le2N0c0jgYZqwhB5nazLaDGuGXqrprzufefpTaQUCrFdaX3PCPPUD5oJ/wCq2i5513cQdBw+ORnrfXDWtJ3DS+Ge3V4kAGvafYrPFZvmL3QvQs1HDmxTsyaAwFtubi+No3Y5pBa4UNwQe5aWbhhr0UskRxeBuZmW5jmtJjlJHZc4O2q8aOxXy7wDpbrNLKX6ed7HPNuHrMf7Xxutrz37kWuk8L67tS0ATwwS+ZaXwP8AefXb59zQm4sxrrOs02pER5M0Zl2r64i9GdxlYhxcPEjc799pun0+p5Y5k0IkrtcuF/LBvbHOTKth3rJnrba1oLtJI4EAk6aeDVhtixkIzk0fnBvcfJV3ddMPhotcfL0Ta+OSm4aras0sm5kmv1KbFGxobTGB3aka5xt7XkeQLR3i1Q/swNYWyvk1BLsrmwDW1VNZFGGsaARd0Xe1YziHXfGwfcUwPlLKyI+zYNcfmWS4112ayUEQRRacV69GWQe4ydn4MVXVaDpe69a/2Mib7BTSaAHds4be1ePS8Hov0ifO90c7i+Qhz2yO3e4jd4efvjVuDu/YjfatCWr0Y+Y8uc8o6QnkJCFpkwpKTqSUgaUlJ1IxQMQnIQXcUYqTFLitCPFJSlxRSCOkYqTFGKCPFbfqzb90n26cfASn+JWMpbTq1/2n36f6Jv8ABcuTp04+3ucZ4XLJnyz64aBcj24P5crBKB3DAuidiO/En1gLSDhs7YtSMiHva7B7ZKc+TKZwlFgiMuD4W+zl+QaV7aF53oZvV6bXOkLmkANkeYhlFsHRysblYILb5JIqx2q7t5Y9Lq2lzcyGB2TcOUSWnUCRzc5DYdiZBRBbiQLBXvpEFXhnNwPO9fN9HsC2X2TjHYb7rcdtzvtbSWhEKuW/VByf6OgHnqQf1YpR/MupWuWfVBj/AEfB+kj54pP6IriXCz2t/AbLV8J07ZDUhiA/H5oH60ccw+LQsdomnLbZde6LdV79RoYtSzVMYZWF2D4SQ2nubWbX93Z/B8VmzbpjlqM3rNPoGOLZWPBG+UYkdGQ4WC0va0nw72jfwUWHCSNpJ/dgT4bbjuWt1PVNxAEuDtPJsAPSyt+GUVD3X4KlN1UcSJBDIbPj9cAj522VNL7v5Z1ml0BB5Mcj6reQODfGj62/d5LyOI6dhOzQ2vBtg/Ek/MAugN6qOIEAPdpm+ZMshr5GxG1PB1KOJufVgeYhiJPyPkcK8PvEkpco5t0S09a5n5sx+QQyE/Qt0Vo9X0U02g0kggZ234sdLIc5ntyDi0OoBoppNNAFDeyAs6V6uLp4+TswptKSk2l0czaSUn4opQMpNLVLSTFUR0hSYoUVexRSkxRitso6RSkxRigZSMU+kUoGYrZ9XDdtT+dAPg2Q/wAVj6Wx6u/V1H50P/RIufJ06cfbY2i0lpF53ctotIhAtotIhAtrl/1QJ/0dD+lN/dTf1C6eVyv6oL7h0/6Qf3bkHDdNJR7r7/oX0j0W4XJL0ZigZXMl0jwzI030kj3Ns0a2I8F82ad1OC+n+hzmngekzeGM+tosnOqgA4Ct/Osdt+1tRpIpXcL1UU0sjDzTlNK17hp+ZLtw+ou4cvmNg1DNsRs0nfEqrrotcGOIaS6UMExibAX76eUiNoecSxsjmRl3fQsHcke2Y3WK1jS5+MrcuX2mjcloy3Y5oqxtTSRVkpINLqMfumN17hwja8HYA+Qqwe720RdBoHA+HcnTsBBDzHCZATfpGwsY4Dw2La+RWJipImuDG5m3YjJ3cHOA3IAA8VDMoM70ufWmcNty0bn25GvM9mvcSfBYelt+lbj9bkDxIB2JNbmh+DuBufCx3kLF4rvx9OHJ2ZijFPxS4rowixRipcUYoIsUYqXFJigixQpcUIL2KMVJijFaRFikpS0kIQR0ik+klIG0tL0I0T3Pe9s0kbY3xZxsEZZNs5wEhewuFbjskess2tH0KfOHP5TYXRGSPnGR72yN7PfE1rC1/ZvYkbjvXPk6bw7bgISApskgaC5xDWgElxNAAbkk+AXB3PCWlzXpJ0pdPJUTnMiZ6tEtLz+G6q+RvgPaSvKZxSYd00o90rx/MvVj6XKze9Pi8v6xxYZ3GY2yfl15FrmHB+lE0Moc575WHZ7Hvc62+bciacPA/IdiulabVNkY17Dkxwtp8x/AjuI8CCFy5OLLj7e30nreP1Uvt8WfhIuXfVA/cEH6R/4nrqNrlf1QTvsLTj/iHfNGf6ri9rhsB3819R9C9CH8G0TLcPseB4LayD2vbMxwsEbPa00QRtS+W43UV9R9D9MJeDaNjiQDpoN2miCwtcCD4G2jdItX5ujjDFHESXRxQyRRxyDJvbhEAe/EtLiGc1uxF8524oVT1PRlz2MadTMCyNzLY6RgJdzTdMlBIHMaBkXGoxbiSSrcfBXsYRHqJGkkEFwDw2o3x0G2ARbwQO4ctgo0l0XD5WevOZRbDu3EgMc59CnEdouAN+ArfZEQcL4ZJFLO6SUyCRzcAS4uAD5nlz72BPNa2m7VE3yU+r1DWC3ODR7SBexO195oHYeSgPC5sTeqkvGhiwMAdhjl2TZ7Xaru8PamS8JZhi8vkG32x5cTTnO7RFF27zsdqAHcFFeP0jna/S5N7TXOFOHq7OLcvaNiBXiQe5ZPFbDpIwDTkBvi0NoUB2gSdthtfynzKydLvx9OGfaPFLipMUuK2wjxRipcUYoIsUYqbFGCoiwSKbFCC1ikpTYppaqIsUmKlLU0hBEQmkKUhNIRERWu6vx6PUH8rH80f+KyhC1nQL7XP/es/dBYz6dMO2pBTNRA2RhY9oc1wpzT3Efw877wQCnWhcHWzfiuX9IuBO0slXcbrMbz4jxa7wyHj59/jt5PMHmPiF1T+0uZJix0TWBxYHSjLnStNOZAzNmQYbaXWe1bQNiVNPG+uy7TjzLoHEV7fsgL2Y+rsmrNvhcv6LjllbhnqX8a3/rmPCuGv1EojjqzuT96xo73Orw+mwPFdP4VwxmniEcfcNyT6z3GrcfaaG3gAAqwndAblEPLcafJFGYeWbphla577YSSM7GBIsUS5vplcuXmvJ/Ee30XoMPS7u95X8nLlH1QZ+xdL/fS/u2rqtrlP1QTvsXSj8tKfhGz+q876LiMfevq3oVHXC9EP+E05/Wia7+K+UW96+neq9gHCYKe54LQbc4vxPLjBY2ycWgig0bDfuSFalNcf89w95PgnOXl9I+HP1GlfFG/Bzq/NeB3xOPg12248hdiwqzlbJbJtSn6Z6Nv+vB/NZK+/cQyj8VfdKHNDmkOa4BzXDcOaRYIPkuZO6Jar76LD2yyRRj9t4+a10Hh3DBpoGQtJdgDbje73EueQD3DImh5e21vkwxx1q7eT0vNzclvyYe2f28/pI0GA34Fte/ID6CVlcVp+kn2kfnCtro0fHw2JHygeKzYCuHT0Z9m4pwYnhqditsIwxLipKShqKjDEBisCNPESorctCt8pCALEhYrRjScpBULEwsVwxJphV2mlMsTSxXDEgQptNKOC1PQQdjUf3sf7oLwJIloehQ7E/8AeR/u1nPprDtpLVbicD3xObG7F5AokloIDgXML29pgcAW5t7TcrG4U4KFwd2Y4twp2qfA+BoY3TtMbonctnLkbqdFIIHto4gMhc4FhAprKJa4ZedPwPXP074382QvhLGh2sbi1xhLJjKHPIlD3m2DfHzi7jrtRoQ5+bXyRvxDXOj5fbaDbQ9skb2nGzRoEZEXRpOfpXkbTyj246Y/TBSml28HSafUw6mR+pke7StbM1rXP54ex8pZBGWGQufIQWUOWXOyxLzeC9vhEL2Qhr9t3FjC7N0UZPo4nSWcy0bX7hbscnEHDyHh0kskxbeHMETWsJBa5zWxRsBcQS3I2QC4CsnXbtEKuS/VCP8AQ6MflJz+xD/VdZtcj+qEd6PRj8bUH5MYEo4y3vX091aMDeFacCAwdhhdbWt5zjFGfrhuJOQcC3c79g2F8whb/gPXLrdNEyLGCWONjY2CSMtIYxuLRlE5t0ABZvu96RX0MSqPFXuEexIbfpHA05keJtw8heILhu1pcR3WOVRfVBO+/wBE0774Tubt4VlG5OP1QY8NC7/3I/8AxRGvb9eMjG/D4HNB7YwAfTXA21gNjcOAaAdqIrZ/swRlsYBGI3LWnvYwnssN+Q8PD1dw0E8tk6+i0eh0McZo98pI9m0bGbez6F4HFOuTXyimOi04/Ix9r5HyFzh7wQiuq9KdWxrWRud6SQ3Gy+0WtBc6Qt/AAaRZ2sit+7w2Bc+6EufLrDJI5z3Fry57yXOcS3AW47n1vHyXR4oV1x6csuzWtUgYrEemUzYFplVbCpGwqyI0uCoriNOwU2CXBBX5aFYwQhpKY0nLVjBGCm10r8pJylZwS4Js0q8lHIVoMS4Js0ou0dp2jdqYC7kCFzX4l3NMgILbAxw9hPzK8GKRoUt2SK8uv1pb2Tp2u28Hlp8wbYTXuo+0IfxTX32W6OvDIzF3ylrWg/AK2EtLOo15UTxjiH4Gi+OoTXcX4h4R6P8AXm/+i9CkYq6h5U/7b13jBpfknlH/AIkDjmtvfT6avZqJL+eFXMUUmoKR41rLJ5cAFim9p5A8SZDMzL9Rvy968HpTwyTiDo+fG1gjbK2gcg7Mx0QMjR9H5+PitUWqJ8SahduUcQ6pQd4ZS0+Ugyb8RuPnWe1XVvrmHaISDzje137JId8y7ryUcgJZElr53m6LaxvraXUD/wBF9fEClXHA9R/uJv8AlP8A6L6QEPklwPmfip7Ivur550/Q7Wv9XSz7+Jic0fFwAXucO6qtY8jmcuEfjvD3fqx5fOQu08lHKT2w91ZTo70Kj0rdnGR59Z7gG/I1o9UfKfevfbBSt8tGC0zpW5aXBTliTBNiHBGCmwRighwRgpsUmKKiwQpcUqInwRipcUYqNIsEYqbBGCCLFGKlxS4oaRBqcGqTFKGqKaGpaTw1GKBlIpSUikDMUYp+KKQR4pMVLikxQRYIDVLijFBFijFS4oxTZpDikLVPim4oIS1IWKfFNxREOCTBT4ppagiwSYqUhACCHBGKmxSYqiLFClxQg//Z"/>
          <p:cNvSpPr>
            <a:spLocks noChangeAspect="1" noChangeArrowheads="1"/>
          </p:cNvSpPr>
          <p:nvPr/>
        </p:nvSpPr>
        <p:spPr bwMode="auto">
          <a:xfrm>
            <a:off x="52388" y="-727075"/>
            <a:ext cx="1743075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143000" y="1066800"/>
            <a:ext cx="6781800" cy="5608638"/>
            <a:chOff x="-5181600" y="1066800"/>
            <a:chExt cx="6781800" cy="5609066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-5181600" y="1066800"/>
              <a:ext cx="6781800" cy="5609066"/>
              <a:chOff x="7086600" y="2057400"/>
              <a:chExt cx="6781800" cy="5609066"/>
            </a:xfrm>
          </p:grpSpPr>
          <p:sp>
            <p:nvSpPr>
              <p:cNvPr id="11" name="Content Placeholder 2"/>
              <p:cNvSpPr txBox="1">
                <a:spLocks/>
              </p:cNvSpPr>
              <p:nvPr/>
            </p:nvSpPr>
            <p:spPr bwMode="auto">
              <a:xfrm>
                <a:off x="7086600" y="2057400"/>
                <a:ext cx="6781800" cy="53335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None/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1992: 3rd NRTI: Zalcitabine (ddC, Hivid)</a:t>
                </a:r>
              </a:p>
            </p:txBody>
          </p:sp>
          <p:pic>
            <p:nvPicPr>
              <p:cNvPr id="12" name="Picture 21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796738" y="2971800"/>
                <a:ext cx="5462062" cy="469466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TextBox 1"/>
            <p:cNvSpPr txBox="1">
              <a:spLocks noChangeArrowheads="1"/>
            </p:cNvSpPr>
            <p:nvPr/>
          </p:nvSpPr>
          <p:spPr bwMode="auto">
            <a:xfrm>
              <a:off x="-4688918" y="1600200"/>
              <a:ext cx="5831918" cy="523220"/>
            </a:xfrm>
            <a:prstGeom prst="rect">
              <a:avLst/>
            </a:prstGeom>
            <a:solidFill>
              <a:srgbClr val="00817E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prstClr val="white"/>
                  </a:solidFill>
                  <a:latin typeface="Cambria" pitchFamily="18" charset="0"/>
                  <a:cs typeface="Arial" pitchFamily="34" charset="0"/>
                </a:rPr>
                <a:t>Dual nucleoside therapy approved</a:t>
              </a:r>
              <a:endParaRPr kumimoji="0" lang="en-US" altLang="ja-JP">
                <a:solidFill>
                  <a:prstClr val="white"/>
                </a:solidFill>
                <a:latin typeface="Cambria" pitchFamily="18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444500" y="1065213"/>
            <a:ext cx="8318500" cy="5640387"/>
            <a:chOff x="1831587" y="3058180"/>
            <a:chExt cx="8319928" cy="5640286"/>
          </a:xfrm>
        </p:grpSpPr>
        <p:pic>
          <p:nvPicPr>
            <p:cNvPr id="9" name="Picture 2" descr="http://static.howstuffworks.com/gif/10-worst-epidemics-8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831587" y="3581400"/>
              <a:ext cx="8319928" cy="5117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39"/>
            <p:cNvSpPr>
              <a:spLocks noChangeArrowheads="1"/>
            </p:cNvSpPr>
            <p:nvPr/>
          </p:nvSpPr>
          <p:spPr bwMode="auto">
            <a:xfrm>
              <a:off x="2020972" y="3058180"/>
              <a:ext cx="7965260" cy="5232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               1992: Uganda emphasizes prevention      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838200" y="1066800"/>
            <a:ext cx="7450138" cy="5643563"/>
            <a:chOff x="-6306989" y="1286628"/>
            <a:chExt cx="7449989" cy="5643868"/>
          </a:xfrm>
        </p:grpSpPr>
        <p:pic>
          <p:nvPicPr>
            <p:cNvPr id="9" name="Picture 2" descr="http://www.queerculturalcenter.org/Media/MillsImgs/ActUpWmn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6142601" y="1813874"/>
              <a:ext cx="7074468" cy="51166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-6306989" y="1286628"/>
              <a:ext cx="7449989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1992: AIDS marches in cities across the US     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143000" y="1055688"/>
            <a:ext cx="6813550" cy="5649912"/>
            <a:chOff x="-10969049" y="-914400"/>
            <a:chExt cx="6812608" cy="5650900"/>
          </a:xfrm>
        </p:grpSpPr>
        <p:pic>
          <p:nvPicPr>
            <p:cNvPr id="9" name="Picture 6" descr="http://theyalejournalofhumanrights.com/wp-content/uploads/2011/01/AIDS.pn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0969049" y="-380952"/>
              <a:ext cx="6812608" cy="511745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-10892840" y="-914400"/>
              <a:ext cx="6257355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1992: AIDS #1 cause death US men 25-44yo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3"/>
          <p:cNvGrpSpPr>
            <a:grpSpLocks/>
          </p:cNvGrpSpPr>
          <p:nvPr/>
        </p:nvGrpSpPr>
        <p:grpSpPr bwMode="auto">
          <a:xfrm>
            <a:off x="457200" y="1066800"/>
            <a:ext cx="8289925" cy="5257800"/>
            <a:chOff x="-6030669" y="1219200"/>
            <a:chExt cx="8290577" cy="5257800"/>
          </a:xfrm>
        </p:grpSpPr>
        <p:pic>
          <p:nvPicPr>
            <p:cNvPr id="9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6030669" y="1785937"/>
              <a:ext cx="8290577" cy="46910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4"/>
            <p:cNvSpPr txBox="1">
              <a:spLocks noChangeArrowheads="1"/>
            </p:cNvSpPr>
            <p:nvPr/>
          </p:nvSpPr>
          <p:spPr bwMode="auto">
            <a:xfrm>
              <a:off x="-5790938" y="1219200"/>
              <a:ext cx="7680929" cy="51911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      1992: ACT-UP message spread worldwide     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AutoShape 10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2388" y="-10398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100" name="AutoShape 12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204788" y="-8874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101" name="AutoShape 14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357188" y="-7350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102" name="AutoShape 16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09588" y="-5826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103" name="AutoShape 19" descr="data:image/jpg;base64,/9j/4AAQSkZJRgABAQAAAQABAAD/2wCEAAkGBhQQEBUUEhQVFRQVFBYVFBgXFBUUGBYUGBUVFx4fHBQXHCYeGBwkGxUdIC8hIzMpLi0sGB4xNTAqNSgrLCkBCQoKDgwNGg8PGTUlHyQ1Ly8sMyw1NS0zNDUtNCwsLDIpNTQtKSotKTIpKSwuLCwpLSwuKiwsLDQsKTQsLCovNP/AABEIAIoAoAMBIgACEQEDEQH/xAAcAAACAgMBAQAAAAAAAAAAAAAABwEGAwQFCAL/xABAEAACAQMBBQYEBAMGBQUAAAABAgMABBEFBhIhMUEHEyJRYXEUMlKBI0KhsWKRwRUzcpLR8FSCk8LhFiQ0Q1P/xAAbAQEAAgMBAQAAAAAAAAAAAAAAAwYBAgQFB//EAC4RAAIBAwIEBQMEAwAAAAAAAAABAgMEEQUxEiFBUQYTYXHRMrHBIpHh8BRCgf/aAAwDAQACEQMRAD8AeFFFFAFFFFAFFFFAQaM0Gqltht4lnmOPDz+X5Uz9Xr6D9KE1ChUrzUKayzrbQbSxWUe9IeJ+RB8zH0Hl60odf2snvJN9mKKpyiISAv3HEt6/tXNv7+SeQySsXduZP7AdB6Vr4qJyyXrTtIp2q4p85fb2LDpu3t5BgCXfXykG/wDr8361atO7XFOBPCV8zGd4f5Wwf1NLTFGKKTOivpVrW3hh+nI9CaZqcdzGskTbyNy9PQjoR5Vt5pF7L7UyWMu8vijb+8ToR5jyYU4INoYHt/iA47rGSTwx5gjo3TFSKWSmahplS0qYXOL2f4fqb11dpEheRgqjmWIAH3NUjXO1OJMrbL3jfU2VT+XzN+nvVP2u2ue+kwMrCp8C+f8AE3r6dKruK1cux7dhoMOFTuN+3ydXVtp7i6bMsrYByFU7qj2A/euvonaPc2+FkPfIOjnDAej/AOuaqeKMVplnvTsbecPLcFgdmh7d211hQ3dyHhuPwJPkDyb7VYxXnFTjiOf9adGwu0/xlvhz+NHhZPXyb7/uDUilkqOq6SrVeZS+nr6fwWeiiitivhRRRQBRRRQEMa8/a5e99czSfXIxHtnA/QCnftLe9xaTScisbY/xEYH6kUgq0my2eG6XOdT2Xz+CcUYqKKjLeTijFRRQE19iZgpXeO6SCVzwLDkcedY6KGGk9yaMVFFDJOKMVFFATirF2fXZj1CLBwH3kPrlSeP3A/lVcroaBcd3dQN5TR/qwH7Gsrc5byHmW8490z0BRRRUx8uCiiigCiiigKZ2qXu5ZBAeMsir9lyx/YUoqfW0+gre27RtwPNG+lxyPt0PpSLu7VopGjcYdSVYeRFRzRdvD1aDoOmvqTyzDRU5ozWpZSKz2dm8zhI1Lu3JRzNYc0yOyjRBuvctgnJjT0AxvH3JwPsfOiWWcN/dq0oOp16e5zNM7K7iTjM6RDy+dv5Dh+tc/a3YmSxO8pMkJ/Pjip8mA5e9OqsdxbrIpVgGUjBBGQR7VJwop9PXblVVOTyux5zqw2GwV3NF3ix4HQMd1mHmAf64plaRsBbW0pkClm3spv8AiCf4R/U5NWTFYUO533XiF8lbr9zz9qGiz2/97E6epU4+zcq0af2v6WLm2li+pCB6N0/UUgmUg4PAjmPI9f1rElg9fStRd7B8Sw0RW1plo8s0aRjLs4C++c59hjP2rVpmdl2zm6punHFsrF6L1b7nh7A+dYSyzp1C7VrQc3vsvcYmaM0UVKfMwzRmiigDNGaKKAgiqD2mbLd4nxUY8aDEoH5kHX3HX09qvxqGQEYIyDwNGso6bW5lbVVUj0POVRVj232ZNlceEfgyZMfp5r9unpVcqE+l29eFemqkNmFXPs02i7ifuXPgmIxnkJOn8xw98VTKAaJ4NLq2jc0nSl1PR4NFKDZrtGmt8JNmWLlxPjX2Y/N7H+dNHSdZiuk34XDDr5g+RXmDUqaZ8+vNOrWj/WuXfob+aK5mv69HZwmST2VRzZvIVVYO1yA/NDKvsVb+tG0RUbKvXjxU4toydoG2nw6mCE/isPGw/wDrU/8Acf05+VKnNdrae3VpPiYSTDOzMCfmWTPiVvXqPQ+lY9ntm5Lx8L4UHzyH5VH9T6VG8tl30+nQs7Xj27t757f8PnZvQmvLhY1B3cgyN9KdePQnkKe1vbLGioowqgAAdABiuToVpa2iLDCybx5+NS7t5njkmu0KkSwVPVb93dTbEVt8k0VOaM1k8kiipzRmgIoqc0ZoCKKnNRQHL2i0JbyBon4Z4q30uOR/30zSZ1zZeezP4qeHo68UP36fen1XxLCGBDAEHgQRkEe1Yayerp+qVLP9K5xfT4POVFNfaHswily9ue6f6ecZ+3Nftw9KXGr6DNaNuzIV8m5q3s3I1G4tF0tNToXXKLw+z3NCtiw1GSBw8TlGHUH9xyI9616itT0JQU1iSyvUsG0+qy3aQTucgq0ZA4KsiHjgfxAq38/KuBVn2c0iS6srlFQkKUliPTvVyGUepT9vWqwR5/7/ANK2l3OKzlCPFRj/AKv7818HT0fVUjDxzIZIZB4lBwQ6/Kynoensax6jrTzAIAI4k+SJflHqfqY9Sa59FYzyJ/8AGp8fmY5/3n7mS2uGidXQ7rKQykdCKe2zWureW6SjgTwcfS45iktoOiPeTLFH14s3RV6k/wBPX9HjpGkpbRLFEMKo+5PUk9Sa3hkrHiKdF8MV9f49fwb+KipqDW5UwzRSQ2t1q7h1W6urWed7axe3a5jLkxlnIVkROWAuc5zg5PlVx7Vrln0drq2uJYu7CTRtExXvFfCgE893D59wKAvuamkhtJYXEUOkbl/eA3bQxSHveku65bhjJHeYGeiiuxrMd3s/JBcfGzXdpJMsNxHPhmUPyZW9MHy6c88AGtmppF32oPcX18l3qc1hdJMyWaF2it+54hSSBg7w65HMHjnFObQbV4rWGOWTvZEiRXkyTvsFALZPE5PGgN/FRU0UBGKw3NokilXUMp5gjIP2NZ6KBPDyhd7Q9lqtl7Vtw/8A5scqfZua/fI9qqml7D3Etz3Lo0YHGRiOAT0PJiemKd2KMVq4o9mjrVzTpuDeeze6NTTtNS3iWONd1VGAP6k9SfOqR2gbDd5vXFuvj5yIPzAfmA+rzHX3phYoxWWsnBbXdW3q+bF8+vr7nm+u5s7shPenwDdjz4pG+Ue31H0H3plz9nttJcmZlODxMfJC3mR/TlVmhhCgBQAAMAAYAHsOVaqBY7nxDmCVBc3vnocnZrZiKxj3Y8ljxdzzYj9h6V2QKMVNblVqVJVJOc3lsiubtFfTQW7vbwm4lGNyMMF3iTjm3DA5n2pc23aHrEst3FHZ2jPZ478CSTqrsN3jl+CHlWnrva9qFrb2s72kIFwr+Fu9Dh428Q3DxAwVI+9DQwbPdmbyWFzJfW938WzOzItyqd+z8chAdzgT+byrFHYasdCfTpNPkZ8qiP3sX93vmT5d78u6Bz/MPKmHtHt4lvpPx8QD94kZhU58TyYwpxx4ZOcfSap9t2pai+lSagLa17tJAuN+TO7llbw55himPQmgNXaCz1KaHSwunSb1k0UjjvYuLRYTd58MiMNnjjerrahpeo63NBHd2osrOGVZpAZVkkmZeSjd5DiefnnpWS0231fvbVZbK3CXasyOhkcL+GGG+QSEyWXn6+Vael9omsXAuDFZWsgtZXilCyuGLpnIXJ8XI4oDBtINTuY7u3uNMF0JJZVs5vwV7qPeIUnHEYGGBJGc8aY+xukPaWFvBK29JFEqMc5GR0BPMDkPQVUrjtfQ2NtLbwNLc3bMkNuDxEiHdbLY+UE8+uemDjR1LbTXbOMvPp8MgbgncF3MbdA6qzEjHDIwPWgGpRSz1fbzU49Qjs4La2ZpoRNFvvIp3d0lt7j4SGVuHtWle9pepw2lzNLZwI1rOscgbvQrKcjKEnx+LHEcMGgGzRS7k7TZJtGN/ZpE0kX/AMmORmHd4HiAxxJyQR5g/ascvadNFp9tJJbpJeXp/wDawQsxDKcYZieIxvDPuPXADIzRmlTq+3GuWMRlubCB1bAUws7d2xPDfUMSRzGRwz16V0odub4arBZzQW6RXCmSN9595owuSBk47wfT/wCKAYlFUHYbbK+v7qdJIbcW0EjxNLG7nelGeC54Njhk+oq/AUBFSKMUYoAooxRigPO8es2Emo6pPLfTwqzo9v8ADytF8RhJCRncOcEKBnHzGuttht5a302jzORGneyPPG53ikLFU8WBghgjculOT+wbf/h4f+kn+lS2iW5xmCE4GB+EnAenDhQCM0osl5HYXLAWWlSy3hkYkhojuGAn2Mg5fWfKtTTNoIBslPbmVe+73G5xzl5N9emOKxsf+U16EewjO9mNDvAK2UU7yjkDw4geRrD/AGJb4x3EOM5x3SYyM9Mep/maAU2xO2FjZSW0cV1c3LXEIWYSTFo7Xu0VydxkH8Q4E8FNVa0164EOqSWFx4DezSzoiK0htJG3e9jZhkYz6cDnhivQSaLApyIIgfMRIPTyr7h0uFM7kUa7ww26irkeRwOI9KASYFvYf2ZqNlv3FjbLJBcELmSNnLMXZeGG/FPoN0DPEVq7Z7dnxyafq91M7s0ghSAqkMfM7zsM4Ue9PmKzjRSqIiqc5VVABzz4AYpb3230NrezWcWkTPJg7wihj/Fizje3VXJQ+tAUvXtatrnUtOa6u5IgumxC4licpIszI0mCwU8W3wTgfm6Vv7T7cWtxoV1bRSSMIZY4YpJpO8e4/EMm9kKPyqTxxwxXZuO1W1+GNy2luVWZ7eTKQ5jdFiwGJHDO/gD+A109oNtYrL4ZG0qRjdKrKgiiBExJXuyuOMgGPswoCi7W6cbex+OsGD2l7apb3iLndWUBVEgA5eNSD65+qupdo9nDomqd20sFvbLHOFGTGrrwcD/mPHzAHWrdp3aRbNff2bNavbE5VBIqCNyeIG503uYzz9zWW77RBDqA04WE5JwEKhQjQ8i4XH92OOf8JoDWve2u0bu0sVkvJ5WAWJEeMjP1M64H2z9hxrD22si6akzv3V1FKj2zKTvCX8yqwHLdBPHGd0VpaZ2nIskot9FuRJGd2fuoU3kJzwfcXIPA8D5VdNmtpLTWIC6KG3G3ZI5YxvxP5Mhzjrgj18iKA1+y+3gTSrYWzBk3AWYdZTxkz6h8j7Va6xwW6xruoqqo5BQFA+wrJQBmjNFFAGaM0UUAUVNFARRU0UBFFTRQEUntehml2oK2lykEnwQG+0azDgeK7hOMn+fCnC1ef4rdf/U2d1c/HnjgZ5nrQFu7Y9OMWglTuM4lgMzpGsYd84Zt1eAycVHaLqcVxfaKIZEkJuxIAjBvw8x8eHIe/kfKmFtBbrJazK6q6mJ8qwDA+EniDwPEUj+wGzQ6hOxRSyIShKglCWx4T+Xhw4UB1Np9mY9T2hu4d8JJ8FG8Dhsbk6GPd5cfMEDjjNYNjdfmu9obYXSFLm3tJbefOPFIneHe4eYYHy5kcMVp6NbqNpchVz8dPxwM/NJ1q86jaoNpY2CqGaycsQoBJ3XHE9eAA9hQGt2eajEmp60zyRqDcxlSzqoIAm5Enjzqez2ZbnW9TubbjasI498fLJMMElTybk3H+MHrSXhso94eBP8AKPL2r1DspZxw2kKxIka7gO6ihBkgEnAGMk0B1qKmigIoqaKAiipooD//2Q=="/>
          <p:cNvSpPr>
            <a:spLocks noChangeAspect="1" noChangeArrowheads="1"/>
          </p:cNvSpPr>
          <p:nvPr/>
        </p:nvSpPr>
        <p:spPr bwMode="auto">
          <a:xfrm>
            <a:off x="52388" y="-635000"/>
            <a:ext cx="152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4169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170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171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172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173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50838" y="1066800"/>
            <a:ext cx="2011362" cy="5661025"/>
            <a:chOff x="457200" y="7315200"/>
            <a:chExt cx="2010616" cy="5660571"/>
          </a:xfrm>
        </p:grpSpPr>
        <p:grpSp>
          <p:nvGrpSpPr>
            <p:cNvPr id="4" name="Group 26"/>
            <p:cNvGrpSpPr>
              <a:grpSpLocks/>
            </p:cNvGrpSpPr>
            <p:nvPr/>
          </p:nvGrpSpPr>
          <p:grpSpPr bwMode="auto">
            <a:xfrm>
              <a:off x="457200" y="7315200"/>
              <a:ext cx="2010616" cy="4949844"/>
              <a:chOff x="457200" y="1066800"/>
              <a:chExt cx="2010616" cy="4949844"/>
            </a:xfrm>
          </p:grpSpPr>
          <p:grpSp>
            <p:nvGrpSpPr>
              <p:cNvPr id="5" name="Group 45"/>
              <p:cNvGrpSpPr>
                <a:grpSpLocks/>
              </p:cNvGrpSpPr>
              <p:nvPr/>
            </p:nvGrpSpPr>
            <p:grpSpPr bwMode="auto">
              <a:xfrm>
                <a:off x="685800" y="1524000"/>
                <a:ext cx="791416" cy="4492644"/>
                <a:chOff x="10439397" y="-152400"/>
                <a:chExt cx="1608733" cy="7856914"/>
              </a:xfrm>
            </p:grpSpPr>
            <p:grpSp>
              <p:nvGrpSpPr>
                <p:cNvPr id="6" name="Group 47"/>
                <p:cNvGrpSpPr>
                  <a:grpSpLocks/>
                </p:cNvGrpSpPr>
                <p:nvPr/>
              </p:nvGrpSpPr>
              <p:grpSpPr bwMode="auto">
                <a:xfrm>
                  <a:off x="10439400" y="-152400"/>
                  <a:ext cx="1608730" cy="5216096"/>
                  <a:chOff x="9361304" y="3518878"/>
                  <a:chExt cx="1608730" cy="5216096"/>
                </a:xfrm>
              </p:grpSpPr>
              <p:grpSp>
                <p:nvGrpSpPr>
                  <p:cNvPr id="7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9361304" y="3518878"/>
                    <a:ext cx="1549687" cy="4228443"/>
                    <a:chOff x="9170654" y="6658344"/>
                    <a:chExt cx="1549687" cy="4228443"/>
                  </a:xfrm>
                </p:grpSpPr>
                <p:pic>
                  <p:nvPicPr>
                    <p:cNvPr id="4165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70654" y="7699445"/>
                      <a:ext cx="1546592" cy="12241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166" name="Picture 50" descr="http://cdn.mojocincy.com/files/2010/04/azt_aids_drug-300x234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70654" y="6658344"/>
                      <a:ext cx="1549687" cy="13053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167" name="Picture 54" descr="http://profile.ak.fbcdn.net/hprofile-ak-snc4/71139_143448682418_4324991_n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93276" y="9589799"/>
                      <a:ext cx="1499071" cy="12969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168" name="Picture 4" descr="ACT UP log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6520" y="8657043"/>
                      <a:ext cx="1512583" cy="95101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4164" name="Picture 58" descr="http://apps.nlm.nih.gov/againsttheodds/images/exhibit/OB1111_lg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9361304" y="7761092"/>
                    <a:ext cx="1608730" cy="97388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162" name="Picture 17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10439397" y="6110328"/>
                  <a:ext cx="1608727" cy="1594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4160" name="TextBox 31"/>
              <p:cNvSpPr txBox="1">
                <a:spLocks noChangeArrowheads="1"/>
              </p:cNvSpPr>
              <p:nvPr/>
            </p:nvSpPr>
            <p:spPr bwMode="auto">
              <a:xfrm>
                <a:off x="457200" y="1066800"/>
                <a:ext cx="2010616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  1987   1988</a:t>
                </a:r>
              </a:p>
            </p:txBody>
          </p:sp>
        </p:grpSp>
        <p:pic>
          <p:nvPicPr>
            <p:cNvPr id="4153" name="Picture 28" descr="http://media.columbiamissourian.com/old/img/photos/2007/10/storyimage-image-3926_t_w600_h1200.jpg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1447997" y="7848600"/>
              <a:ext cx="896636" cy="69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4" name="Picture 22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47997" y="8534400"/>
              <a:ext cx="896636" cy="589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5" name="Picture 15" descr="http://www.hanc.info/about/PublishingImages/logoACTG.gif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77216" y="10210801"/>
              <a:ext cx="867418" cy="533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6" name="Picture 11" descr="http://t2.gstatic.com/images?q=tbn:ANd9GcSIDqOrUrp6q_hQFWEMf_SFGVxCvLxPTOp0FHw_4sVi1eb9pjZk7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37724" y="10743974"/>
              <a:ext cx="917184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7" name="Picture 7" descr="http://t0.gstatic.com/images?q=tbn:ANd9GcRivkf2fRRt1ZX46GM1fu6Sq5DAdbM2P26W9nA8r6gxOpz1lQpCcA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477216" y="11277373"/>
              <a:ext cx="877692" cy="866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158" name="Picture 5" descr="http://outlinestoledo.com/wp-content/uploads/2010/11/world-aids-day.jp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76421" y="12115573"/>
              <a:ext cx="878486" cy="86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106" name="Picture 18"/>
          <p:cNvPicPr>
            <a:picLocks noChangeAspect="1" noChangeArrowheads="1"/>
          </p:cNvPicPr>
          <p:nvPr/>
        </p:nvPicPr>
        <p:blipFill>
          <a:blip r:embed="rId15" cstate="print"/>
          <a:srcRect l="19830" t="16908" r="26076" b="39302"/>
          <a:stretch>
            <a:fillRect/>
          </a:stretch>
        </p:blipFill>
        <p:spPr bwMode="auto">
          <a:xfrm>
            <a:off x="2238375" y="2232025"/>
            <a:ext cx="88582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07" name="TextBox 11"/>
          <p:cNvSpPr txBox="1">
            <a:spLocks noChangeArrowheads="1"/>
          </p:cNvSpPr>
          <p:nvPr/>
        </p:nvSpPr>
        <p:spPr bwMode="auto">
          <a:xfrm>
            <a:off x="2209800" y="2744788"/>
            <a:ext cx="914400" cy="677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b="1">
                <a:solidFill>
                  <a:prstClr val="black"/>
                </a:solidFill>
                <a:cs typeface="Arial" pitchFamily="34" charset="0"/>
              </a:rPr>
              <a:t>Japanese HIV-tainted blood scandal</a:t>
            </a:r>
            <a:r>
              <a:rPr kumimoji="0" lang="en-US" altLang="ja-JP" sz="1000">
                <a:solidFill>
                  <a:prstClr val="black"/>
                </a:solidFill>
                <a:cs typeface="Arial" pitchFamily="34" charset="0"/>
              </a:rPr>
              <a:t> </a:t>
            </a:r>
            <a:endParaRPr kumimoji="0" lang="en-US" altLang="ja-JP" sz="800">
              <a:solidFill>
                <a:prstClr val="black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800" b="1">
                <a:solidFill>
                  <a:prstClr val="black"/>
                </a:solidFill>
                <a:cs typeface="Arial" pitchFamily="34" charset="0"/>
              </a:rPr>
              <a:t>薬害エイズ事件</a:t>
            </a:r>
            <a:endParaRPr kumimoji="0" lang="ja-JP" altLang="en-US" sz="800" b="1">
              <a:solidFill>
                <a:srgbClr val="00808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228600" y="1066800"/>
            <a:ext cx="5718175" cy="4995863"/>
            <a:chOff x="228599" y="1066800"/>
            <a:chExt cx="5718230" cy="4996017"/>
          </a:xfrm>
        </p:grpSpPr>
        <p:grpSp>
          <p:nvGrpSpPr>
            <p:cNvPr id="9" name="Group 109"/>
            <p:cNvGrpSpPr>
              <a:grpSpLocks/>
            </p:cNvGrpSpPr>
            <p:nvPr/>
          </p:nvGrpSpPr>
          <p:grpSpPr bwMode="auto">
            <a:xfrm>
              <a:off x="228599" y="1066800"/>
              <a:ext cx="5718229" cy="4507007"/>
              <a:chOff x="-8696130" y="892629"/>
              <a:chExt cx="5718229" cy="4507007"/>
            </a:xfrm>
          </p:grpSpPr>
          <p:grpSp>
            <p:nvGrpSpPr>
              <p:cNvPr id="10" name="Group 110"/>
              <p:cNvGrpSpPr>
                <a:grpSpLocks/>
              </p:cNvGrpSpPr>
              <p:nvPr/>
            </p:nvGrpSpPr>
            <p:grpSpPr bwMode="auto">
              <a:xfrm>
                <a:off x="-8696130" y="892629"/>
                <a:ext cx="5718229" cy="4507007"/>
                <a:chOff x="-8696130" y="762000"/>
                <a:chExt cx="5718229" cy="4507007"/>
              </a:xfrm>
            </p:grpSpPr>
            <p:grpSp>
              <p:nvGrpSpPr>
                <p:cNvPr id="11" name="Group 112"/>
                <p:cNvGrpSpPr>
                  <a:grpSpLocks/>
                </p:cNvGrpSpPr>
                <p:nvPr/>
              </p:nvGrpSpPr>
              <p:grpSpPr bwMode="auto">
                <a:xfrm>
                  <a:off x="-5812637" y="1241425"/>
                  <a:ext cx="1517099" cy="716107"/>
                  <a:chOff x="-9195790" y="2004492"/>
                  <a:chExt cx="6936233" cy="1930724"/>
                </a:xfrm>
              </p:grpSpPr>
              <p:sp>
                <p:nvSpPr>
                  <p:cNvPr id="141" name="Rectangle 140"/>
                  <p:cNvSpPr/>
                  <p:nvPr/>
                </p:nvSpPr>
                <p:spPr>
                  <a:xfrm>
                    <a:off x="-8051581" y="2004532"/>
                    <a:ext cx="5792028" cy="1104305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base">
                      <a:spcBef>
                        <a:spcPct val="0"/>
                      </a:spcBef>
                      <a:spcAft>
                        <a:spcPct val="0"/>
                      </a:spcAft>
                      <a:defRPr/>
                    </a:pPr>
                    <a:endParaRPr kumimoji="0" lang="ja-JP" altLang="ja-JP">
                      <a:solidFill>
                        <a:srgbClr val="FFFFFF"/>
                      </a:solidFill>
                    </a:endParaRPr>
                  </a:p>
                </p:txBody>
              </p:sp>
              <p:grpSp>
                <p:nvGrpSpPr>
                  <p:cNvPr id="12" name="Group 141"/>
                  <p:cNvGrpSpPr>
                    <a:grpSpLocks/>
                  </p:cNvGrpSpPr>
                  <p:nvPr/>
                </p:nvGrpSpPr>
                <p:grpSpPr bwMode="auto">
                  <a:xfrm>
                    <a:off x="-9195790" y="2143465"/>
                    <a:ext cx="4248740" cy="1791751"/>
                    <a:chOff x="-5189847" y="2439987"/>
                    <a:chExt cx="4248740" cy="1791751"/>
                  </a:xfrm>
                </p:grpSpPr>
                <p:pic>
                  <p:nvPicPr>
                    <p:cNvPr id="4150" name="Picture 2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6" cstate="print"/>
                    <a:srcRect l="20000" t="33102" r="25072" b="51550"/>
                    <a:stretch>
                      <a:fillRect/>
                    </a:stretch>
                  </p:blipFill>
                  <p:spPr bwMode="auto">
                    <a:xfrm>
                      <a:off x="-5189847" y="3062873"/>
                      <a:ext cx="4248740" cy="116886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151" name="Picture 25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17" cstate="print"/>
                    <a:srcRect t="29008" b="35497"/>
                    <a:stretch>
                      <a:fillRect/>
                    </a:stretch>
                  </p:blipFill>
                  <p:spPr bwMode="auto">
                    <a:xfrm>
                      <a:off x="-4786099" y="2439987"/>
                      <a:ext cx="3095626" cy="82833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13" name="Group 113"/>
                <p:cNvGrpSpPr>
                  <a:grpSpLocks/>
                </p:cNvGrpSpPr>
                <p:nvPr/>
              </p:nvGrpSpPr>
              <p:grpSpPr bwMode="auto">
                <a:xfrm>
                  <a:off x="-8696130" y="762000"/>
                  <a:ext cx="5718229" cy="4507007"/>
                  <a:chOff x="-8696130" y="1045029"/>
                  <a:chExt cx="5718229" cy="4507007"/>
                </a:xfrm>
              </p:grpSpPr>
              <p:grpSp>
                <p:nvGrpSpPr>
                  <p:cNvPr id="14" name="Group 114"/>
                  <p:cNvGrpSpPr>
                    <a:grpSpLocks/>
                  </p:cNvGrpSpPr>
                  <p:nvPr/>
                </p:nvGrpSpPr>
                <p:grpSpPr bwMode="auto">
                  <a:xfrm>
                    <a:off x="-8696130" y="1045029"/>
                    <a:ext cx="5718229" cy="4419601"/>
                    <a:chOff x="457198" y="7735131"/>
                    <a:chExt cx="5718229" cy="4419601"/>
                  </a:xfrm>
                </p:grpSpPr>
                <p:grpSp>
                  <p:nvGrpSpPr>
                    <p:cNvPr id="15" name="Group 1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7198" y="7735131"/>
                      <a:ext cx="5718229" cy="4419601"/>
                      <a:chOff x="304798" y="7315200"/>
                      <a:chExt cx="5718229" cy="4419601"/>
                    </a:xfrm>
                  </p:grpSpPr>
                  <p:grpSp>
                    <p:nvGrpSpPr>
                      <p:cNvPr id="16" name="Group 12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04798" y="7315200"/>
                        <a:ext cx="5718229" cy="4419601"/>
                        <a:chOff x="304798" y="1066800"/>
                        <a:chExt cx="5718229" cy="4419601"/>
                      </a:xfrm>
                    </p:grpSpPr>
                    <p:pic>
                      <p:nvPicPr>
                        <p:cNvPr id="4146" name="Picture 8" descr="http://t1.gstatic.com/images?q=tbn:ANd9GcR1bCka3uq6LET9Yww7SRUqHRORnhOUhN4PisxHFFRCka6HNr8B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 cstate="print"/>
                        <a:srcRect b="19273"/>
                        <a:stretch>
                          <a:fillRect/>
                        </a:stretch>
                      </p:blipFill>
                      <p:spPr bwMode="auto">
                        <a:xfrm>
                          <a:off x="655725" y="4532411"/>
                          <a:ext cx="791716" cy="95399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sp>
                      <p:nvSpPr>
                        <p:cNvPr id="4147" name="TextBox 3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4798" y="1066800"/>
                          <a:ext cx="5718229" cy="52322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spAutoFit/>
                        </a:bodyPr>
                        <a:lstStyle/>
                        <a:p>
                          <a:pPr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r>
                            <a:rPr kumimoji="0" lang="en-US" altLang="ja-JP" sz="2800" b="1">
                              <a:solidFill>
                                <a:srgbClr val="008080"/>
                              </a:solidFill>
                              <a:latin typeface="Arial Narrow" pitchFamily="34" charset="0"/>
                              <a:cs typeface="Arial" pitchFamily="34" charset="0"/>
                            </a:rPr>
                            <a:t>   1987   1988   1989   1990   1991   1992</a:t>
                          </a:r>
                        </a:p>
                      </p:txBody>
                    </p:sp>
                  </p:grpSp>
                  <p:pic>
                    <p:nvPicPr>
                      <p:cNvPr id="4145" name="Picture 4" descr="http://img.timeinc.net/time/magazine/archive/covers/1985/1101850812_400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18383" y="9067800"/>
                        <a:ext cx="907085" cy="114300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4143" name="Picture 2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2467589" y="8228844"/>
                      <a:ext cx="885210" cy="68655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4139" name="Picture 6"/>
                  <p:cNvPicPr>
                    <a:picLocks noChangeAspect="1" noChangeArrowheads="1"/>
                  </p:cNvPicPr>
                  <p:nvPr/>
                </p:nvPicPr>
                <p:blipFill>
                  <a:blip r:embed="rId21" cstate="print"/>
                  <a:srcRect/>
                  <a:stretch>
                    <a:fillRect/>
                  </a:stretch>
                </p:blipFill>
                <p:spPr bwMode="auto">
                  <a:xfrm>
                    <a:off x="-5812637" y="2240202"/>
                    <a:ext cx="926508" cy="12271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140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22" cstate="print"/>
                  <a:srcRect l="7500" t="66737" r="75581" b="11874"/>
                  <a:stretch>
                    <a:fillRect/>
                  </a:stretch>
                </p:blipFill>
                <p:spPr bwMode="auto">
                  <a:xfrm>
                    <a:off x="-5812638" y="3407229"/>
                    <a:ext cx="926509" cy="69387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141" name="Picture 20" descr="ACT UP protests at AIDS conference, San Francisco"/>
                  <p:cNvPicPr>
                    <a:picLocks noChangeAspect="1"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-5833193" y="4855029"/>
                    <a:ext cx="947064" cy="69700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aphicFrame>
                <p:nvGraphicFramePr>
                  <p:cNvPr id="4098" name="Chart 118"/>
                  <p:cNvGraphicFramePr>
                    <a:graphicFrameLocks/>
                  </p:cNvGraphicFramePr>
                  <p:nvPr/>
                </p:nvGraphicFramePr>
                <p:xfrm>
                  <a:off x="-5851327" y="4036747"/>
                  <a:ext cx="1018778" cy="863599"/>
                </p:xfrm>
                <a:graphic>
                  <a:graphicData uri="http://schemas.openxmlformats.org/presentationml/2006/ole">
                    <p:oleObj spid="_x0000_s11266" r:id="rId24" imgW="1018120" imgH="859610" progId="Excel.Chart.8">
                      <p:embed/>
                    </p:oleObj>
                  </a:graphicData>
                </a:graphic>
              </p:graphicFrame>
            </p:grpSp>
          </p:grpSp>
          <p:sp>
            <p:nvSpPr>
              <p:cNvPr id="4135" name="TextBox 111"/>
              <p:cNvSpPr txBox="1">
                <a:spLocks noChangeArrowheads="1"/>
              </p:cNvSpPr>
              <p:nvPr/>
            </p:nvSpPr>
            <p:spPr bwMode="auto">
              <a:xfrm>
                <a:off x="-5690123" y="4043299"/>
                <a:ext cx="727794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700" b="1">
                    <a:solidFill>
                      <a:prstClr val="black"/>
                    </a:solidFill>
                    <a:latin typeface="Arial Narrow" pitchFamily="34" charset="0"/>
                    <a:cs typeface="Arial" pitchFamily="34" charset="0"/>
                  </a:rPr>
                  <a:t>AIDS Surges in Africa</a:t>
                </a:r>
              </a:p>
            </p:txBody>
          </p:sp>
        </p:grpSp>
        <p:grpSp>
          <p:nvGrpSpPr>
            <p:cNvPr id="17" name="Group 2"/>
            <p:cNvGrpSpPr>
              <a:grpSpLocks/>
            </p:cNvGrpSpPr>
            <p:nvPr/>
          </p:nvGrpSpPr>
          <p:grpSpPr bwMode="auto">
            <a:xfrm>
              <a:off x="3962400" y="1600200"/>
              <a:ext cx="963247" cy="4462617"/>
              <a:chOff x="13385800" y="886199"/>
              <a:chExt cx="963247" cy="4462617"/>
            </a:xfrm>
          </p:grpSpPr>
          <p:grpSp>
            <p:nvGrpSpPr>
              <p:cNvPr id="18" name="Group 58"/>
              <p:cNvGrpSpPr>
                <a:grpSpLocks/>
              </p:cNvGrpSpPr>
              <p:nvPr/>
            </p:nvGrpSpPr>
            <p:grpSpPr bwMode="auto">
              <a:xfrm>
                <a:off x="13385800" y="1547972"/>
                <a:ext cx="963247" cy="3800844"/>
                <a:chOff x="-3088739" y="-6637"/>
                <a:chExt cx="963247" cy="3800844"/>
              </a:xfrm>
            </p:grpSpPr>
            <p:grpSp>
              <p:nvGrpSpPr>
                <p:cNvPr id="19" name="Group 59"/>
                <p:cNvGrpSpPr>
                  <a:grpSpLocks/>
                </p:cNvGrpSpPr>
                <p:nvPr/>
              </p:nvGrpSpPr>
              <p:grpSpPr bwMode="auto">
                <a:xfrm>
                  <a:off x="-3088739" y="-6637"/>
                  <a:ext cx="963247" cy="2187286"/>
                  <a:chOff x="-5054600" y="2332796"/>
                  <a:chExt cx="963247" cy="2187286"/>
                </a:xfrm>
              </p:grpSpPr>
              <p:pic>
                <p:nvPicPr>
                  <p:cNvPr id="4127" name="Picture 25" descr="Girls in Thailand participating in an AIDS education project"/>
                  <p:cNvPicPr>
                    <a:picLocks noChangeAspect="1" noChangeArrowheads="1"/>
                  </p:cNvPicPr>
                  <p:nvPr/>
                </p:nvPicPr>
                <p:blipFill>
                  <a:blip r:embed="rId25" cstate="print"/>
                  <a:srcRect/>
                  <a:stretch>
                    <a:fillRect/>
                  </a:stretch>
                </p:blipFill>
                <p:spPr bwMode="auto">
                  <a:xfrm>
                    <a:off x="-5054600" y="2332797"/>
                    <a:ext cx="667220" cy="50675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128" name="Picture 27"/>
                  <p:cNvPicPr>
                    <a:picLocks noChangeAspect="1" noChangeArrowheads="1"/>
                  </p:cNvPicPr>
                  <p:nvPr/>
                </p:nvPicPr>
                <p:blipFill>
                  <a:blip r:embed="rId26" cstate="print"/>
                  <a:srcRect/>
                  <a:stretch>
                    <a:fillRect/>
                  </a:stretch>
                </p:blipFill>
                <p:spPr bwMode="auto">
                  <a:xfrm>
                    <a:off x="-5029200" y="3271223"/>
                    <a:ext cx="937847" cy="68580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grpSp>
                <p:nvGrpSpPr>
                  <p:cNvPr id="20" name="Group 66"/>
                  <p:cNvGrpSpPr>
                    <a:grpSpLocks/>
                  </p:cNvGrpSpPr>
                  <p:nvPr/>
                </p:nvGrpSpPr>
                <p:grpSpPr bwMode="auto">
                  <a:xfrm>
                    <a:off x="-5029199" y="3957023"/>
                    <a:ext cx="937846" cy="563059"/>
                    <a:chOff x="-8834664" y="-5733802"/>
                    <a:chExt cx="4639479" cy="2041320"/>
                  </a:xfrm>
                </p:grpSpPr>
                <p:pic>
                  <p:nvPicPr>
                    <p:cNvPr id="4132" name="Picture 28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 l="487" t="43556" r="61401" b="38161"/>
                    <a:stretch>
                      <a:fillRect/>
                    </a:stretch>
                  </p:blipFill>
                  <p:spPr bwMode="auto">
                    <a:xfrm>
                      <a:off x="-8768593" y="-4905033"/>
                      <a:ext cx="4573407" cy="121255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4133" name="Picture 29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8834664" y="-5733802"/>
                      <a:ext cx="4639479" cy="82499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4130" name="Picture 26"/>
                  <p:cNvPicPr>
                    <a:picLocks noChangeAspect="1" noChangeArrowheads="1"/>
                  </p:cNvPicPr>
                  <p:nvPr/>
                </p:nvPicPr>
                <p:blipFill>
                  <a:blip r:embed="rId29" cstate="print"/>
                  <a:srcRect/>
                  <a:stretch>
                    <a:fillRect/>
                  </a:stretch>
                </p:blipFill>
                <p:spPr bwMode="auto">
                  <a:xfrm>
                    <a:off x="-4610100" y="2332796"/>
                    <a:ext cx="518747" cy="506754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4131" name="Picture 20" descr="http://ijsa.rsmjournals.com/misc/eacs_logo.gif"/>
                  <p:cNvPicPr>
                    <a:picLocks noChangeAspect="1" noChangeArrowheads="1"/>
                  </p:cNvPicPr>
                  <p:nvPr/>
                </p:nvPicPr>
                <p:blipFill>
                  <a:blip r:embed="rId30" cstate="print"/>
                  <a:srcRect/>
                  <a:stretch>
                    <a:fillRect/>
                  </a:stretch>
                </p:blipFill>
                <p:spPr bwMode="auto">
                  <a:xfrm>
                    <a:off x="-5029200" y="2814023"/>
                    <a:ext cx="937847" cy="47004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4124" name="Picture 23"/>
                <p:cNvPicPr>
                  <a:picLocks noChangeAspect="1" noChangeArrowheads="1"/>
                </p:cNvPicPr>
                <p:nvPr/>
              </p:nvPicPr>
              <p:blipFill>
                <a:blip r:embed="rId31" cstate="print"/>
                <a:srcRect l="3500" t="23364" r="36285" b="16699"/>
                <a:stretch>
                  <a:fillRect/>
                </a:stretch>
              </p:blipFill>
              <p:spPr bwMode="auto">
                <a:xfrm>
                  <a:off x="-3063339" y="2180648"/>
                  <a:ext cx="937847" cy="579942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25" name="Picture 4"/>
                <p:cNvPicPr>
                  <a:picLocks noChangeAspect="1" noChangeArrowheads="1"/>
                </p:cNvPicPr>
                <p:nvPr/>
              </p:nvPicPr>
              <p:blipFill>
                <a:blip r:embed="rId32" cstate="print"/>
                <a:srcRect/>
                <a:stretch>
                  <a:fillRect/>
                </a:stretch>
              </p:blipFill>
              <p:spPr bwMode="auto">
                <a:xfrm>
                  <a:off x="-3063338" y="2760590"/>
                  <a:ext cx="937846" cy="76588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26" name="Picture 5"/>
                <p:cNvPicPr>
                  <a:picLocks noChangeAspect="1" noChangeArrowheads="1"/>
                </p:cNvPicPr>
                <p:nvPr/>
              </p:nvPicPr>
              <p:blipFill>
                <a:blip r:embed="rId33" cstate="print"/>
                <a:srcRect/>
                <a:stretch>
                  <a:fillRect/>
                </a:stretch>
              </p:blipFill>
              <p:spPr bwMode="auto">
                <a:xfrm>
                  <a:off x="-3063339" y="3522590"/>
                  <a:ext cx="935474" cy="2716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122" name="Picture 22" descr="http://www.dbmathews.com/images/red_aids_ribbon_hi-res.png"/>
              <p:cNvPicPr>
                <a:picLocks noChangeAspect="1" noChangeArrowheads="1"/>
              </p:cNvPicPr>
              <p:nvPr/>
            </p:nvPicPr>
            <p:blipFill>
              <a:blip r:embed="rId34" cstate="print"/>
              <a:srcRect/>
              <a:stretch>
                <a:fillRect/>
              </a:stretch>
            </p:blipFill>
            <p:spPr bwMode="auto">
              <a:xfrm>
                <a:off x="13614400" y="886199"/>
                <a:ext cx="461108" cy="6642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21" name="Group 89"/>
            <p:cNvGrpSpPr>
              <a:grpSpLocks/>
            </p:cNvGrpSpPr>
            <p:nvPr/>
          </p:nvGrpSpPr>
          <p:grpSpPr bwMode="auto">
            <a:xfrm>
              <a:off x="4923274" y="1600200"/>
              <a:ext cx="1023555" cy="3757394"/>
              <a:chOff x="-4572000" y="-1806495"/>
              <a:chExt cx="1023555" cy="3757394"/>
            </a:xfrm>
          </p:grpSpPr>
          <p:grpSp>
            <p:nvGrpSpPr>
              <p:cNvPr id="22" name="Group 90"/>
              <p:cNvGrpSpPr>
                <a:grpSpLocks/>
              </p:cNvGrpSpPr>
              <p:nvPr/>
            </p:nvGrpSpPr>
            <p:grpSpPr bwMode="auto">
              <a:xfrm>
                <a:off x="-4572000" y="-990600"/>
                <a:ext cx="1023555" cy="2941499"/>
                <a:chOff x="-6096000" y="-2767734"/>
                <a:chExt cx="1023555" cy="2941499"/>
              </a:xfrm>
            </p:grpSpPr>
            <p:pic>
              <p:nvPicPr>
                <p:cNvPr id="4117" name="Picture 21"/>
                <p:cNvPicPr>
                  <a:picLocks noChangeAspect="1" noChangeArrowheads="1"/>
                </p:cNvPicPr>
                <p:nvPr/>
              </p:nvPicPr>
              <p:blipFill>
                <a:blip r:embed="rId35" cstate="print"/>
                <a:srcRect/>
                <a:stretch>
                  <a:fillRect/>
                </a:stretch>
              </p:blipFill>
              <p:spPr bwMode="auto">
                <a:xfrm>
                  <a:off x="-6096000" y="-2767734"/>
                  <a:ext cx="1023555" cy="8797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18" name="Picture 2" descr="http://static.howstuffworks.com/gif/10-worst-epidemics-8.jpg"/>
                <p:cNvPicPr>
                  <a:picLocks noChangeAspect="1" noChangeArrowheads="1"/>
                </p:cNvPicPr>
                <p:nvPr/>
              </p:nvPicPr>
              <p:blipFill>
                <a:blip r:embed="rId36" cstate="print"/>
                <a:srcRect/>
                <a:stretch>
                  <a:fillRect/>
                </a:stretch>
              </p:blipFill>
              <p:spPr bwMode="auto">
                <a:xfrm>
                  <a:off x="-6096000" y="-1929534"/>
                  <a:ext cx="1023555" cy="61131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19" name="Picture 2" descr="http://www.queerculturalcenter.org/Media/MillsImgs/ActUpWmn.jpg"/>
                <p:cNvPicPr>
                  <a:picLocks noChangeAspect="1" noChangeArrowheads="1"/>
                </p:cNvPicPr>
                <p:nvPr/>
              </p:nvPicPr>
              <p:blipFill>
                <a:blip r:embed="rId37" cstate="print"/>
                <a:srcRect/>
                <a:stretch>
                  <a:fillRect/>
                </a:stretch>
              </p:blipFill>
              <p:spPr bwMode="auto">
                <a:xfrm>
                  <a:off x="-6096000" y="-1307233"/>
                  <a:ext cx="1023555" cy="7188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4120" name="Picture 6" descr="http://theyalejournalofhumanrights.com/wp-content/uploads/2011/01/AIDS.png"/>
                <p:cNvPicPr>
                  <a:picLocks noChangeAspect="1" noChangeArrowheads="1"/>
                </p:cNvPicPr>
                <p:nvPr/>
              </p:nvPicPr>
              <p:blipFill>
                <a:blip r:embed="rId38" cstate="print"/>
                <a:srcRect/>
                <a:stretch>
                  <a:fillRect/>
                </a:stretch>
              </p:blipFill>
              <p:spPr bwMode="auto">
                <a:xfrm>
                  <a:off x="-6096000" y="-582725"/>
                  <a:ext cx="1023555" cy="756490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4116" name="Picture 4"/>
              <p:cNvPicPr>
                <a:picLocks noChangeAspect="1"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-4555653" y="-1806495"/>
                <a:ext cx="1007208" cy="8158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109" name="Picture 1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4922838" y="5341938"/>
            <a:ext cx="1035050" cy="72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0" name="Picture 28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2238375" y="3429000"/>
            <a:ext cx="896938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11" name="Picture 51"/>
          <p:cNvPicPr>
            <a:picLocks noChangeAspect="1" noChangeArrowheads="1"/>
          </p:cNvPicPr>
          <p:nvPr/>
        </p:nvPicPr>
        <p:blipFill>
          <a:blip r:embed="rId42" cstate="print"/>
          <a:srcRect l="13641" t="15187" r="45612" b="18677"/>
          <a:stretch>
            <a:fillRect/>
          </a:stretch>
        </p:blipFill>
        <p:spPr bwMode="auto">
          <a:xfrm>
            <a:off x="585788" y="6019800"/>
            <a:ext cx="785812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41001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1002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1003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1004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1005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606425" y="1065213"/>
            <a:ext cx="7927975" cy="5183187"/>
            <a:chOff x="-609600" y="-762000"/>
            <a:chExt cx="8589595" cy="5706701"/>
          </a:xfrm>
        </p:grpSpPr>
        <p:pic>
          <p:nvPicPr>
            <p:cNvPr id="40998" name="Picture 26"/>
            <p:cNvPicPr>
              <a:picLocks noChangeAspect="1" noChangeArrowheads="1"/>
            </p:cNvPicPr>
            <p:nvPr/>
          </p:nvPicPr>
          <p:blipFill>
            <a:blip r:embed="rId2" cstate="print"/>
            <a:srcRect l="10120" t="50000" r="53714" b="20973"/>
            <a:stretch>
              <a:fillRect/>
            </a:stretch>
          </p:blipFill>
          <p:spPr bwMode="auto">
            <a:xfrm>
              <a:off x="-609600" y="1066800"/>
              <a:ext cx="8589595" cy="38779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0999" name="Picture 28" descr="http://t1.gstatic.com/images?q=tbn:ANd9GcSYLOdYs8jANyo5X_IzW_902BRJTA_tTG-9agBS4rME7AWDiZhixhL3v0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388" y="-215900"/>
              <a:ext cx="7309273" cy="1231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3" name="Content Placeholder 2"/>
            <p:cNvSpPr txBox="1">
              <a:spLocks/>
            </p:cNvSpPr>
            <p:nvPr/>
          </p:nvSpPr>
          <p:spPr bwMode="auto">
            <a:xfrm>
              <a:off x="-361922" y="-762000"/>
              <a:ext cx="8056400" cy="4212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1993: Viral activity during asymptomatic disease</a:t>
              </a:r>
              <a:endParaRPr kumimoji="0" sz="2800" b="1">
                <a:solidFill>
                  <a:srgbClr val="008080"/>
                </a:solidFill>
                <a:latin typeface="Arial Narrow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533400" y="1066800"/>
            <a:ext cx="8077200" cy="5486400"/>
            <a:chOff x="4614621" y="-4521203"/>
            <a:chExt cx="8077200" cy="5486577"/>
          </a:xfrm>
        </p:grpSpPr>
        <p:grpSp>
          <p:nvGrpSpPr>
            <p:cNvPr id="9" name="Group 1"/>
            <p:cNvGrpSpPr>
              <a:grpSpLocks/>
            </p:cNvGrpSpPr>
            <p:nvPr/>
          </p:nvGrpSpPr>
          <p:grpSpPr bwMode="auto">
            <a:xfrm>
              <a:off x="4614621" y="-4521203"/>
              <a:ext cx="8077200" cy="5486577"/>
              <a:chOff x="6324600" y="7255272"/>
              <a:chExt cx="7391400" cy="5186050"/>
            </a:xfrm>
          </p:grpSpPr>
          <p:sp>
            <p:nvSpPr>
              <p:cNvPr id="11" name="Content Placeholder 2"/>
              <p:cNvSpPr txBox="1">
                <a:spLocks/>
              </p:cNvSpPr>
              <p:nvPr/>
            </p:nvSpPr>
            <p:spPr bwMode="auto">
              <a:xfrm>
                <a:off x="6324600" y="7255272"/>
                <a:ext cx="7391400" cy="534211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/>
              </a:extLst>
            </p:spPr>
            <p:txBody>
              <a:bodyPr/>
              <a:lstStyle>
                <a:lvl1pPr marL="457200" indent="-4572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32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1pPr>
                <a:lvl2pPr marL="10287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30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2pPr>
                <a:lvl3pPr marL="14859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8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3pPr>
                <a:lvl4pPr marL="19431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Wingdings" pitchFamily="2" charset="2"/>
                  <a:buChar char="§"/>
                  <a:defRPr lang="en-US" sz="26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4pPr>
                <a:lvl5pPr marL="2400300" indent="-571500" algn="l" rtl="0"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  <a:defRPr lang="en-US" sz="2400" kern="1200" dirty="0">
                    <a:solidFill>
                      <a:srgbClr val="333399"/>
                    </a:solidFill>
                    <a:latin typeface="+mj-lt"/>
                    <a:ea typeface="+mj-ea"/>
                    <a:cs typeface="+mj-cs"/>
                  </a:defRPr>
                </a:lvl5pPr>
                <a:lvl6pPr marL="25146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 algn="ctr" eaLnBrk="1" hangingPunct="1">
                  <a:buFont typeface="Wingdings" pitchFamily="2" charset="2"/>
                  <a:buNone/>
                  <a:defRPr/>
                </a:pPr>
                <a:r>
                  <a:rPr kumimoji="0" sz="2800" b="1" smtClean="0">
                    <a:solidFill>
                      <a:srgbClr val="008080"/>
                    </a:solidFill>
                    <a:latin typeface="Arial Narrow" pitchFamily="34" charset="0"/>
                  </a:rPr>
                  <a:t>1993: First report of drug resistance.</a:t>
                </a:r>
                <a:endParaRPr kumimoji="0" sz="2800" b="1">
                  <a:solidFill>
                    <a:srgbClr val="008080"/>
                  </a:solidFill>
                  <a:latin typeface="Arial Narrow" pitchFamily="34" charset="0"/>
                </a:endParaRPr>
              </a:p>
            </p:txBody>
          </p:sp>
          <p:pic>
            <p:nvPicPr>
              <p:cNvPr id="12" name="Picture 2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3500" t="18771" r="45143" b="11111"/>
              <a:stretch>
                <a:fillRect/>
              </a:stretch>
            </p:blipFill>
            <p:spPr bwMode="auto">
              <a:xfrm>
                <a:off x="6934200" y="8119753"/>
                <a:ext cx="6158800" cy="4321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4952759" y="-3987786"/>
              <a:ext cx="7391400" cy="533417"/>
            </a:xfrm>
            <a:prstGeom prst="rect">
              <a:avLst/>
            </a:prstGeom>
            <a:solidFill>
              <a:srgbClr val="00817E"/>
            </a:solidFill>
            <a:ln>
              <a:noFill/>
            </a:ln>
            <a:extLst/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pc="-150" smtClean="0">
                  <a:solidFill>
                    <a:prstClr val="white"/>
                  </a:solidFill>
                  <a:latin typeface="Cambria" pitchFamily="18" charset="0"/>
                </a:rPr>
                <a:t>Era of sequential </a:t>
              </a:r>
              <a:r>
                <a:rPr kumimoji="0" sz="2800" b="1" spc="-150" err="1" smtClean="0">
                  <a:solidFill>
                    <a:prstClr val="white"/>
                  </a:solidFill>
                  <a:latin typeface="Cambria" pitchFamily="18" charset="0"/>
                </a:rPr>
                <a:t>monotherapy</a:t>
              </a:r>
              <a:endParaRPr kumimoji="0" sz="2800" b="1" spc="-150" smtClean="0">
                <a:solidFill>
                  <a:prstClr val="white"/>
                </a:solidFill>
                <a:latin typeface="Cambria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8"/>
          <p:cNvGrpSpPr>
            <a:grpSpLocks/>
          </p:cNvGrpSpPr>
          <p:nvPr/>
        </p:nvGrpSpPr>
        <p:grpSpPr bwMode="auto">
          <a:xfrm>
            <a:off x="1143000" y="1066800"/>
            <a:ext cx="6756400" cy="3733800"/>
            <a:chOff x="10795090" y="-2911476"/>
            <a:chExt cx="6756220" cy="3734019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10795090" y="-2911476"/>
              <a:ext cx="6756220" cy="3734019"/>
              <a:chOff x="1422400" y="1637187"/>
              <a:chExt cx="6756220" cy="3734019"/>
            </a:xfrm>
          </p:grpSpPr>
          <p:sp>
            <p:nvSpPr>
              <p:cNvPr id="11" name="Content Placeholder 2"/>
              <p:cNvSpPr txBox="1">
                <a:spLocks/>
              </p:cNvSpPr>
              <p:nvPr/>
            </p:nvSpPr>
            <p:spPr bwMode="auto">
              <a:xfrm>
                <a:off x="1422400" y="1637187"/>
                <a:ext cx="6756220" cy="55883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None/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1993: No benefit in taking AZT in early disease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Char char="§"/>
                </a:pPr>
                <a:endPara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endParaRPr>
              </a:p>
            </p:txBody>
          </p:sp>
          <p:sp>
            <p:nvSpPr>
              <p:cNvPr id="12" name="TextBox 1"/>
              <p:cNvSpPr txBox="1">
                <a:spLocks noChangeArrowheads="1"/>
              </p:cNvSpPr>
              <p:nvPr/>
            </p:nvSpPr>
            <p:spPr bwMode="auto">
              <a:xfrm>
                <a:off x="1505586" y="2262663"/>
                <a:ext cx="6596834" cy="310854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n-US" altLang="ja-JP" sz="2800" b="1" dirty="0">
                  <a:solidFill>
                    <a:prstClr val="black"/>
                  </a:solidFill>
                  <a:latin typeface="Perpetua" pitchFamily="18" charset="0"/>
                  <a:cs typeface="Arial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n-US" altLang="ja-JP" sz="2800" b="1" dirty="0">
                  <a:solidFill>
                    <a:prstClr val="black"/>
                  </a:solidFill>
                  <a:latin typeface="Perpetua" pitchFamily="18" charset="0"/>
                  <a:cs typeface="Arial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n-US" altLang="ja-JP" sz="2800" b="1" dirty="0">
                  <a:solidFill>
                    <a:prstClr val="black"/>
                  </a:solidFill>
                  <a:latin typeface="Perpetua" pitchFamily="18" charset="0"/>
                  <a:cs typeface="Arial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endParaRPr kumimoji="0" lang="en-US" altLang="ja-JP" sz="2800" b="1" dirty="0">
                  <a:solidFill>
                    <a:prstClr val="black"/>
                  </a:solidFill>
                  <a:latin typeface="Perpetua" pitchFamily="18" charset="0"/>
                  <a:cs typeface="Arial" pitchFamily="34" charset="0"/>
                </a:endParaRP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 dirty="0">
                    <a:solidFill>
                      <a:prstClr val="black"/>
                    </a:solidFill>
                    <a:latin typeface="Perpetua" pitchFamily="18" charset="0"/>
                    <a:cs typeface="Arial" pitchFamily="34" charset="0"/>
                  </a:rPr>
                  <a:t>Early AZT takes a pounding in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 dirty="0">
                    <a:solidFill>
                      <a:prstClr val="black"/>
                    </a:solidFill>
                    <a:latin typeface="Perpetua" pitchFamily="18" charset="0"/>
                    <a:cs typeface="Arial" pitchFamily="34" charset="0"/>
                  </a:rPr>
                  <a:t>French-British 'Concorde' trial J Cohen</a:t>
                </a:r>
              </a:p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 i="1" dirty="0">
                    <a:solidFill>
                      <a:prstClr val="black"/>
                    </a:solidFill>
                    <a:latin typeface="Perpetua" pitchFamily="18" charset="0"/>
                    <a:cs typeface="Arial" pitchFamily="34" charset="0"/>
                  </a:rPr>
                  <a:t>Science 9 April 1993: 157</a:t>
                </a:r>
                <a:endParaRPr kumimoji="0" lang="en-US" altLang="ja-JP" sz="2800" b="1" dirty="0">
                  <a:solidFill>
                    <a:prstClr val="black"/>
                  </a:solidFill>
                  <a:latin typeface="Perpetua" pitchFamily="18" charset="0"/>
                  <a:cs typeface="Arial" pitchFamily="34" charset="0"/>
                </a:endParaRPr>
              </a:p>
            </p:txBody>
          </p:sp>
        </p:grpSp>
        <p:pic>
          <p:nvPicPr>
            <p:cNvPr id="10" name="Picture 43" descr="http://www.aegeanconferences.org/aegeanconferences/filemanager/SponsorLogos/science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211175" y="-2286000"/>
              <a:ext cx="1952625" cy="13335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0"/>
          <p:cNvGrpSpPr>
            <a:grpSpLocks/>
          </p:cNvGrpSpPr>
          <p:nvPr/>
        </p:nvGrpSpPr>
        <p:grpSpPr bwMode="auto">
          <a:xfrm>
            <a:off x="1200150" y="1066800"/>
            <a:ext cx="6724650" cy="5461000"/>
            <a:chOff x="-3677431" y="619780"/>
            <a:chExt cx="6725431" cy="5460401"/>
          </a:xfrm>
        </p:grpSpPr>
        <p:pic>
          <p:nvPicPr>
            <p:cNvPr id="9" name="Picture 21" descr="http://profile.ak.fbcdn.net/hprofile-ak-snc4/71139_143448682418_4324991_n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068859" y="1201730"/>
              <a:ext cx="5639828" cy="48784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32"/>
            <p:cNvSpPr txBox="1">
              <a:spLocks noChangeArrowheads="1"/>
            </p:cNvSpPr>
            <p:nvPr/>
          </p:nvSpPr>
          <p:spPr bwMode="auto">
            <a:xfrm>
              <a:off x="-3677431" y="619780"/>
              <a:ext cx="672543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1987: US congress emergency funding for AZT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533400" y="1066800"/>
            <a:ext cx="7962900" cy="5534025"/>
            <a:chOff x="609600" y="1066800"/>
            <a:chExt cx="7962900" cy="5533583"/>
          </a:xfrm>
        </p:grpSpPr>
        <p:grpSp>
          <p:nvGrpSpPr>
            <p:cNvPr id="9" name="Group 5"/>
            <p:cNvGrpSpPr>
              <a:grpSpLocks/>
            </p:cNvGrpSpPr>
            <p:nvPr/>
          </p:nvGrpSpPr>
          <p:grpSpPr bwMode="auto">
            <a:xfrm>
              <a:off x="609600" y="1066800"/>
              <a:ext cx="7962900" cy="5533583"/>
              <a:chOff x="6477000" y="6934200"/>
              <a:chExt cx="7391400" cy="5533582"/>
            </a:xfrm>
          </p:grpSpPr>
          <p:sp>
            <p:nvSpPr>
              <p:cNvPr id="11" name="Content Placeholder 2"/>
              <p:cNvSpPr txBox="1">
                <a:spLocks/>
              </p:cNvSpPr>
              <p:nvPr/>
            </p:nvSpPr>
            <p:spPr bwMode="auto">
              <a:xfrm>
                <a:off x="6477000" y="6934200"/>
                <a:ext cx="7391400" cy="53340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buClr>
                    <a:srgbClr val="FFC000"/>
                  </a:buClr>
                  <a:buFont typeface="Wingdings" pitchFamily="2" charset="2"/>
                  <a:buNone/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1993: Fourth NRTI: Stavudine (d4T, Zerit)</a:t>
                </a:r>
              </a:p>
            </p:txBody>
          </p:sp>
          <p:pic>
            <p:nvPicPr>
              <p:cNvPr id="12" name="Picture 29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8077200" y="7924800"/>
                <a:ext cx="4250743" cy="45429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838200" y="1495391"/>
              <a:ext cx="7391400" cy="533357"/>
            </a:xfrm>
            <a:prstGeom prst="rect">
              <a:avLst/>
            </a:prstGeom>
            <a:solidFill>
              <a:srgbClr val="00817E"/>
            </a:solidFill>
            <a:ln>
              <a:noFill/>
            </a:ln>
            <a:extLst/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pc="-150" smtClean="0">
                  <a:solidFill>
                    <a:prstClr val="white"/>
                  </a:solidFill>
                  <a:latin typeface="Cambria" pitchFamily="18" charset="0"/>
                </a:rPr>
                <a:t>Dual NRTI, "d-NRTI" pancreatitis and neuropathy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1143000" y="1066800"/>
            <a:ext cx="6858000" cy="3132138"/>
            <a:chOff x="-10210800" y="3058967"/>
            <a:chExt cx="6858000" cy="3132283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-10210800" y="3058967"/>
              <a:ext cx="6080452" cy="3087865"/>
              <a:chOff x="-6556363" y="1066800"/>
              <a:chExt cx="6079621" cy="3087714"/>
            </a:xfrm>
          </p:grpSpPr>
          <p:pic>
            <p:nvPicPr>
              <p:cNvPr id="11" name="Picture 9" descr="http://t0.gstatic.com/images?q=tbn:ANd9GcTtGR9JDvv4mSjOprA1gi4J7vRWBpyIZr195hQzuPSgcLRyamC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-6556363" y="1598732"/>
                <a:ext cx="4949611" cy="255578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TextBox 16"/>
              <p:cNvSpPr txBox="1">
                <a:spLocks noChangeArrowheads="1"/>
              </p:cNvSpPr>
              <p:nvPr/>
            </p:nvSpPr>
            <p:spPr bwMode="auto">
              <a:xfrm>
                <a:off x="-5756372" y="1066800"/>
                <a:ext cx="5279630" cy="52319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1993: Women’s cohort studies begin</a:t>
                </a:r>
              </a:p>
            </p:txBody>
          </p:sp>
        </p:grpSp>
        <p:pic>
          <p:nvPicPr>
            <p:cNvPr id="10" name="Picture 89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114925" y="3590925"/>
              <a:ext cx="1762125" cy="2600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905000" y="1066800"/>
            <a:ext cx="5313363" cy="5427663"/>
            <a:chOff x="-4035425" y="-2403336"/>
            <a:chExt cx="5314087" cy="5427758"/>
          </a:xfrm>
        </p:grpSpPr>
        <p:pic>
          <p:nvPicPr>
            <p:cNvPr id="9" name="Picture 7" descr="http://blog.bioethics.net/female_condom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035425" y="-1905000"/>
              <a:ext cx="5314087" cy="4929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3"/>
            <p:cNvSpPr>
              <a:spLocks noChangeArrowheads="1"/>
            </p:cNvSpPr>
            <p:nvPr/>
          </p:nvSpPr>
          <p:spPr bwMode="auto">
            <a:xfrm>
              <a:off x="-3654425" y="-2403336"/>
              <a:ext cx="4514377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1993: Female condom licensed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533400" y="1076325"/>
            <a:ext cx="7999413" cy="5324475"/>
            <a:chOff x="-2540936" y="6793568"/>
            <a:chExt cx="7998456" cy="5324045"/>
          </a:xfrm>
        </p:grpSpPr>
        <p:grpSp>
          <p:nvGrpSpPr>
            <p:cNvPr id="9" name="Group 20"/>
            <p:cNvGrpSpPr>
              <a:grpSpLocks/>
            </p:cNvGrpSpPr>
            <p:nvPr/>
          </p:nvGrpSpPr>
          <p:grpSpPr bwMode="auto">
            <a:xfrm>
              <a:off x="-2180460" y="7138744"/>
              <a:ext cx="7270149" cy="4978869"/>
              <a:chOff x="349647" y="457200"/>
              <a:chExt cx="8526025" cy="6225721"/>
            </a:xfrm>
          </p:grpSpPr>
          <p:pic>
            <p:nvPicPr>
              <p:cNvPr id="11" name="Picture 1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23660" t="37117" r="43727" b="12756"/>
              <a:stretch>
                <a:fillRect/>
              </a:stretch>
            </p:blipFill>
            <p:spPr bwMode="auto">
              <a:xfrm>
                <a:off x="349647" y="660449"/>
                <a:ext cx="6965553" cy="60224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16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81348" t="28641" r="9888" b="12086"/>
              <a:stretch>
                <a:fillRect/>
              </a:stretch>
            </p:blipFill>
            <p:spPr bwMode="auto">
              <a:xfrm>
                <a:off x="7239000" y="457200"/>
                <a:ext cx="1636672" cy="62257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-2540936" y="6793568"/>
              <a:ext cx="7998456" cy="5232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   1993: CDC AIDS case definition includes CD4 &lt;200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304800" y="1066800"/>
            <a:ext cx="8534400" cy="5638800"/>
            <a:chOff x="304800" y="1066800"/>
            <a:chExt cx="8534400" cy="5638800"/>
          </a:xfrm>
        </p:grpSpPr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1143000" y="1676400"/>
              <a:ext cx="7696200" cy="5029200"/>
              <a:chOff x="-1458310" y="632281"/>
              <a:chExt cx="7696200" cy="5029200"/>
            </a:xfrm>
          </p:grpSpPr>
          <p:pic>
            <p:nvPicPr>
              <p:cNvPr id="11" name="Picture 3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11931" t="32253" r="53207" b="28391"/>
              <a:stretch>
                <a:fillRect/>
              </a:stretch>
            </p:blipFill>
            <p:spPr bwMode="auto">
              <a:xfrm>
                <a:off x="-1458310" y="1470481"/>
                <a:ext cx="6400800" cy="406460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3"/>
              <p:cNvSpPr>
                <a:spLocks noChangeArrowheads="1"/>
              </p:cNvSpPr>
              <p:nvPr/>
            </p:nvSpPr>
            <p:spPr bwMode="auto">
              <a:xfrm>
                <a:off x="3235593" y="5353704"/>
                <a:ext cx="3002297" cy="30777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1400" i="1">
                    <a:solidFill>
                      <a:prstClr val="black"/>
                    </a:solidFill>
                    <a:cs typeface="Arial" pitchFamily="34" charset="0"/>
                  </a:rPr>
                  <a:t>Koot, Ann Int Med, 1993, 118: 681-688</a:t>
                </a:r>
                <a:endParaRPr kumimoji="0" lang="en-US" altLang="ja-JP" sz="1400">
                  <a:solidFill>
                    <a:prstClr val="black"/>
                  </a:solidFill>
                  <a:cs typeface="Arial" pitchFamily="34" charset="0"/>
                </a:endParaRPr>
              </a:p>
            </p:txBody>
          </p:sp>
          <p:pic>
            <p:nvPicPr>
              <p:cNvPr id="13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11052" t="42667" r="46947" b="42456"/>
              <a:stretch>
                <a:fillRect/>
              </a:stretch>
            </p:blipFill>
            <p:spPr bwMode="auto">
              <a:xfrm>
                <a:off x="-467710" y="632281"/>
                <a:ext cx="4953000" cy="98687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304800" y="1066800"/>
              <a:ext cx="8458200" cy="515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Wingdings" pitchFamily="2" charset="2"/>
                <a:buNone/>
                <a:defRPr/>
              </a:pPr>
              <a:r>
                <a:rPr kumimoji="0" sz="2800" b="1">
                  <a:solidFill>
                    <a:srgbClr val="0000CC"/>
                  </a:solidFill>
                  <a:latin typeface="Arial Narrow" pitchFamily="34" charset="0"/>
                  <a:cs typeface="Arial" pitchFamily="34" charset="0"/>
                </a:rPr>
                <a:t>1993: </a:t>
              </a:r>
              <a:r>
                <a:rPr kumimoji="0" sz="2800" b="1" smtClean="0">
                  <a:solidFill>
                    <a:srgbClr val="0000CC"/>
                  </a:solidFill>
                  <a:latin typeface="Arial Narrow" pitchFamily="34" charset="0"/>
                  <a:cs typeface="Arial" pitchFamily="34" charset="0"/>
                </a:rPr>
                <a:t>Poor prognosis with </a:t>
              </a:r>
              <a:r>
                <a:rPr kumimoji="0" sz="2800" b="1" err="1" smtClean="0">
                  <a:solidFill>
                    <a:srgbClr val="0000CC"/>
                  </a:solidFill>
                  <a:latin typeface="Arial Narrow" pitchFamily="34" charset="0"/>
                  <a:cs typeface="Arial" pitchFamily="34" charset="0"/>
                </a:rPr>
                <a:t>Syntitium</a:t>
              </a:r>
              <a:r>
                <a:rPr kumimoji="0" sz="2800" b="1" smtClean="0">
                  <a:solidFill>
                    <a:srgbClr val="0000CC"/>
                  </a:solidFill>
                  <a:latin typeface="Arial Narrow" pitchFamily="34" charset="0"/>
                  <a:cs typeface="Arial" pitchFamily="34" charset="0"/>
                </a:rPr>
                <a:t>-Inducing </a:t>
              </a:r>
              <a:r>
                <a:rPr kumimoji="0" sz="2800" b="1">
                  <a:solidFill>
                    <a:srgbClr val="0000CC"/>
                  </a:solidFill>
                  <a:latin typeface="Arial Narrow" pitchFamily="34" charset="0"/>
                  <a:cs typeface="Arial" pitchFamily="34" charset="0"/>
                </a:rPr>
                <a:t>(SI) </a:t>
              </a:r>
              <a:r>
                <a:rPr kumimoji="0" sz="2800" b="1" smtClean="0">
                  <a:solidFill>
                    <a:srgbClr val="0000CC"/>
                  </a:solidFill>
                  <a:latin typeface="Arial Narrow" pitchFamily="34" charset="0"/>
                  <a:cs typeface="Arial" pitchFamily="34" charset="0"/>
                </a:rPr>
                <a:t>virus</a:t>
              </a:r>
              <a:endParaRPr kumimoji="0" sz="2800" b="1">
                <a:solidFill>
                  <a:srgbClr val="0000CC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1422400" y="1066800"/>
            <a:ext cx="6273800" cy="5638800"/>
            <a:chOff x="-1783897" y="5003803"/>
            <a:chExt cx="6274254" cy="5638186"/>
          </a:xfrm>
        </p:grpSpPr>
        <p:pic>
          <p:nvPicPr>
            <p:cNvPr id="9" name="Picture 2" descr="http://history.journalism.ku.edu/1980/images/social/AIDSquilt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1783897" y="5622129"/>
              <a:ext cx="6274254" cy="50198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5"/>
            <p:cNvSpPr>
              <a:spLocks noChangeArrowheads="1"/>
            </p:cNvSpPr>
            <p:nvPr/>
          </p:nvSpPr>
          <p:spPr bwMode="auto">
            <a:xfrm>
              <a:off x="-1388772" y="5003803"/>
              <a:ext cx="5436616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1993: AIDS deaths continue unabated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533400" y="1066800"/>
            <a:ext cx="8035925" cy="5211763"/>
            <a:chOff x="6629400" y="-1752600"/>
            <a:chExt cx="7391400" cy="4148164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6629400" y="-1752600"/>
              <a:ext cx="7391400" cy="53320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1993: Estimated 98,000 HIV+ orphans in Romania </a:t>
              </a:r>
              <a:endParaRPr kumimoji="0" sz="2800" b="1">
                <a:solidFill>
                  <a:srgbClr val="008080"/>
                </a:solidFill>
                <a:latin typeface="Arial Narrow" pitchFamily="34" charset="0"/>
              </a:endParaRPr>
            </a:p>
          </p:txBody>
        </p:sp>
        <p:pic>
          <p:nvPicPr>
            <p:cNvPr id="10" name="Picture 2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225161" y="-1198028"/>
              <a:ext cx="6256032" cy="35935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AutoShape 10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2388" y="-10398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124" name="AutoShape 12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204788" y="-8874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125" name="AutoShape 14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357188" y="-7350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126" name="AutoShape 16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09588" y="-5826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127" name="AutoShape 19" descr="data:image/jpg;base64,/9j/4AAQSkZJRgABAQAAAQABAAD/2wCEAAkGBhQQEBUUEhQVFRQVFBYVFBgXFBUUGBYUGBUVFx4fHBQXHCYeGBwkGxUdIC8hIzMpLi0sGB4xNTAqNSgrLCkBCQoKDgwNGg8PGTUlHyQ1Ly8sMyw1NS0zNDUtNCwsLDIpNTQtKSotKTIpKSwuLCwpLSwuKiwsLDQsKTQsLCovNP/AABEIAIoAoAMBIgACEQEDEQH/xAAcAAACAgMBAQAAAAAAAAAAAAAABwEGAwQFCAL/xABAEAACAQMBBQYEBAMGBQUAAAABAgMABBEFBhIhMUEHEyJRYXEUMlKBI0KhsWKRwRUzcpLR8FSCk8LhFiQ0Q1P/xAAbAQEAAgMBAQAAAAAAAAAAAAAAAwYBAgQFB//EAC4RAAIBAwIEBQMEAwAAAAAAAAABAgMEEQUxEiFBUQYTYXHRMrHBIpHh8BRCgf/aAAwDAQACEQMRAD8AeFFFFAFFFFAFFFFAQaM0Gqltht4lnmOPDz+X5Uz9Xr6D9KE1ChUrzUKayzrbQbSxWUe9IeJ+RB8zH0Hl60odf2snvJN9mKKpyiISAv3HEt6/tXNv7+SeQySsXduZP7AdB6Vr4qJyyXrTtIp2q4p85fb2LDpu3t5BgCXfXykG/wDr8361atO7XFOBPCV8zGd4f5Wwf1NLTFGKKTOivpVrW3hh+nI9CaZqcdzGskTbyNy9PQjoR5Vt5pF7L7UyWMu8vijb+8ToR5jyYU4INoYHt/iA47rGSTwx5gjo3TFSKWSmahplS0qYXOL2f4fqb11dpEheRgqjmWIAH3NUjXO1OJMrbL3jfU2VT+XzN+nvVP2u2ue+kwMrCp8C+f8AE3r6dKruK1cux7dhoMOFTuN+3ydXVtp7i6bMsrYByFU7qj2A/euvonaPc2+FkPfIOjnDAej/AOuaqeKMVplnvTsbecPLcFgdmh7d211hQ3dyHhuPwJPkDyb7VYxXnFTjiOf9adGwu0/xlvhz+NHhZPXyb7/uDUilkqOq6SrVeZS+nr6fwWeiiitivhRRRQBRRRQEMa8/a5e99czSfXIxHtnA/QCnftLe9xaTScisbY/xEYH6kUgq0my2eG6XOdT2Xz+CcUYqKKjLeTijFRRQE19iZgpXeO6SCVzwLDkcedY6KGGk9yaMVFFDJOKMVFFATirF2fXZj1CLBwH3kPrlSeP3A/lVcroaBcd3dQN5TR/qwH7Gsrc5byHmW8490z0BRRRUx8uCiiigCiiigKZ2qXu5ZBAeMsir9lyx/YUoqfW0+gre27RtwPNG+lxyPt0PpSLu7VopGjcYdSVYeRFRzRdvD1aDoOmvqTyzDRU5ozWpZSKz2dm8zhI1Lu3JRzNYc0yOyjRBuvctgnJjT0AxvH3JwPsfOiWWcN/dq0oOp16e5zNM7K7iTjM6RDy+dv5Dh+tc/a3YmSxO8pMkJ/Pjip8mA5e9OqsdxbrIpVgGUjBBGQR7VJwop9PXblVVOTyux5zqw2GwV3NF3ix4HQMd1mHmAf64plaRsBbW0pkClm3spv8AiCf4R/U5NWTFYUO533XiF8lbr9zz9qGiz2/97E6epU4+zcq0af2v6WLm2li+pCB6N0/UUgmUg4PAjmPI9f1rElg9fStRd7B8Sw0RW1plo8s0aRjLs4C++c59hjP2rVpmdl2zm6punHFsrF6L1b7nh7A+dYSyzp1C7VrQc3vsvcYmaM0UVKfMwzRmiigDNGaKKAgiqD2mbLd4nxUY8aDEoH5kHX3HX09qvxqGQEYIyDwNGso6bW5lbVVUj0POVRVj232ZNlceEfgyZMfp5r9unpVcqE+l29eFemqkNmFXPs02i7ifuXPgmIxnkJOn8xw98VTKAaJ4NLq2jc0nSl1PR4NFKDZrtGmt8JNmWLlxPjX2Y/N7H+dNHSdZiuk34XDDr5g+RXmDUqaZ8+vNOrWj/WuXfob+aK5mv69HZwmST2VRzZvIVVYO1yA/NDKvsVb+tG0RUbKvXjxU4toydoG2nw6mCE/isPGw/wDrU/8Acf05+VKnNdrae3VpPiYSTDOzMCfmWTPiVvXqPQ+lY9ntm5Lx8L4UHzyH5VH9T6VG8tl30+nQs7Xj27t757f8PnZvQmvLhY1B3cgyN9KdePQnkKe1vbLGioowqgAAdABiuToVpa2iLDCybx5+NS7t5njkmu0KkSwVPVb93dTbEVt8k0VOaM1k8kiipzRmgIoqc0ZoCKKnNRQHL2i0JbyBon4Z4q30uOR/30zSZ1zZeezP4qeHo68UP36fen1XxLCGBDAEHgQRkEe1Yayerp+qVLP9K5xfT4POVFNfaHswily9ue6f6ecZ+3Nftw9KXGr6DNaNuzIV8m5q3s3I1G4tF0tNToXXKLw+z3NCtiw1GSBw8TlGHUH9xyI9616itT0JQU1iSyvUsG0+qy3aQTucgq0ZA4KsiHjgfxAq38/KuBVn2c0iS6srlFQkKUliPTvVyGUepT9vWqwR5/7/ANK2l3OKzlCPFRj/AKv7818HT0fVUjDxzIZIZB4lBwQ6/Kynoensax6jrTzAIAI4k+SJflHqfqY9Sa59FYzyJ/8AGp8fmY5/3n7mS2uGidXQ7rKQykdCKe2zWureW6SjgTwcfS45iktoOiPeTLFH14s3RV6k/wBPX9HjpGkpbRLFEMKo+5PUk9Sa3hkrHiKdF8MV9f49fwb+KipqDW5UwzRSQ2t1q7h1W6urWed7axe3a5jLkxlnIVkROWAuc5zg5PlVx7Vrln0drq2uJYu7CTRtExXvFfCgE893D59wKAvuamkhtJYXEUOkbl/eA3bQxSHveku65bhjJHeYGeiiuxrMd3s/JBcfGzXdpJMsNxHPhmUPyZW9MHy6c88AGtmppF32oPcX18l3qc1hdJMyWaF2it+54hSSBg7w65HMHjnFObQbV4rWGOWTvZEiRXkyTvsFALZPE5PGgN/FRU0UBGKw3NokilXUMp5gjIP2NZ6KBPDyhd7Q9lqtl7Vtw/8A5scqfZua/fI9qqml7D3Etz3Lo0YHGRiOAT0PJiemKd2KMVq4o9mjrVzTpuDeeze6NTTtNS3iWONd1VGAP6k9SfOqR2gbDd5vXFuvj5yIPzAfmA+rzHX3phYoxWWsnBbXdW3q+bF8+vr7nm+u5s7shPenwDdjz4pG+Ue31H0H3plz9nttJcmZlODxMfJC3mR/TlVmhhCgBQAAMAAYAHsOVaqBY7nxDmCVBc3vnocnZrZiKxj3Y8ljxdzzYj9h6V2QKMVNblVqVJVJOc3lsiubtFfTQW7vbwm4lGNyMMF3iTjm3DA5n2pc23aHrEst3FHZ2jPZ478CSTqrsN3jl+CHlWnrva9qFrb2s72kIFwr+Fu9Dh428Q3DxAwVI+9DQwbPdmbyWFzJfW938WzOzItyqd+z8chAdzgT+byrFHYasdCfTpNPkZ8qiP3sX93vmT5d78u6Bz/MPKmHtHt4lvpPx8QD94kZhU58TyYwpxx4ZOcfSap9t2pai+lSagLa17tJAuN+TO7llbw55himPQmgNXaCz1KaHSwunSb1k0UjjvYuLRYTd58MiMNnjjerrahpeo63NBHd2osrOGVZpAZVkkmZeSjd5DiefnnpWS0231fvbVZbK3CXasyOhkcL+GGG+QSEyWXn6+Vael9omsXAuDFZWsgtZXilCyuGLpnIXJ8XI4oDBtINTuY7u3uNMF0JJZVs5vwV7qPeIUnHEYGGBJGc8aY+xukPaWFvBK29JFEqMc5GR0BPMDkPQVUrjtfQ2NtLbwNLc3bMkNuDxEiHdbLY+UE8+uemDjR1LbTXbOMvPp8MgbgncF3MbdA6qzEjHDIwPWgGpRSz1fbzU49Qjs4La2ZpoRNFvvIp3d0lt7j4SGVuHtWle9pepw2lzNLZwI1rOscgbvQrKcjKEnx+LHEcMGgGzRS7k7TZJtGN/ZpE0kX/AMmORmHd4HiAxxJyQR5g/ascvadNFp9tJJbpJeXp/wDawQsxDKcYZieIxvDPuPXADIzRmlTq+3GuWMRlubCB1bAUws7d2xPDfUMSRzGRwz16V0odub4arBZzQW6RXCmSN9595owuSBk47wfT/wCKAYlFUHYbbK+v7qdJIbcW0EjxNLG7nelGeC54Njhk+oq/AUBFSKMUYoAooxRigPO8es2Emo6pPLfTwqzo9v8ADytF8RhJCRncOcEKBnHzGuttht5a302jzORGneyPPG53ikLFU8WBghgjculOT+wbf/h4f+kn+lS2iW5xmCE4GB+EnAenDhQCM0osl5HYXLAWWlSy3hkYkhojuGAn2Mg5fWfKtTTNoIBslPbmVe+73G5xzl5N9emOKxsf+U16EewjO9mNDvAK2UU7yjkDw4geRrD/AGJb4x3EOM5x3SYyM9Mep/maAU2xO2FjZSW0cV1c3LXEIWYSTFo7Xu0VydxkH8Q4E8FNVa0164EOqSWFx4DezSzoiK0htJG3e9jZhkYz6cDnhivQSaLApyIIgfMRIPTyr7h0uFM7kUa7ww26irkeRwOI9KASYFvYf2ZqNlv3FjbLJBcELmSNnLMXZeGG/FPoN0DPEVq7Z7dnxyafq91M7s0ghSAqkMfM7zsM4Ue9PmKzjRSqIiqc5VVABzz4AYpb3230NrezWcWkTPJg7wihj/Fizje3VXJQ+tAUvXtatrnUtOa6u5IgumxC4licpIszI0mCwU8W3wTgfm6Vv7T7cWtxoV1bRSSMIZY4YpJpO8e4/EMm9kKPyqTxxwxXZuO1W1+GNy2luVWZ7eTKQ5jdFiwGJHDO/gD+A109oNtYrL4ZG0qRjdKrKgiiBExJXuyuOMgGPswoCi7W6cbex+OsGD2l7apb3iLndWUBVEgA5eNSD65+qupdo9nDomqd20sFvbLHOFGTGrrwcD/mPHzAHWrdp3aRbNff2bNavbE5VBIqCNyeIG503uYzz9zWW77RBDqA04WE5JwEKhQjQ8i4XH92OOf8JoDWve2u0bu0sVkvJ5WAWJEeMjP1M64H2z9hxrD22si6akzv3V1FKj2zKTvCX8yqwHLdBPHGd0VpaZ2nIskot9FuRJGd2fuoU3kJzwfcXIPA8D5VdNmtpLTWIC6KG3G3ZI5YxvxP5Mhzjrgj18iKA1+y+3gTSrYWzBk3AWYdZTxkz6h8j7Va6xwW6xruoqqo5BQFA+wrJQBmjNFFAGaM0UUAUVNFARRU0UBFFTRQEUntehml2oK2lykEnwQG+0azDgeK7hOMn+fCnC1ef4rdf/U2d1c/HnjgZ5nrQFu7Y9OMWglTuM4lgMzpGsYd84Zt1eAycVHaLqcVxfaKIZEkJuxIAjBvw8x8eHIe/kfKmFtBbrJazK6q6mJ8qwDA+EniDwPEUj+wGzQ6hOxRSyIShKglCWx4T+Xhw4UB1Np9mY9T2hu4d8JJ8FG8Dhsbk6GPd5cfMEDjjNYNjdfmu9obYXSFLm3tJbefOPFIneHe4eYYHy5kcMVp6NbqNpchVz8dPxwM/NJ1q86jaoNpY2CqGaycsQoBJ3XHE9eAA9hQGt2eajEmp60zyRqDcxlSzqoIAm5Enjzqez2ZbnW9TubbjasI498fLJMMElTybk3H+MHrSXhso94eBP8AKPL2r1DspZxw2kKxIka7gO6ihBkgEnAGMk0B1qKmigIoqaKAiipooD//2Q=="/>
          <p:cNvSpPr>
            <a:spLocks noChangeAspect="1" noChangeArrowheads="1"/>
          </p:cNvSpPr>
          <p:nvPr/>
        </p:nvSpPr>
        <p:spPr bwMode="auto">
          <a:xfrm>
            <a:off x="52388" y="-635000"/>
            <a:ext cx="152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5210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5211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212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213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214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304800" y="1057275"/>
            <a:ext cx="8382000" cy="5038725"/>
            <a:chOff x="381000" y="1066800"/>
            <a:chExt cx="8382000" cy="5038804"/>
          </a:xfrm>
        </p:grpSpPr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655725" y="1524000"/>
              <a:ext cx="781995" cy="4581604"/>
              <a:chOff x="10378266" y="-152400"/>
              <a:chExt cx="1589583" cy="8012490"/>
            </a:xfrm>
          </p:grpSpPr>
          <p:pic>
            <p:nvPicPr>
              <p:cNvPr id="5203" name="Picture 17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10394133" y="6265904"/>
                <a:ext cx="1513144" cy="1594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5" name="Group 33"/>
              <p:cNvGrpSpPr>
                <a:grpSpLocks/>
              </p:cNvGrpSpPr>
              <p:nvPr/>
            </p:nvGrpSpPr>
            <p:grpSpPr bwMode="auto">
              <a:xfrm>
                <a:off x="10394133" y="-152400"/>
                <a:ext cx="1573716" cy="5213998"/>
                <a:chOff x="9316037" y="3518878"/>
                <a:chExt cx="1573716" cy="5213998"/>
              </a:xfrm>
            </p:grpSpPr>
            <p:grpSp>
              <p:nvGrpSpPr>
                <p:cNvPr id="6" name="Group 36"/>
                <p:cNvGrpSpPr>
                  <a:grpSpLocks/>
                </p:cNvGrpSpPr>
                <p:nvPr/>
              </p:nvGrpSpPr>
              <p:grpSpPr bwMode="auto">
                <a:xfrm>
                  <a:off x="9361304" y="3518878"/>
                  <a:ext cx="1528449" cy="4147903"/>
                  <a:chOff x="9170654" y="6658344"/>
                  <a:chExt cx="1528449" cy="4147903"/>
                </a:xfrm>
              </p:grpSpPr>
              <p:pic>
                <p:nvPicPr>
                  <p:cNvPr id="5208" name="Picture 50" descr="http://cdn.mojocincy.com/files/2010/04/azt_aids_drug-300x234.jpg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9170654" y="6658344"/>
                    <a:ext cx="1528449" cy="13053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209" name="Picture 21" descr="http://profile.ak.fbcdn.net/hprofile-ak-snc4/71139_143448682418_4324991_n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9170656" y="9606892"/>
                    <a:ext cx="1467890" cy="11993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207" name="Picture 58" descr="http://apps.nlm.nih.gov/againsttheodds/images/exhibit/OB1111_lg.jpg"/>
                <p:cNvPicPr>
                  <a:picLocks noChangeAspect="1"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9316037" y="7800045"/>
                  <a:ext cx="1531297" cy="93283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205" name="Picture 8" descr="http://t1.gstatic.com/images?q=tbn:ANd9GcR1bCka3uq6LET9Yww7SRUqHRORnhOUhN4PisxHFFRCka6HNr8B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b="19273"/>
              <a:stretch>
                <a:fillRect/>
              </a:stretch>
            </p:blipFill>
            <p:spPr bwMode="auto">
              <a:xfrm>
                <a:off x="10378266" y="5081557"/>
                <a:ext cx="1529016" cy="15791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5202" name="TextBox 31"/>
            <p:cNvSpPr txBox="1">
              <a:spLocks noChangeArrowheads="1"/>
            </p:cNvSpPr>
            <p:nvPr/>
          </p:nvSpPr>
          <p:spPr bwMode="auto">
            <a:xfrm>
              <a:off x="381000" y="1066800"/>
              <a:ext cx="838200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1987   1988   1989   1990   1991   1992   1993   1994   1995</a:t>
              </a: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350838" y="1066800"/>
            <a:ext cx="2011362" cy="5661025"/>
            <a:chOff x="457200" y="7315200"/>
            <a:chExt cx="2010616" cy="5660572"/>
          </a:xfrm>
        </p:grpSpPr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457200" y="7315200"/>
              <a:ext cx="2010616" cy="2143871"/>
              <a:chOff x="457200" y="1066800"/>
              <a:chExt cx="2010616" cy="2143871"/>
            </a:xfrm>
          </p:grpSpPr>
          <p:grpSp>
            <p:nvGrpSpPr>
              <p:cNvPr id="9" name="Group 50"/>
              <p:cNvGrpSpPr>
                <a:grpSpLocks/>
              </p:cNvGrpSpPr>
              <p:nvPr/>
            </p:nvGrpSpPr>
            <p:grpSpPr bwMode="auto">
              <a:xfrm>
                <a:off x="685800" y="1524000"/>
                <a:ext cx="760847" cy="1686671"/>
                <a:chOff x="9170654" y="6658344"/>
                <a:chExt cx="1546594" cy="2949717"/>
              </a:xfrm>
            </p:grpSpPr>
            <p:pic>
              <p:nvPicPr>
                <p:cNvPr id="5198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9170656" y="7724287"/>
                  <a:ext cx="1546592" cy="122410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99" name="Picture 50" descr="http://cdn.mojocincy.com/files/2010/04/azt_aids_drug-300x234.jpg"/>
                <p:cNvPicPr>
                  <a:picLocks noChangeAspect="1"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9170654" y="6658344"/>
                  <a:ext cx="1528449" cy="130535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200" name="Picture 4" descr="ACT UP logo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9170656" y="8657043"/>
                  <a:ext cx="1546592" cy="95101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5197" name="TextBox 31"/>
              <p:cNvSpPr txBox="1">
                <a:spLocks noChangeArrowheads="1"/>
              </p:cNvSpPr>
              <p:nvPr/>
            </p:nvSpPr>
            <p:spPr bwMode="auto">
              <a:xfrm>
                <a:off x="457200" y="1066800"/>
                <a:ext cx="2010616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  1987   1988</a:t>
                </a:r>
              </a:p>
            </p:txBody>
          </p:sp>
        </p:grpSp>
        <p:pic>
          <p:nvPicPr>
            <p:cNvPr id="5190" name="Picture 28" descr="http://media.columbiamissourian.com/old/img/photos/2007/10/storyimage-image-3926_t_w600_h120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47997" y="7848600"/>
              <a:ext cx="867419" cy="69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91" name="Picture 2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47997" y="8534400"/>
              <a:ext cx="867419" cy="589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92" name="Picture 15" descr="http://www.hanc.info/about/PublishingImages/logoACTG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46645" y="10210801"/>
              <a:ext cx="868771" cy="5331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93" name="Picture 11" descr="http://t2.gstatic.com/images?q=tbn:ANd9GcSIDqOrUrp6q_hQFWEMf_SFGVxCvLxPTOp0FHw_4sVi1eb9pjZk7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446645" y="10743974"/>
              <a:ext cx="868771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94" name="Picture 7" descr="http://t0.gstatic.com/images?q=tbn:ANd9GcRivkf2fRRt1ZX46GM1fu6Sq5DAdbM2P26W9nA8r6gxOpz1lQpCcA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37491" y="11277282"/>
              <a:ext cx="877982" cy="866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95" name="Picture 5" descr="http://outlinestoledo.com/wp-content/uploads/2010/11/world-aids-day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37491" y="12144277"/>
              <a:ext cx="877924" cy="8314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131" name="TextBox 11"/>
          <p:cNvSpPr txBox="1">
            <a:spLocks noChangeArrowheads="1"/>
          </p:cNvSpPr>
          <p:nvPr/>
        </p:nvSpPr>
        <p:spPr bwMode="auto">
          <a:xfrm>
            <a:off x="2209800" y="2744788"/>
            <a:ext cx="914400" cy="677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b="1">
                <a:solidFill>
                  <a:prstClr val="black"/>
                </a:solidFill>
                <a:cs typeface="Arial" pitchFamily="34" charset="0"/>
              </a:rPr>
              <a:t>Japanese HIV-tainted blood scandal</a:t>
            </a:r>
            <a:r>
              <a:rPr kumimoji="0" lang="en-US" altLang="ja-JP" sz="1000">
                <a:solidFill>
                  <a:prstClr val="black"/>
                </a:solidFill>
                <a:cs typeface="Arial" pitchFamily="34" charset="0"/>
              </a:rPr>
              <a:t> </a:t>
            </a:r>
            <a:endParaRPr kumimoji="0" lang="en-US" altLang="ja-JP" sz="800">
              <a:solidFill>
                <a:prstClr val="black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800" b="1">
                <a:solidFill>
                  <a:prstClr val="black"/>
                </a:solidFill>
                <a:cs typeface="Arial" pitchFamily="34" charset="0"/>
              </a:rPr>
              <a:t>薬害エイズ事件</a:t>
            </a:r>
            <a:endParaRPr kumimoji="0" lang="ja-JP" altLang="en-US" sz="800" b="1">
              <a:solidFill>
                <a:srgbClr val="00808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228600" y="1066800"/>
            <a:ext cx="6629400" cy="5661025"/>
            <a:chOff x="228600" y="1066800"/>
            <a:chExt cx="6629400" cy="5661025"/>
          </a:xfrm>
        </p:grpSpPr>
        <p:grpSp>
          <p:nvGrpSpPr>
            <p:cNvPr id="11" name="Group 3"/>
            <p:cNvGrpSpPr>
              <a:grpSpLocks/>
            </p:cNvGrpSpPr>
            <p:nvPr/>
          </p:nvGrpSpPr>
          <p:grpSpPr bwMode="auto">
            <a:xfrm>
              <a:off x="228600" y="1066800"/>
              <a:ext cx="5718175" cy="4996017"/>
              <a:chOff x="228600" y="1066800"/>
              <a:chExt cx="5718229" cy="4996017"/>
            </a:xfrm>
          </p:grpSpPr>
          <p:grpSp>
            <p:nvGrpSpPr>
              <p:cNvPr id="12" name="Group 109"/>
              <p:cNvGrpSpPr>
                <a:grpSpLocks/>
              </p:cNvGrpSpPr>
              <p:nvPr/>
            </p:nvGrpSpPr>
            <p:grpSpPr bwMode="auto">
              <a:xfrm>
                <a:off x="228600" y="1066800"/>
                <a:ext cx="4800600" cy="4507007"/>
                <a:chOff x="-8696129" y="892629"/>
                <a:chExt cx="4800600" cy="4507007"/>
              </a:xfrm>
            </p:grpSpPr>
            <p:grpSp>
              <p:nvGrpSpPr>
                <p:cNvPr id="13" name="Group 110"/>
                <p:cNvGrpSpPr>
                  <a:grpSpLocks/>
                </p:cNvGrpSpPr>
                <p:nvPr/>
              </p:nvGrpSpPr>
              <p:grpSpPr bwMode="auto">
                <a:xfrm>
                  <a:off x="-8696129" y="892629"/>
                  <a:ext cx="4800600" cy="4507007"/>
                  <a:chOff x="-8696129" y="762000"/>
                  <a:chExt cx="4800600" cy="4507007"/>
                </a:xfrm>
              </p:grpSpPr>
              <p:grpSp>
                <p:nvGrpSpPr>
                  <p:cNvPr id="14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-5800529" y="1240971"/>
                    <a:ext cx="1505420" cy="716561"/>
                    <a:chOff x="-9140431" y="2003268"/>
                    <a:chExt cx="6882835" cy="1931948"/>
                  </a:xfrm>
                </p:grpSpPr>
                <p:sp>
                  <p:nvSpPr>
                    <p:cNvPr id="141" name="Rectangle 140"/>
                    <p:cNvSpPr/>
                    <p:nvPr/>
                  </p:nvSpPr>
                  <p:spPr>
                    <a:xfrm>
                      <a:off x="-8051581" y="2004492"/>
                      <a:ext cx="5792024" cy="110427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ja-JP">
                        <a:solidFill>
                          <a:srgbClr val="FFFFFF"/>
                        </a:solidFill>
                      </a:endParaRPr>
                    </a:p>
                  </p:txBody>
                </p:sp>
                <p:grpSp>
                  <p:nvGrpSpPr>
                    <p:cNvPr id="15" name="Group 1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9140431" y="2143465"/>
                      <a:ext cx="4193381" cy="1791751"/>
                      <a:chOff x="-5134488" y="2439987"/>
                      <a:chExt cx="4193381" cy="1791751"/>
                    </a:xfrm>
                  </p:grpSpPr>
                  <p:pic>
                    <p:nvPicPr>
                      <p:cNvPr id="5187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 cstate="print"/>
                      <a:srcRect l="20000" t="33102" r="25072" b="51550"/>
                      <a:stretch>
                        <a:fillRect/>
                      </a:stretch>
                    </p:blipFill>
                    <p:spPr bwMode="auto">
                      <a:xfrm>
                        <a:off x="-5134488" y="3062873"/>
                        <a:ext cx="4193381" cy="116886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88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 cstate="print"/>
                      <a:srcRect t="29008" b="35497"/>
                      <a:stretch>
                        <a:fillRect/>
                      </a:stretch>
                    </p:blipFill>
                    <p:spPr bwMode="auto">
                      <a:xfrm>
                        <a:off x="-4786099" y="2439987"/>
                        <a:ext cx="3095626" cy="82833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</p:grpSp>
              <p:grpSp>
                <p:nvGrpSpPr>
                  <p:cNvPr id="16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-8696129" y="762000"/>
                    <a:ext cx="4800600" cy="4507007"/>
                    <a:chOff x="-8696129" y="1045029"/>
                    <a:chExt cx="4800600" cy="4507007"/>
                  </a:xfrm>
                </p:grpSpPr>
                <p:grpSp>
                  <p:nvGrpSpPr>
                    <p:cNvPr id="17" name="Group 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8696129" y="1045029"/>
                      <a:ext cx="4800600" cy="2895600"/>
                      <a:chOff x="457199" y="7735131"/>
                      <a:chExt cx="4800600" cy="2895600"/>
                    </a:xfrm>
                  </p:grpSpPr>
                  <p:grpSp>
                    <p:nvGrpSpPr>
                      <p:cNvPr id="18" name="Group 1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57199" y="7735131"/>
                        <a:ext cx="4800600" cy="2895600"/>
                        <a:chOff x="304799" y="7315200"/>
                        <a:chExt cx="4800600" cy="2895600"/>
                      </a:xfrm>
                    </p:grpSpPr>
                    <p:sp>
                      <p:nvSpPr>
                        <p:cNvPr id="5183" name="TextBox 31"/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304799" y="7315200"/>
                          <a:ext cx="4800600" cy="52322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>
                          <a:spAutoFit/>
                        </a:bodyPr>
                        <a:lstStyle/>
                        <a:p>
                          <a:pPr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</a:pPr>
                          <a:r>
                            <a:rPr kumimoji="0" lang="en-US" altLang="ja-JP" sz="2800" b="1">
                              <a:solidFill>
                                <a:srgbClr val="008080"/>
                              </a:solidFill>
                              <a:latin typeface="Arial Narrow" pitchFamily="34" charset="0"/>
                              <a:cs typeface="Arial" pitchFamily="34" charset="0"/>
                            </a:rPr>
                            <a:t>   1987   1988   1989   1990   1991</a:t>
                          </a:r>
                        </a:p>
                      </p:txBody>
                    </p:sp>
                    <p:pic>
                      <p:nvPicPr>
                        <p:cNvPr id="5184" name="Picture 4" descr="http://img.timeinc.net/time/magazine/archive/covers/1985/1101850812_400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8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383" y="9067800"/>
                          <a:ext cx="867616" cy="11430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pic>
                    <p:nvPicPr>
                      <p:cNvPr id="5182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399" y="8228844"/>
                        <a:ext cx="914400" cy="68655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5178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5812637" y="2240202"/>
                      <a:ext cx="926508" cy="122714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179" name="Picture 2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 l="7500" t="66737" r="75581" b="11874"/>
                    <a:stretch>
                      <a:fillRect/>
                    </a:stretch>
                  </p:blipFill>
                  <p:spPr bwMode="auto">
                    <a:xfrm>
                      <a:off x="-5812638" y="3407229"/>
                      <a:ext cx="926509" cy="6938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180" name="Picture 20" descr="ACT UP protests at AIDS conference, San Francisc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5833193" y="4855029"/>
                      <a:ext cx="947064" cy="69700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graphicFrame>
                  <p:nvGraphicFramePr>
                    <p:cNvPr id="5122" name="Chart 118"/>
                    <p:cNvGraphicFramePr>
                      <a:graphicFrameLocks/>
                    </p:cNvGraphicFramePr>
                    <p:nvPr/>
                  </p:nvGraphicFramePr>
                  <p:xfrm>
                    <a:off x="-5851327" y="4036747"/>
                    <a:ext cx="1018778" cy="863599"/>
                  </p:xfrm>
                  <a:graphic>
                    <a:graphicData uri="http://schemas.openxmlformats.org/presentationml/2006/ole">
                      <p:oleObj spid="_x0000_s12290" r:id="rId23" imgW="1018120" imgH="859610" progId="Excel.Chart.8">
                        <p:embed/>
                      </p:oleObj>
                    </a:graphicData>
                  </a:graphic>
                </p:graphicFrame>
              </p:grpSp>
            </p:grpSp>
            <p:sp>
              <p:nvSpPr>
                <p:cNvPr id="5174" name="TextBox 111"/>
                <p:cNvSpPr txBox="1">
                  <a:spLocks noChangeArrowheads="1"/>
                </p:cNvSpPr>
                <p:nvPr/>
              </p:nvSpPr>
              <p:spPr bwMode="auto">
                <a:xfrm>
                  <a:off x="-5690123" y="4043299"/>
                  <a:ext cx="727794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700" b="1">
                      <a:solidFill>
                        <a:prstClr val="black"/>
                      </a:solidFill>
                      <a:latin typeface="Arial Narrow" pitchFamily="34" charset="0"/>
                      <a:cs typeface="Arial" pitchFamily="34" charset="0"/>
                    </a:rPr>
                    <a:t>AIDS Surges in Africa</a:t>
                  </a:r>
                </a:p>
              </p:txBody>
            </p:sp>
          </p:grpSp>
          <p:grpSp>
            <p:nvGrpSpPr>
              <p:cNvPr id="19" name="Group 2"/>
              <p:cNvGrpSpPr>
                <a:grpSpLocks/>
              </p:cNvGrpSpPr>
              <p:nvPr/>
            </p:nvGrpSpPr>
            <p:grpSpPr bwMode="auto">
              <a:xfrm>
                <a:off x="3987800" y="1600200"/>
                <a:ext cx="937847" cy="4462617"/>
                <a:chOff x="13411200" y="886199"/>
                <a:chExt cx="937847" cy="4462617"/>
              </a:xfrm>
            </p:grpSpPr>
            <p:grpSp>
              <p:nvGrpSpPr>
                <p:cNvPr id="20" name="Group 58"/>
                <p:cNvGrpSpPr>
                  <a:grpSpLocks/>
                </p:cNvGrpSpPr>
                <p:nvPr/>
              </p:nvGrpSpPr>
              <p:grpSpPr bwMode="auto">
                <a:xfrm>
                  <a:off x="13411200" y="1572097"/>
                  <a:ext cx="937847" cy="3776719"/>
                  <a:chOff x="-3063339" y="17488"/>
                  <a:chExt cx="937847" cy="3776719"/>
                </a:xfrm>
              </p:grpSpPr>
              <p:grpSp>
                <p:nvGrpSpPr>
                  <p:cNvPr id="21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-3063339" y="17488"/>
                    <a:ext cx="937847" cy="2163161"/>
                    <a:chOff x="-5029200" y="2356921"/>
                    <a:chExt cx="937847" cy="2163161"/>
                  </a:xfrm>
                </p:grpSpPr>
                <p:pic>
                  <p:nvPicPr>
                    <p:cNvPr id="5166" name="Picture 25" descr="Girls in Thailand participating in an AIDS education project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5029200" y="2356921"/>
                      <a:ext cx="641819" cy="48262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167" name="Picture 2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5029200" y="3271223"/>
                      <a:ext cx="937847" cy="6858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22" name="Group 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5029199" y="3957023"/>
                      <a:ext cx="937846" cy="563059"/>
                      <a:chOff x="-8834664" y="-5733802"/>
                      <a:chExt cx="4639479" cy="2041320"/>
                    </a:xfrm>
                  </p:grpSpPr>
                  <p:pic>
                    <p:nvPicPr>
                      <p:cNvPr id="5171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6" cstate="print"/>
                      <a:srcRect l="487" t="43556" r="61401" b="38161"/>
                      <a:stretch>
                        <a:fillRect/>
                      </a:stretch>
                    </p:blipFill>
                    <p:spPr bwMode="auto">
                      <a:xfrm>
                        <a:off x="-8768593" y="-4905033"/>
                        <a:ext cx="4573407" cy="121255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5172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834664" y="-5733802"/>
                        <a:ext cx="4639479" cy="82499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5169" name="Picture 2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8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4610100" y="2363580"/>
                      <a:ext cx="518747" cy="47596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5170" name="Picture 20" descr="http://ijsa.rsmjournals.com/misc/eacs_logo.gi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5029200" y="2814023"/>
                      <a:ext cx="937847" cy="47004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5163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30" cstate="print"/>
                  <a:srcRect l="3500" t="23364" r="36285" b="16699"/>
                  <a:stretch>
                    <a:fillRect/>
                  </a:stretch>
                </p:blipFill>
                <p:spPr bwMode="auto">
                  <a:xfrm>
                    <a:off x="-3048617" y="2180649"/>
                    <a:ext cx="923125" cy="60917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64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31" cstate="print"/>
                  <a:srcRect/>
                  <a:stretch>
                    <a:fillRect/>
                  </a:stretch>
                </p:blipFill>
                <p:spPr bwMode="auto">
                  <a:xfrm>
                    <a:off x="-3048617" y="2760590"/>
                    <a:ext cx="923125" cy="7658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65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32" cstate="print"/>
                  <a:srcRect/>
                  <a:stretch>
                    <a:fillRect/>
                  </a:stretch>
                </p:blipFill>
                <p:spPr bwMode="auto">
                  <a:xfrm>
                    <a:off x="-3063339" y="3522590"/>
                    <a:ext cx="935474" cy="2716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161" name="Picture 22" descr="http://www.dbmathews.com/images/red_aids_ribbon_hi-res.png"/>
                <p:cNvPicPr>
                  <a:picLocks noChangeAspect="1" noChangeArrowheads="1"/>
                </p:cNvPicPr>
                <p:nvPr/>
              </p:nvPicPr>
              <p:blipFill>
                <a:blip r:embed="rId33" cstate="print"/>
                <a:srcRect/>
                <a:stretch>
                  <a:fillRect/>
                </a:stretch>
              </p:blipFill>
              <p:spPr bwMode="auto">
                <a:xfrm>
                  <a:off x="13614400" y="886199"/>
                  <a:ext cx="461108" cy="664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3" name="Group 89"/>
              <p:cNvGrpSpPr>
                <a:grpSpLocks/>
              </p:cNvGrpSpPr>
              <p:nvPr/>
            </p:nvGrpSpPr>
            <p:grpSpPr bwMode="auto">
              <a:xfrm>
                <a:off x="4923274" y="1600200"/>
                <a:ext cx="1023555" cy="3757394"/>
                <a:chOff x="-4572000" y="-1806495"/>
                <a:chExt cx="1023555" cy="3757394"/>
              </a:xfrm>
            </p:grpSpPr>
            <p:grpSp>
              <p:nvGrpSpPr>
                <p:cNvPr id="24" name="Group 90"/>
                <p:cNvGrpSpPr>
                  <a:grpSpLocks/>
                </p:cNvGrpSpPr>
                <p:nvPr/>
              </p:nvGrpSpPr>
              <p:grpSpPr bwMode="auto">
                <a:xfrm>
                  <a:off x="-4572000" y="-990600"/>
                  <a:ext cx="1023555" cy="2941499"/>
                  <a:chOff x="-6096000" y="-2767734"/>
                  <a:chExt cx="1023555" cy="2941499"/>
                </a:xfrm>
              </p:grpSpPr>
              <p:pic>
                <p:nvPicPr>
                  <p:cNvPr id="5156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34" cstate="print"/>
                  <a:srcRect/>
                  <a:stretch>
                    <a:fillRect/>
                  </a:stretch>
                </p:blipFill>
                <p:spPr bwMode="auto">
                  <a:xfrm>
                    <a:off x="-6096000" y="-2767734"/>
                    <a:ext cx="1023555" cy="8797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57" name="Picture 2" descr="http://static.howstuffworks.com/gif/10-worst-epidemics-8.jpg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-6096000" y="-1929534"/>
                    <a:ext cx="1023555" cy="6113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58" name="Picture 2" descr="http://www.queerculturalcenter.org/Media/MillsImgs/ActUpWmn.jpg"/>
                  <p:cNvPicPr>
                    <a:picLocks noChangeAspect="1" noChangeArrowheads="1"/>
                  </p:cNvPicPr>
                  <p:nvPr/>
                </p:nvPicPr>
                <p:blipFill>
                  <a:blip r:embed="rId36" cstate="print"/>
                  <a:srcRect/>
                  <a:stretch>
                    <a:fillRect/>
                  </a:stretch>
                </p:blipFill>
                <p:spPr bwMode="auto">
                  <a:xfrm>
                    <a:off x="-6096000" y="-1307233"/>
                    <a:ext cx="1023555" cy="7188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5159" name="Picture 6" descr="http://theyalejournalofhumanrights.com/wp-content/uploads/2011/01/AIDS.png"/>
                  <p:cNvPicPr>
                    <a:picLocks noChangeAspect="1" noChangeArrowheads="1"/>
                  </p:cNvPicPr>
                  <p:nvPr/>
                </p:nvPicPr>
                <p:blipFill>
                  <a:blip r:embed="rId37" cstate="print"/>
                  <a:srcRect/>
                  <a:stretch>
                    <a:fillRect/>
                  </a:stretch>
                </p:blipFill>
                <p:spPr bwMode="auto">
                  <a:xfrm>
                    <a:off x="-6096000" y="-582725"/>
                    <a:ext cx="1023555" cy="7564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5155" name="Picture 4"/>
                <p:cNvPicPr>
                  <a:picLocks noChangeAspect="1" noChangeArrowheads="1"/>
                </p:cNvPicPr>
                <p:nvPr/>
              </p:nvPicPr>
              <p:blipFill>
                <a:blip r:embed="rId38" cstate="print"/>
                <a:srcRect/>
                <a:stretch>
                  <a:fillRect/>
                </a:stretch>
              </p:blipFill>
              <p:spPr bwMode="auto">
                <a:xfrm>
                  <a:off x="-4572000" y="-1806495"/>
                  <a:ext cx="1023555" cy="8158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25" name="Group 97"/>
            <p:cNvGrpSpPr>
              <a:grpSpLocks/>
            </p:cNvGrpSpPr>
            <p:nvPr/>
          </p:nvGrpSpPr>
          <p:grpSpPr bwMode="auto">
            <a:xfrm>
              <a:off x="5943600" y="1600200"/>
              <a:ext cx="914400" cy="5127625"/>
              <a:chOff x="-4572000" y="-3110478"/>
              <a:chExt cx="1295400" cy="7487524"/>
            </a:xfrm>
          </p:grpSpPr>
          <p:grpSp>
            <p:nvGrpSpPr>
              <p:cNvPr id="26" name="Group 98"/>
              <p:cNvGrpSpPr>
                <a:grpSpLocks/>
              </p:cNvGrpSpPr>
              <p:nvPr/>
            </p:nvGrpSpPr>
            <p:grpSpPr bwMode="auto">
              <a:xfrm>
                <a:off x="-4572000" y="-3110478"/>
                <a:ext cx="1295400" cy="1053831"/>
                <a:chOff x="-9677400" y="-2820765"/>
                <a:chExt cx="6746247" cy="4133191"/>
              </a:xfrm>
            </p:grpSpPr>
            <p:pic>
              <p:nvPicPr>
                <p:cNvPr id="5149" name="Picture 26"/>
                <p:cNvPicPr>
                  <a:picLocks noChangeAspect="1" noChangeArrowheads="1"/>
                </p:cNvPicPr>
                <p:nvPr/>
              </p:nvPicPr>
              <p:blipFill>
                <a:blip r:embed="rId39" cstate="print"/>
                <a:srcRect l="10120" t="50000" r="53714" b="20973"/>
                <a:stretch>
                  <a:fillRect/>
                </a:stretch>
              </p:blipFill>
              <p:spPr bwMode="auto">
                <a:xfrm>
                  <a:off x="-9677400" y="-1685081"/>
                  <a:ext cx="6746247" cy="29975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5150" name="Picture 28" descr="http://t1.gstatic.com/images?q=tbn:ANd9GcSYLOdYs8jANyo5X_IzW_902BRJTA_tTG-9agBS4rME7AWDiZhixhL3v00"/>
                <p:cNvPicPr>
                  <a:picLocks noChangeAspect="1" noChangeArrowheads="1"/>
                </p:cNvPicPr>
                <p:nvPr/>
              </p:nvPicPr>
              <p:blipFill>
                <a:blip r:embed="rId40" cstate="print"/>
                <a:srcRect/>
                <a:stretch>
                  <a:fillRect/>
                </a:stretch>
              </p:blipFill>
              <p:spPr bwMode="auto">
                <a:xfrm>
                  <a:off x="-9677400" y="-2820765"/>
                  <a:ext cx="6746247" cy="11190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5141" name="Picture 24"/>
              <p:cNvPicPr>
                <a:picLocks noChangeAspect="1" noChangeArrowheads="1"/>
              </p:cNvPicPr>
              <p:nvPr/>
            </p:nvPicPr>
            <p:blipFill>
              <a:blip r:embed="rId41" cstate="print"/>
              <a:srcRect l="3500" t="18771" r="45143" b="11111"/>
              <a:stretch>
                <a:fillRect/>
              </a:stretch>
            </p:blipFill>
            <p:spPr bwMode="auto">
              <a:xfrm>
                <a:off x="-4572000" y="-2057400"/>
                <a:ext cx="1282000" cy="984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2" name="Picture 29"/>
              <p:cNvPicPr>
                <a:picLocks noChangeAspect="1" noChangeArrowheads="1"/>
              </p:cNvPicPr>
              <p:nvPr/>
            </p:nvPicPr>
            <p:blipFill>
              <a:blip r:embed="rId42" cstate="print"/>
              <a:srcRect/>
              <a:stretch>
                <a:fillRect/>
              </a:stretch>
            </p:blipFill>
            <p:spPr bwMode="auto">
              <a:xfrm>
                <a:off x="-4571999" y="-328735"/>
                <a:ext cx="761998" cy="7590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3" name="Picture 9" descr="http://t0.gstatic.com/images?q=tbn:ANd9GcTtGR9JDvv4mSjOprA1gi4J7vRWBpyIZr195hQzuPSgcLRyamCA"/>
              <p:cNvPicPr>
                <a:picLocks noChangeAspect="1" noChangeArrowheads="1"/>
              </p:cNvPicPr>
              <p:nvPr/>
            </p:nvPicPr>
            <p:blipFill>
              <a:blip r:embed="rId43" cstate="print"/>
              <a:srcRect/>
              <a:stretch>
                <a:fillRect/>
              </a:stretch>
            </p:blipFill>
            <p:spPr bwMode="auto">
              <a:xfrm>
                <a:off x="-4572000" y="394839"/>
                <a:ext cx="1295400" cy="61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4" name="Picture 89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/>
              <a:stretch>
                <a:fillRect/>
              </a:stretch>
            </p:blipFill>
            <p:spPr bwMode="auto">
              <a:xfrm>
                <a:off x="-3810002" y="-328735"/>
                <a:ext cx="533401" cy="7224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5" name="Picture 7" descr="http://blog.bioethics.net/female_condom.jpg"/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/>
              <a:stretch>
                <a:fillRect/>
              </a:stretch>
            </p:blipFill>
            <p:spPr bwMode="auto">
              <a:xfrm>
                <a:off x="-4572000" y="936057"/>
                <a:ext cx="1295400" cy="10718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6" name="Picture 2" descr="http://history.journalism.ku.edu/1980/images/social/AIDSquilt.jpg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/>
              <a:stretch>
                <a:fillRect/>
              </a:stretch>
            </p:blipFill>
            <p:spPr bwMode="auto">
              <a:xfrm>
                <a:off x="-4572000" y="2556782"/>
                <a:ext cx="1281999" cy="102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7" name="Picture 25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/>
              <a:stretch>
                <a:fillRect/>
              </a:stretch>
            </p:blipFill>
            <p:spPr bwMode="auto">
              <a:xfrm>
                <a:off x="-4572000" y="3560890"/>
                <a:ext cx="1295400" cy="816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48" name="Picture 16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 l="23660" t="37117" r="43727" b="12756"/>
              <a:stretch>
                <a:fillRect/>
              </a:stretch>
            </p:blipFill>
            <p:spPr bwMode="auto">
              <a:xfrm>
                <a:off x="-4572000" y="2007928"/>
                <a:ext cx="1295399" cy="89015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5139" name="Picture 1"/>
            <p:cNvPicPr>
              <a:picLocks noChangeAspect="1" noChangeArrowheads="1"/>
            </p:cNvPicPr>
            <p:nvPr/>
          </p:nvPicPr>
          <p:blipFill>
            <a:blip r:embed="rId49" cstate="print"/>
            <a:srcRect/>
            <a:stretch>
              <a:fillRect/>
            </a:stretch>
          </p:blipFill>
          <p:spPr bwMode="auto">
            <a:xfrm>
              <a:off x="4923230" y="5341379"/>
              <a:ext cx="1035009" cy="72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5133" name="Picture 28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2209800" y="3429000"/>
            <a:ext cx="92551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4" name="TextBox 113"/>
          <p:cNvSpPr txBox="1">
            <a:spLocks noChangeArrowheads="1"/>
          </p:cNvSpPr>
          <p:nvPr/>
        </p:nvSpPr>
        <p:spPr bwMode="auto">
          <a:xfrm>
            <a:off x="5957888" y="3027363"/>
            <a:ext cx="890587" cy="4778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500" b="1">
                <a:solidFill>
                  <a:prstClr val="black"/>
                </a:solidFill>
                <a:latin typeface="Perpetua" pitchFamily="18" charset="0"/>
                <a:cs typeface="Arial" pitchFamily="34" charset="0"/>
              </a:rPr>
              <a:t>Early AZT takes a pounding 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500" b="1">
                <a:solidFill>
                  <a:prstClr val="black"/>
                </a:solidFill>
                <a:latin typeface="Perpetua" pitchFamily="18" charset="0"/>
                <a:cs typeface="Arial" pitchFamily="34" charset="0"/>
              </a:rPr>
              <a:t>French-British 'Concorde' trial J Cohen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500" b="1" i="1">
                <a:solidFill>
                  <a:prstClr val="black"/>
                </a:solidFill>
                <a:latin typeface="Perpetua" pitchFamily="18" charset="0"/>
                <a:cs typeface="Arial" pitchFamily="34" charset="0"/>
              </a:rPr>
              <a:t>Science 9 April 1993: 157</a:t>
            </a:r>
            <a:endParaRPr kumimoji="0" lang="en-US" altLang="ja-JP" sz="500" b="1">
              <a:solidFill>
                <a:prstClr val="black"/>
              </a:solidFill>
              <a:latin typeface="Perpetua" pitchFamily="18" charset="0"/>
              <a:cs typeface="Arial" pitchFamily="34" charset="0"/>
            </a:endParaRPr>
          </a:p>
        </p:txBody>
      </p:sp>
      <p:pic>
        <p:nvPicPr>
          <p:cNvPr id="5135" name="Picture 51"/>
          <p:cNvPicPr>
            <a:picLocks noChangeAspect="1" noChangeArrowheads="1"/>
          </p:cNvPicPr>
          <p:nvPr/>
        </p:nvPicPr>
        <p:blipFill>
          <a:blip r:embed="rId51" cstate="print"/>
          <a:srcRect l="13641" t="15187" r="45612" b="18677"/>
          <a:stretch>
            <a:fillRect/>
          </a:stretch>
        </p:blipFill>
        <p:spPr bwMode="auto">
          <a:xfrm>
            <a:off x="585788" y="6062663"/>
            <a:ext cx="746125" cy="66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36" name="Picture 18"/>
          <p:cNvPicPr>
            <a:picLocks noChangeAspect="1" noChangeArrowheads="1"/>
          </p:cNvPicPr>
          <p:nvPr/>
        </p:nvPicPr>
        <p:blipFill>
          <a:blip r:embed="rId52" cstate="print"/>
          <a:srcRect l="19830" t="16908" r="26076" b="39302"/>
          <a:stretch>
            <a:fillRect/>
          </a:stretch>
        </p:blipFill>
        <p:spPr bwMode="auto">
          <a:xfrm>
            <a:off x="2209800" y="2232025"/>
            <a:ext cx="925513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143000" y="1068388"/>
            <a:ext cx="6723063" cy="5408612"/>
            <a:chOff x="-3463849" y="-1522690"/>
            <a:chExt cx="6723314" cy="5408890"/>
          </a:xfrm>
        </p:grpSpPr>
        <p:pic>
          <p:nvPicPr>
            <p:cNvPr id="42017" name="Picture 5" descr="http://i.timeinc.net/time/2004/inventions/images/120254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352800" y="-952500"/>
              <a:ext cx="6520234" cy="48387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2018" name="Rectangle 6"/>
            <p:cNvSpPr>
              <a:spLocks noChangeArrowheads="1"/>
            </p:cNvSpPr>
            <p:nvPr/>
          </p:nvSpPr>
          <p:spPr bwMode="auto">
            <a:xfrm>
              <a:off x="-3463849" y="-1522690"/>
              <a:ext cx="6723314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             1994: First oral HIV test                  </a:t>
              </a:r>
            </a:p>
          </p:txBody>
        </p:sp>
      </p:grpSp>
      <p:grpSp>
        <p:nvGrpSpPr>
          <p:cNvPr id="3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42012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2013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2014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2015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2016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838200" y="1066800"/>
            <a:ext cx="7391400" cy="4476750"/>
            <a:chOff x="6477000" y="6934200"/>
            <a:chExt cx="7391400" cy="4476014"/>
          </a:xfrm>
        </p:grpSpPr>
        <p:sp>
          <p:nvSpPr>
            <p:cNvPr id="9" name="Content Placeholder 2"/>
            <p:cNvSpPr txBox="1">
              <a:spLocks/>
            </p:cNvSpPr>
            <p:nvPr/>
          </p:nvSpPr>
          <p:spPr bwMode="auto">
            <a:xfrm>
              <a:off x="6477000" y="6934200"/>
              <a:ext cx="7391400" cy="5333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1994: Fifth NRTI: Lamivudine (3TC, </a:t>
              </a:r>
              <a:r>
                <a:rPr kumimoji="0" sz="2800" b="1" err="1" smtClean="0">
                  <a:solidFill>
                    <a:srgbClr val="008080"/>
                  </a:solidFill>
                  <a:latin typeface="Arial Narrow" pitchFamily="34" charset="0"/>
                </a:rPr>
                <a:t>Epivir</a:t>
              </a: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)</a:t>
              </a:r>
              <a:endParaRPr kumimoji="0" sz="2800" b="1">
                <a:solidFill>
                  <a:srgbClr val="008080"/>
                </a:solidFill>
                <a:latin typeface="Arial Narrow" pitchFamily="34" charset="0"/>
              </a:endParaRPr>
            </a:p>
          </p:txBody>
        </p:sp>
        <p:pic>
          <p:nvPicPr>
            <p:cNvPr id="10" name="Picture 33" descr="http://www.gsk.tw/pic/Products/medicines/EPIVIR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6629400" y="7467599"/>
              <a:ext cx="7181850" cy="39426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762000" y="1066800"/>
            <a:ext cx="7545388" cy="5257800"/>
            <a:chOff x="-407960" y="7162800"/>
            <a:chExt cx="7546169" cy="5257800"/>
          </a:xfrm>
        </p:grpSpPr>
        <p:sp>
          <p:nvSpPr>
            <p:cNvPr id="9" name="TextBox 7"/>
            <p:cNvSpPr txBox="1">
              <a:spLocks noChangeArrowheads="1"/>
            </p:cNvSpPr>
            <p:nvPr/>
          </p:nvSpPr>
          <p:spPr bwMode="auto">
            <a:xfrm>
              <a:off x="-407960" y="7162800"/>
              <a:ext cx="7546169" cy="52322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    1987: WHO Global Program on AIDS founded       </a:t>
              </a:r>
            </a:p>
          </p:txBody>
        </p:sp>
        <p:pic>
          <p:nvPicPr>
            <p:cNvPr id="10" name="Picture 58" descr="http://apps.nlm.nih.gov/againsttheodds/images/exhibit/OB1111_lg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407960" y="7620000"/>
              <a:ext cx="7500938" cy="4800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1043608" y="1052736"/>
            <a:ext cx="6988175" cy="5410200"/>
            <a:chOff x="1089160" y="1066800"/>
            <a:chExt cx="6988040" cy="5410200"/>
          </a:xfrm>
        </p:grpSpPr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1089773" y="1066800"/>
              <a:ext cx="6987427" cy="5410200"/>
              <a:chOff x="7792129" y="1200150"/>
              <a:chExt cx="6987427" cy="5181600"/>
            </a:xfrm>
          </p:grpSpPr>
          <p:sp>
            <p:nvSpPr>
              <p:cNvPr id="11" name="Rectangle 20"/>
              <p:cNvSpPr>
                <a:spLocks noChangeArrowheads="1"/>
              </p:cNvSpPr>
              <p:nvPr/>
            </p:nvSpPr>
            <p:spPr bwMode="auto">
              <a:xfrm>
                <a:off x="8484888" y="1200150"/>
                <a:ext cx="6024919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1994:</a:t>
                </a:r>
                <a:r>
                  <a:rPr kumimoji="0" lang="en-US" altLang="ja-JP" sz="2800">
                    <a:solidFill>
                      <a:prstClr val="black"/>
                    </a:solidFill>
                    <a:cs typeface="Arial" pitchFamily="34" charset="0"/>
                  </a:rPr>
                  <a:t> </a:t>
                </a: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10th International AIDS Conference </a:t>
                </a:r>
              </a:p>
            </p:txBody>
          </p:sp>
          <p:pic>
            <p:nvPicPr>
              <p:cNvPr id="12" name="Picture 7" descr="http://www.iacr.org/workshops/ches/ches2006/2006_Yokohama.jpg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7792129" y="1733550"/>
                <a:ext cx="6987427" cy="464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TextBox 5"/>
            <p:cNvSpPr txBox="1">
              <a:spLocks noChangeArrowheads="1"/>
            </p:cNvSpPr>
            <p:nvPr/>
          </p:nvSpPr>
          <p:spPr bwMode="auto">
            <a:xfrm>
              <a:off x="1089160" y="5553670"/>
              <a:ext cx="6988040" cy="923330"/>
            </a:xfrm>
            <a:prstGeom prst="rect">
              <a:avLst/>
            </a:prstGeom>
            <a:solidFill>
              <a:srgbClr val="000000"/>
            </a:solidFill>
            <a:ln w="9525">
              <a:noFill/>
              <a:miter lim="800000"/>
              <a:headEnd/>
              <a:tailEnd/>
            </a:ln>
          </p:spPr>
          <p:txBody>
            <a:bodyPr tIns="182880" bIns="182880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600" b="1">
                  <a:solidFill>
                    <a:prstClr val="white"/>
                  </a:solidFill>
                  <a:latin typeface="Papyrus" pitchFamily="66" charset="0"/>
                  <a:cs typeface="Arial" pitchFamily="34" charset="0"/>
                </a:rPr>
                <a:t>                Yokohama Japan             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447800" y="1066800"/>
            <a:ext cx="6276975" cy="4856163"/>
            <a:chOff x="1003249" y="-2694920"/>
            <a:chExt cx="6277681" cy="4854850"/>
          </a:xfrm>
        </p:grpSpPr>
        <p:grpSp>
          <p:nvGrpSpPr>
            <p:cNvPr id="9" name="Group 2"/>
            <p:cNvGrpSpPr>
              <a:grpSpLocks/>
            </p:cNvGrpSpPr>
            <p:nvPr/>
          </p:nvGrpSpPr>
          <p:grpSpPr bwMode="auto">
            <a:xfrm>
              <a:off x="1003249" y="-2694920"/>
              <a:ext cx="6277681" cy="4854850"/>
              <a:chOff x="1003249" y="-2694920"/>
              <a:chExt cx="6277681" cy="4854850"/>
            </a:xfrm>
          </p:grpSpPr>
          <p:sp>
            <p:nvSpPr>
              <p:cNvPr id="11" name="TextBox 17"/>
              <p:cNvSpPr txBox="1">
                <a:spLocks noChangeArrowheads="1"/>
              </p:cNvSpPr>
              <p:nvPr/>
            </p:nvSpPr>
            <p:spPr bwMode="auto">
              <a:xfrm>
                <a:off x="1003249" y="-2694920"/>
                <a:ext cx="6277681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1994: Public condom promotion campaigns</a:t>
                </a:r>
              </a:p>
            </p:txBody>
          </p:sp>
          <p:pic>
            <p:nvPicPr>
              <p:cNvPr id="12" name="Picture 25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1132402" y="-2171700"/>
                <a:ext cx="2829998" cy="43316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10" name="Picture 27" descr="'Europe against AIDS' post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142089" y="-2182586"/>
              <a:ext cx="3039761" cy="43425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52400" y="1066800"/>
            <a:ext cx="8763000" cy="3429000"/>
            <a:chOff x="762000" y="7696200"/>
            <a:chExt cx="8763000" cy="3429000"/>
          </a:xfrm>
        </p:grpSpPr>
        <p:grpSp>
          <p:nvGrpSpPr>
            <p:cNvPr id="9" name="Group 27"/>
            <p:cNvGrpSpPr>
              <a:grpSpLocks/>
            </p:cNvGrpSpPr>
            <p:nvPr/>
          </p:nvGrpSpPr>
          <p:grpSpPr bwMode="auto">
            <a:xfrm>
              <a:off x="762000" y="8228945"/>
              <a:ext cx="8763000" cy="2896255"/>
              <a:chOff x="762000" y="1904345"/>
              <a:chExt cx="8763000" cy="2896255"/>
            </a:xfrm>
          </p:grpSpPr>
          <p:pic>
            <p:nvPicPr>
              <p:cNvPr id="11" name="Picture 2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000" t="21112" r="37572" b="61739"/>
              <a:stretch>
                <a:fillRect/>
              </a:stretch>
            </p:blipFill>
            <p:spPr bwMode="auto">
              <a:xfrm>
                <a:off x="762000" y="1904345"/>
                <a:ext cx="8752114" cy="1470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2" name="Picture 2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5000" t="69333" r="37572" b="13651"/>
              <a:stretch>
                <a:fillRect/>
              </a:stretch>
            </p:blipFill>
            <p:spPr bwMode="auto">
              <a:xfrm>
                <a:off x="772886" y="3341913"/>
                <a:ext cx="8752114" cy="145868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0" name="Content Placeholder 2"/>
            <p:cNvSpPr txBox="1">
              <a:spLocks/>
            </p:cNvSpPr>
            <p:nvPr/>
          </p:nvSpPr>
          <p:spPr bwMode="auto">
            <a:xfrm>
              <a:off x="1066800" y="7696200"/>
              <a:ext cx="8229600" cy="533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/>
            </a:extLst>
          </p:spPr>
          <p:txBody>
            <a:bodyPr/>
            <a:lstStyle>
              <a:lvl1pPr marL="457200" indent="-4572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32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1pPr>
              <a:lvl2pPr marL="10287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30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2pPr>
              <a:lvl3pPr marL="14859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8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3pPr>
              <a:lvl4pPr marL="19431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Font typeface="Wingdings" pitchFamily="2" charset="2"/>
                <a:buChar char="§"/>
                <a:defRPr lang="en-US" sz="26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4pPr>
              <a:lvl5pPr marL="2400300" indent="-571500" algn="l" rtl="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FFC000"/>
                </a:buClr>
                <a:buFont typeface="Wingdings" pitchFamily="2" charset="2"/>
                <a:buChar char="§"/>
                <a:defRPr lang="en-US" sz="2400" kern="1200" dirty="0">
                  <a:solidFill>
                    <a:srgbClr val="333399"/>
                  </a:solidFill>
                  <a:latin typeface="+mj-lt"/>
                  <a:ea typeface="+mj-ea"/>
                  <a:cs typeface="+mj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 eaLnBrk="1" hangingPunct="1">
                <a:buFont typeface="Wingdings" pitchFamily="2" charset="2"/>
                <a:buNone/>
                <a:defRPr/>
              </a:pPr>
              <a:r>
                <a:rPr kumimoji="0" sz="2800" b="1" smtClean="0">
                  <a:solidFill>
                    <a:srgbClr val="008080"/>
                  </a:solidFill>
                  <a:latin typeface="Arial Narrow" pitchFamily="34" charset="0"/>
                </a:rPr>
                <a:t>1994: C-Section halves mother-to-child transmission</a:t>
              </a:r>
              <a:endParaRPr kumimoji="0" sz="2800" b="1">
                <a:solidFill>
                  <a:srgbClr val="008080"/>
                </a:solidFill>
                <a:latin typeface="Arial Narrow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"/>
          <p:cNvGrpSpPr>
            <a:grpSpLocks/>
          </p:cNvGrpSpPr>
          <p:nvPr/>
        </p:nvGrpSpPr>
        <p:grpSpPr bwMode="auto">
          <a:xfrm>
            <a:off x="1143000" y="1066800"/>
            <a:ext cx="6829425" cy="5605463"/>
            <a:chOff x="-5229225" y="1447800"/>
            <a:chExt cx="6372225" cy="5604954"/>
          </a:xfrm>
        </p:grpSpPr>
        <p:pic>
          <p:nvPicPr>
            <p:cNvPr id="9" name="Picture 41" descr="http://www.citizen.org/hrg/images/Chart2.gif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5229225" y="2057400"/>
              <a:ext cx="6372225" cy="49953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-5105400" y="1447800"/>
              <a:ext cx="601639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1994: Reduction in perinatal transmission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503238" y="1076325"/>
            <a:ext cx="8107362" cy="4943475"/>
            <a:chOff x="-3155045" y="2820602"/>
            <a:chExt cx="8107550" cy="4942868"/>
          </a:xfrm>
        </p:grpSpPr>
        <p:pic>
          <p:nvPicPr>
            <p:cNvPr id="9" name="Picture 52"/>
            <p:cNvPicPr>
              <a:picLocks noChangeAspect="1" noChangeArrowheads="1"/>
            </p:cNvPicPr>
            <p:nvPr/>
          </p:nvPicPr>
          <p:blipFill>
            <a:blip r:embed="rId2" cstate="print"/>
            <a:srcRect l="999" t="30528" r="50436" b="22408"/>
            <a:stretch>
              <a:fillRect/>
            </a:stretch>
          </p:blipFill>
          <p:spPr bwMode="auto">
            <a:xfrm>
              <a:off x="-3155045" y="3343870"/>
              <a:ext cx="8107550" cy="4419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16"/>
            <p:cNvSpPr>
              <a:spLocks noChangeArrowheads="1"/>
            </p:cNvSpPr>
            <p:nvPr/>
          </p:nvSpPr>
          <p:spPr bwMode="auto">
            <a:xfrm>
              <a:off x="-2546477" y="2820602"/>
              <a:ext cx="687451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1994: Herpes virus linked to Kaposi’s Sarcoma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10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2388" y="-10398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148" name="AutoShape 12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204788" y="-8874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149" name="AutoShape 14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357188" y="-7350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150" name="AutoShape 16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09588" y="-5826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6151" name="AutoShape 19" descr="data:image/jpg;base64,/9j/4AAQSkZJRgABAQAAAQABAAD/2wCEAAkGBhQQEBUUEhQVFRQVFBYVFBgXFBUUGBYUGBUVFx4fHBQXHCYeGBwkGxUdIC8hIzMpLi0sGB4xNTAqNSgrLCkBCQoKDgwNGg8PGTUlHyQ1Ly8sMyw1NS0zNDUtNCwsLDIpNTQtKSotKTIpKSwuLCwpLSwuKiwsLDQsKTQsLCovNP/AABEIAIoAoAMBIgACEQEDEQH/xAAcAAACAgMBAQAAAAAAAAAAAAAABwEGAwQFCAL/xABAEAACAQMBBQYEBAMGBQUAAAABAgMABBEFBhIhMUEHEyJRYXEUMlKBI0KhsWKRwRUzcpLR8FSCk8LhFiQ0Q1P/xAAbAQEAAgMBAQAAAAAAAAAAAAAAAwYBAgQFB//EAC4RAAIBAwIEBQMEAwAAAAAAAAABAgMEEQUxEiFBUQYTYXHRMrHBIpHh8BRCgf/aAAwDAQACEQMRAD8AeFFFFAFFFFAFFFFAQaM0Gqltht4lnmOPDz+X5Uz9Xr6D9KE1ChUrzUKayzrbQbSxWUe9IeJ+RB8zH0Hl60odf2snvJN9mKKpyiISAv3HEt6/tXNv7+SeQySsXduZP7AdB6Vr4qJyyXrTtIp2q4p85fb2LDpu3t5BgCXfXykG/wDr8361atO7XFOBPCV8zGd4f5Wwf1NLTFGKKTOivpVrW3hh+nI9CaZqcdzGskTbyNy9PQjoR5Vt5pF7L7UyWMu8vijb+8ToR5jyYU4INoYHt/iA47rGSTwx5gjo3TFSKWSmahplS0qYXOL2f4fqb11dpEheRgqjmWIAH3NUjXO1OJMrbL3jfU2VT+XzN+nvVP2u2ue+kwMrCp8C+f8AE3r6dKruK1cux7dhoMOFTuN+3ydXVtp7i6bMsrYByFU7qj2A/euvonaPc2+FkPfIOjnDAej/AOuaqeKMVplnvTsbecPLcFgdmh7d211hQ3dyHhuPwJPkDyb7VYxXnFTjiOf9adGwu0/xlvhz+NHhZPXyb7/uDUilkqOq6SrVeZS+nr6fwWeiiitivhRRRQBRRRQEMa8/a5e99czSfXIxHtnA/QCnftLe9xaTScisbY/xEYH6kUgq0my2eG6XOdT2Xz+CcUYqKKjLeTijFRRQE19iZgpXeO6SCVzwLDkcedY6KGGk9yaMVFFDJOKMVFFATirF2fXZj1CLBwH3kPrlSeP3A/lVcroaBcd3dQN5TR/qwH7Gsrc5byHmW8490z0BRRRUx8uCiiigCiiigKZ2qXu5ZBAeMsir9lyx/YUoqfW0+gre27RtwPNG+lxyPt0PpSLu7VopGjcYdSVYeRFRzRdvD1aDoOmvqTyzDRU5ozWpZSKz2dm8zhI1Lu3JRzNYc0yOyjRBuvctgnJjT0AxvH3JwPsfOiWWcN/dq0oOp16e5zNM7K7iTjM6RDy+dv5Dh+tc/a3YmSxO8pMkJ/Pjip8mA5e9OqsdxbrIpVgGUjBBGQR7VJwop9PXblVVOTyux5zqw2GwV3NF3ix4HQMd1mHmAf64plaRsBbW0pkClm3spv8AiCf4R/U5NWTFYUO533XiF8lbr9zz9qGiz2/97E6epU4+zcq0af2v6WLm2li+pCB6N0/UUgmUg4PAjmPI9f1rElg9fStRd7B8Sw0RW1plo8s0aRjLs4C++c59hjP2rVpmdl2zm6punHFsrF6L1b7nh7A+dYSyzp1C7VrQc3vsvcYmaM0UVKfMwzRmiigDNGaKKAgiqD2mbLd4nxUY8aDEoH5kHX3HX09qvxqGQEYIyDwNGso6bW5lbVVUj0POVRVj232ZNlceEfgyZMfp5r9unpVcqE+l29eFemqkNmFXPs02i7ifuXPgmIxnkJOn8xw98VTKAaJ4NLq2jc0nSl1PR4NFKDZrtGmt8JNmWLlxPjX2Y/N7H+dNHSdZiuk34XDDr5g+RXmDUqaZ8+vNOrWj/WuXfob+aK5mv69HZwmST2VRzZvIVVYO1yA/NDKvsVb+tG0RUbKvXjxU4toydoG2nw6mCE/isPGw/wDrU/8Acf05+VKnNdrae3VpPiYSTDOzMCfmWTPiVvXqPQ+lY9ntm5Lx8L4UHzyH5VH9T6VG8tl30+nQs7Xj27t757f8PnZvQmvLhY1B3cgyN9KdePQnkKe1vbLGioowqgAAdABiuToVpa2iLDCybx5+NS7t5njkmu0KkSwVPVb93dTbEVt8k0VOaM1k8kiipzRmgIoqc0ZoCKKnNRQHL2i0JbyBon4Z4q30uOR/30zSZ1zZeezP4qeHo68UP36fen1XxLCGBDAEHgQRkEe1Yayerp+qVLP9K5xfT4POVFNfaHswily9ue6f6ecZ+3Nftw9KXGr6DNaNuzIV8m5q3s3I1G4tF0tNToXXKLw+z3NCtiw1GSBw8TlGHUH9xyI9616itT0JQU1iSyvUsG0+qy3aQTucgq0ZA4KsiHjgfxAq38/KuBVn2c0iS6srlFQkKUliPTvVyGUepT9vWqwR5/7/ANK2l3OKzlCPFRj/AKv7818HT0fVUjDxzIZIZB4lBwQ6/Kynoensax6jrTzAIAI4k+SJflHqfqY9Sa59FYzyJ/8AGp8fmY5/3n7mS2uGidXQ7rKQykdCKe2zWureW6SjgTwcfS45iktoOiPeTLFH14s3RV6k/wBPX9HjpGkpbRLFEMKo+5PUk9Sa3hkrHiKdF8MV9f49fwb+KipqDW5UwzRSQ2t1q7h1W6urWed7axe3a5jLkxlnIVkROWAuc5zg5PlVx7Vrln0drq2uJYu7CTRtExXvFfCgE893D59wKAvuamkhtJYXEUOkbl/eA3bQxSHveku65bhjJHeYGeiiuxrMd3s/JBcfGzXdpJMsNxHPhmUPyZW9MHy6c88AGtmppF32oPcX18l3qc1hdJMyWaF2it+54hSSBg7w65HMHjnFObQbV4rWGOWTvZEiRXkyTvsFALZPE5PGgN/FRU0UBGKw3NokilXUMp5gjIP2NZ6KBPDyhd7Q9lqtl7Vtw/8A5scqfZua/fI9qqml7D3Etz3Lo0YHGRiOAT0PJiemKd2KMVq4o9mjrVzTpuDeeze6NTTtNS3iWONd1VGAP6k9SfOqR2gbDd5vXFuvj5yIPzAfmA+rzHX3phYoxWWsnBbXdW3q+bF8+vr7nm+u5s7shPenwDdjz4pG+Ue31H0H3plz9nttJcmZlODxMfJC3mR/TlVmhhCgBQAAMAAYAHsOVaqBY7nxDmCVBc3vnocnZrZiKxj3Y8ljxdzzYj9h6V2QKMVNblVqVJVJOc3lsiubtFfTQW7vbwm4lGNyMMF3iTjm3DA5n2pc23aHrEst3FHZ2jPZ478CSTqrsN3jl+CHlWnrva9qFrb2s72kIFwr+Fu9Dh428Q3DxAwVI+9DQwbPdmbyWFzJfW938WzOzItyqd+z8chAdzgT+byrFHYasdCfTpNPkZ8qiP3sX93vmT5d78u6Bz/MPKmHtHt4lvpPx8QD94kZhU58TyYwpxx4ZOcfSap9t2pai+lSagLa17tJAuN+TO7llbw55himPQmgNXaCz1KaHSwunSb1k0UjjvYuLRYTd58MiMNnjjerrahpeo63NBHd2osrOGVZpAZVkkmZeSjd5DiefnnpWS0231fvbVZbK3CXasyOhkcL+GGG+QSEyWXn6+Vael9omsXAuDFZWsgtZXilCyuGLpnIXJ8XI4oDBtINTuY7u3uNMF0JJZVs5vwV7qPeIUnHEYGGBJGc8aY+xukPaWFvBK29JFEqMc5GR0BPMDkPQVUrjtfQ2NtLbwNLc3bMkNuDxEiHdbLY+UE8+uemDjR1LbTXbOMvPp8MgbgncF3MbdA6qzEjHDIwPWgGpRSz1fbzU49Qjs4La2ZpoRNFvvIp3d0lt7j4SGVuHtWle9pepw2lzNLZwI1rOscgbvQrKcjKEnx+LHEcMGgGzRS7k7TZJtGN/ZpE0kX/AMmORmHd4HiAxxJyQR5g/ascvadNFp9tJJbpJeXp/wDawQsxDKcYZieIxvDPuPXADIzRmlTq+3GuWMRlubCB1bAUws7d2xPDfUMSRzGRwz16V0odub4arBZzQW6RXCmSN9595owuSBk47wfT/wCKAYlFUHYbbK+v7qdJIbcW0EjxNLG7nelGeC54Njhk+oq/AUBFSKMUYoAooxRigPO8es2Emo6pPLfTwqzo9v8ADytF8RhJCRncOcEKBnHzGuttht5a302jzORGneyPPG53ikLFU8WBghgjculOT+wbf/h4f+kn+lS2iW5xmCE4GB+EnAenDhQCM0osl5HYXLAWWlSy3hkYkhojuGAn2Mg5fWfKtTTNoIBslPbmVe+73G5xzl5N9emOKxsf+U16EewjO9mNDvAK2UU7yjkDw4geRrD/AGJb4x3EOM5x3SYyM9Mep/maAU2xO2FjZSW0cV1c3LXEIWYSTFo7Xu0VydxkH8Q4E8FNVa0164EOqSWFx4DezSzoiK0htJG3e9jZhkYz6cDnhivQSaLApyIIgfMRIPTyr7h0uFM7kUa7ww26irkeRwOI9KASYFvYf2ZqNlv3FjbLJBcELmSNnLMXZeGG/FPoN0DPEVq7Z7dnxyafq91M7s0ghSAqkMfM7zsM4Ue9PmKzjRSqIiqc5VVABzz4AYpb3230NrezWcWkTPJg7wihj/Fizje3VXJQ+tAUvXtatrnUtOa6u5IgumxC4licpIszI0mCwU8W3wTgfm6Vv7T7cWtxoV1bRSSMIZY4YpJpO8e4/EMm9kKPyqTxxwxXZuO1W1+GNy2luVWZ7eTKQ5jdFiwGJHDO/gD+A109oNtYrL4ZG0qRjdKrKgiiBExJXuyuOMgGPswoCi7W6cbex+OsGD2l7apb3iLndWUBVEgA5eNSD65+qupdo9nDomqd20sFvbLHOFGTGrrwcD/mPHzAHWrdp3aRbNff2bNavbE5VBIqCNyeIG503uYzz9zWW77RBDqA04WE5JwEKhQjQ8i4XH92OOf8JoDWve2u0bu0sVkvJ5WAWJEeMjP1M64H2z9hxrD22si6akzv3V1FKj2zKTvCX8yqwHLdBPHGd0VpaZ2nIskot9FuRJGd2fuoU3kJzwfcXIPA8D5VdNmtpLTWIC6KG3G3ZI5YxvxP5Mhzjrgj18iKA1+y+3gTSrYWzBk3AWYdZTxkz6h8j7Va6xwW6xruoqqo5BQFA+wrJQBmjNFFAGaM0UUAUVNFARRU0UBFFTRQEUntehml2oK2lykEnwQG+0azDgeK7hOMn+fCnC1ef4rdf/U2d1c/HnjgZ5nrQFu7Y9OMWglTuM4lgMzpGsYd84Zt1eAycVHaLqcVxfaKIZEkJuxIAjBvw8x8eHIe/kfKmFtBbrJazK6q6mJ8qwDA+EniDwPEUj+wGzQ6hOxRSyIShKglCWx4T+Xhw4UB1Np9mY9T2hu4d8JJ8FG8Dhsbk6GPd5cfMEDjjNYNjdfmu9obYXSFLm3tJbefOPFIneHe4eYYHy5kcMVp6NbqNpchVz8dPxwM/NJ1q86jaoNpY2CqGaycsQoBJ3XHE9eAA9hQGt2eajEmp60zyRqDcxlSzqoIAm5Enjzqez2ZbnW9TubbjasI498fLJMMElTybk3H+MHrSXhso94eBP8AKPL2r1DspZxw2kKxIka7gO6ihBkgEnAGMk0B1qKmigIoqaKAiipooD//2Q=="/>
          <p:cNvSpPr>
            <a:spLocks noChangeAspect="1" noChangeArrowheads="1"/>
          </p:cNvSpPr>
          <p:nvPr/>
        </p:nvSpPr>
        <p:spPr bwMode="auto">
          <a:xfrm>
            <a:off x="52388" y="-635000"/>
            <a:ext cx="152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6264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6265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266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267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268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304800" y="1066800"/>
            <a:ext cx="8382000" cy="5638800"/>
            <a:chOff x="381000" y="1066800"/>
            <a:chExt cx="8382000" cy="5638800"/>
          </a:xfrm>
        </p:grpSpPr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685800" y="1524000"/>
              <a:ext cx="760846" cy="5181600"/>
              <a:chOff x="10439399" y="-152400"/>
              <a:chExt cx="1546593" cy="9061786"/>
            </a:xfrm>
          </p:grpSpPr>
          <p:grpSp>
            <p:nvGrpSpPr>
              <p:cNvPr id="5" name="Group 33"/>
              <p:cNvGrpSpPr>
                <a:grpSpLocks/>
              </p:cNvGrpSpPr>
              <p:nvPr/>
            </p:nvGrpSpPr>
            <p:grpSpPr bwMode="auto">
              <a:xfrm>
                <a:off x="10439400" y="-152400"/>
                <a:ext cx="1546592" cy="5674556"/>
                <a:chOff x="9361304" y="3518878"/>
                <a:chExt cx="1546592" cy="5674556"/>
              </a:xfrm>
            </p:grpSpPr>
            <p:grpSp>
              <p:nvGrpSpPr>
                <p:cNvPr id="6" name="Group 36"/>
                <p:cNvGrpSpPr>
                  <a:grpSpLocks/>
                </p:cNvGrpSpPr>
                <p:nvPr/>
              </p:nvGrpSpPr>
              <p:grpSpPr bwMode="auto">
                <a:xfrm>
                  <a:off x="9361304" y="3518878"/>
                  <a:ext cx="1546592" cy="4697044"/>
                  <a:chOff x="9170654" y="6658344"/>
                  <a:chExt cx="1546592" cy="4697044"/>
                </a:xfrm>
              </p:grpSpPr>
              <p:pic>
                <p:nvPicPr>
                  <p:cNvPr id="6260" name="Picture 50" descr="http://cdn.mojocincy.com/files/2010/04/azt_aids_drug-300x234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9170654" y="6658344"/>
                    <a:ext cx="1528449" cy="13053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261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9188797" y="7963694"/>
                    <a:ext cx="1528449" cy="12241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262" name="Picture 21" descr="http://profile.ak.fbcdn.net/hprofile-ak-snc4/71139_143448682418_4324991_n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9193276" y="10058400"/>
                    <a:ext cx="1499070" cy="12969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263" name="Picture 4" descr="ACT UP logo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9186519" y="9144000"/>
                    <a:ext cx="1512584" cy="95101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6259" name="Picture 58" descr="http://apps.nlm.nih.gov/againsttheodds/images/exhibit/OB1111_lg.jp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9361304" y="8219551"/>
                  <a:ext cx="1521692" cy="9738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256" name="Picture 8" descr="http://t1.gstatic.com/images?q=tbn:ANd9GcR1bCka3uq6LET9Yww7SRUqHRORnhOUhN4PisxHFFRCka6HNr8B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b="19273"/>
              <a:stretch>
                <a:fillRect/>
              </a:stretch>
            </p:blipFill>
            <p:spPr bwMode="auto">
              <a:xfrm>
                <a:off x="10439400" y="5486400"/>
                <a:ext cx="1521692" cy="1845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257" name="Picture 1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0439399" y="7315200"/>
                <a:ext cx="1521693" cy="1594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254" name="TextBox 31"/>
            <p:cNvSpPr txBox="1">
              <a:spLocks noChangeArrowheads="1"/>
            </p:cNvSpPr>
            <p:nvPr/>
          </p:nvSpPr>
          <p:spPr bwMode="auto">
            <a:xfrm>
              <a:off x="381000" y="1066800"/>
              <a:ext cx="838200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1987   1988   1989   1990   1991   1992   1993   1994   1995</a:t>
              </a: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350838" y="1066800"/>
            <a:ext cx="2011362" cy="5661025"/>
            <a:chOff x="457200" y="7315200"/>
            <a:chExt cx="2010616" cy="5660571"/>
          </a:xfrm>
        </p:grpSpPr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457200" y="7315200"/>
              <a:ext cx="2010616" cy="5638800"/>
              <a:chOff x="457200" y="1066800"/>
              <a:chExt cx="2010616" cy="5638800"/>
            </a:xfrm>
          </p:grpSpPr>
          <p:grpSp>
            <p:nvGrpSpPr>
              <p:cNvPr id="9" name="Group 45"/>
              <p:cNvGrpSpPr>
                <a:grpSpLocks/>
              </p:cNvGrpSpPr>
              <p:nvPr/>
            </p:nvGrpSpPr>
            <p:grpSpPr bwMode="auto">
              <a:xfrm>
                <a:off x="685800" y="1524000"/>
                <a:ext cx="760846" cy="5181600"/>
                <a:chOff x="10439399" y="-152400"/>
                <a:chExt cx="1546593" cy="9061786"/>
              </a:xfrm>
            </p:grpSpPr>
            <p:grpSp>
              <p:nvGrpSpPr>
                <p:cNvPr id="10" name="Group 47"/>
                <p:cNvGrpSpPr>
                  <a:grpSpLocks/>
                </p:cNvGrpSpPr>
                <p:nvPr/>
              </p:nvGrpSpPr>
              <p:grpSpPr bwMode="auto">
                <a:xfrm>
                  <a:off x="10439400" y="-152400"/>
                  <a:ext cx="1546592" cy="5674556"/>
                  <a:chOff x="9361304" y="3518878"/>
                  <a:chExt cx="1546592" cy="5674556"/>
                </a:xfrm>
              </p:grpSpPr>
              <p:grpSp>
                <p:nvGrpSpPr>
                  <p:cNvPr id="1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9361304" y="3518878"/>
                    <a:ext cx="1546592" cy="4697044"/>
                    <a:chOff x="9170654" y="6658344"/>
                    <a:chExt cx="1546592" cy="4697044"/>
                  </a:xfrm>
                </p:grpSpPr>
                <p:pic>
                  <p:nvPicPr>
                    <p:cNvPr id="6249" name="Picture 50" descr="http://cdn.mojocincy.com/files/2010/04/azt_aids_drug-300x234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70654" y="6658344"/>
                      <a:ext cx="1528449" cy="13053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250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8797" y="7963694"/>
                      <a:ext cx="1528449" cy="12241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251" name="Picture 54" descr="http://profile.ak.fbcdn.net/hprofile-ak-snc4/71139_143448682418_4324991_n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93276" y="10058400"/>
                      <a:ext cx="1499070" cy="12969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252" name="Picture 4" descr="ACT UP log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6519" y="9144000"/>
                      <a:ext cx="1512584" cy="95101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6248" name="Picture 58" descr="http://apps.nlm.nih.gov/againsttheodds/images/exhibit/OB1111_lg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9361304" y="8219551"/>
                    <a:ext cx="1521692" cy="97388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6245" name="Picture 8" descr="http://t1.gstatic.com/images?q=tbn:ANd9GcR1bCka3uq6LET9Yww7SRUqHRORnhOUhN4PisxHFFRCka6HNr8B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b="19273"/>
                <a:stretch>
                  <a:fillRect/>
                </a:stretch>
              </p:blipFill>
              <p:spPr bwMode="auto">
                <a:xfrm>
                  <a:off x="10439400" y="5486400"/>
                  <a:ext cx="1521692" cy="18457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246" name="Picture 17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0439399" y="7315200"/>
                  <a:ext cx="1521693" cy="1594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6243" name="TextBox 31"/>
              <p:cNvSpPr txBox="1">
                <a:spLocks noChangeArrowheads="1"/>
              </p:cNvSpPr>
              <p:nvPr/>
            </p:nvSpPr>
            <p:spPr bwMode="auto">
              <a:xfrm>
                <a:off x="457200" y="1066800"/>
                <a:ext cx="2010616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  1987   1988</a:t>
                </a:r>
              </a:p>
            </p:txBody>
          </p:sp>
        </p:grpSp>
        <p:pic>
          <p:nvPicPr>
            <p:cNvPr id="6236" name="Picture 28" descr="http://media.columbiamissourian.com/old/img/photos/2007/10/storyimage-image-3926_t_w600_h120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47997" y="7848600"/>
              <a:ext cx="867419" cy="69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37" name="Picture 2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47997" y="8534400"/>
              <a:ext cx="867419" cy="589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38" name="Picture 15" descr="http://www.hanc.info/about/PublishingImages/logoACTG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77216" y="10210801"/>
              <a:ext cx="867418" cy="46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39" name="Picture 11" descr="http://t2.gstatic.com/images?q=tbn:ANd9GcSIDqOrUrp6q_hQFWEMf_SFGVxCvLxPTOp0FHw_4sVi1eb9pjZk7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477216" y="10743974"/>
              <a:ext cx="877692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0" name="Picture 7" descr="http://t0.gstatic.com/images?q=tbn:ANd9GcRivkf2fRRt1ZX46GM1fu6Sq5DAdbM2P26W9nA8r6gxOpz1lQpCcA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77216" y="11277373"/>
              <a:ext cx="858071" cy="866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241" name="Picture 5" descr="http://outlinestoledo.com/wp-content/uploads/2010/11/world-aids-day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55157" y="12115573"/>
              <a:ext cx="860259" cy="86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55" name="Picture 18"/>
          <p:cNvPicPr>
            <a:picLocks noChangeAspect="1" noChangeArrowheads="1"/>
          </p:cNvPicPr>
          <p:nvPr/>
        </p:nvPicPr>
        <p:blipFill>
          <a:blip r:embed="rId16" cstate="print"/>
          <a:srcRect l="19830" t="16908" r="26076" b="39302"/>
          <a:stretch>
            <a:fillRect/>
          </a:stretch>
        </p:blipFill>
        <p:spPr bwMode="auto">
          <a:xfrm>
            <a:off x="2209800" y="2232025"/>
            <a:ext cx="914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56" name="TextBox 11"/>
          <p:cNvSpPr txBox="1">
            <a:spLocks noChangeArrowheads="1"/>
          </p:cNvSpPr>
          <p:nvPr/>
        </p:nvSpPr>
        <p:spPr bwMode="auto">
          <a:xfrm>
            <a:off x="2209800" y="2744788"/>
            <a:ext cx="914400" cy="677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b="1">
                <a:solidFill>
                  <a:prstClr val="black"/>
                </a:solidFill>
                <a:cs typeface="Arial" pitchFamily="34" charset="0"/>
              </a:rPr>
              <a:t>Japanese HIV-tainted blood scandal</a:t>
            </a:r>
            <a:r>
              <a:rPr kumimoji="0" lang="en-US" altLang="ja-JP" sz="1000">
                <a:solidFill>
                  <a:prstClr val="black"/>
                </a:solidFill>
                <a:cs typeface="Arial" pitchFamily="34" charset="0"/>
              </a:rPr>
              <a:t> </a:t>
            </a:r>
            <a:endParaRPr kumimoji="0" lang="en-US" altLang="ja-JP" sz="800">
              <a:solidFill>
                <a:prstClr val="black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800" b="1">
                <a:solidFill>
                  <a:prstClr val="black"/>
                </a:solidFill>
                <a:cs typeface="Arial" pitchFamily="34" charset="0"/>
              </a:rPr>
              <a:t>薬害エイズ事件</a:t>
            </a:r>
            <a:endParaRPr kumimoji="0" lang="ja-JP" altLang="en-US" sz="800" b="1">
              <a:solidFill>
                <a:srgbClr val="00808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228600" y="1066800"/>
            <a:ext cx="6629400" cy="5661025"/>
            <a:chOff x="228600" y="1066800"/>
            <a:chExt cx="6629400" cy="5661025"/>
          </a:xfrm>
        </p:grpSpPr>
        <p:grpSp>
          <p:nvGrpSpPr>
            <p:cNvPr id="13" name="Group 3"/>
            <p:cNvGrpSpPr>
              <a:grpSpLocks/>
            </p:cNvGrpSpPr>
            <p:nvPr/>
          </p:nvGrpSpPr>
          <p:grpSpPr bwMode="auto">
            <a:xfrm>
              <a:off x="228600" y="1066800"/>
              <a:ext cx="5718175" cy="5638800"/>
              <a:chOff x="228600" y="1066800"/>
              <a:chExt cx="5718229" cy="5638800"/>
            </a:xfrm>
          </p:grpSpPr>
          <p:grpSp>
            <p:nvGrpSpPr>
              <p:cNvPr id="14" name="Group 109"/>
              <p:cNvGrpSpPr>
                <a:grpSpLocks/>
              </p:cNvGrpSpPr>
              <p:nvPr/>
            </p:nvGrpSpPr>
            <p:grpSpPr bwMode="auto">
              <a:xfrm>
                <a:off x="228600" y="1066800"/>
                <a:ext cx="4800600" cy="5638800"/>
                <a:chOff x="-8696129" y="892629"/>
                <a:chExt cx="4800600" cy="5638800"/>
              </a:xfrm>
            </p:grpSpPr>
            <p:grpSp>
              <p:nvGrpSpPr>
                <p:cNvPr id="15" name="Group 110"/>
                <p:cNvGrpSpPr>
                  <a:grpSpLocks/>
                </p:cNvGrpSpPr>
                <p:nvPr/>
              </p:nvGrpSpPr>
              <p:grpSpPr bwMode="auto">
                <a:xfrm>
                  <a:off x="-8696129" y="892629"/>
                  <a:ext cx="4800600" cy="5638800"/>
                  <a:chOff x="-8696129" y="762000"/>
                  <a:chExt cx="4800600" cy="5638800"/>
                </a:xfrm>
              </p:grpSpPr>
              <p:grpSp>
                <p:nvGrpSpPr>
                  <p:cNvPr id="16" name="Group 112"/>
                  <p:cNvGrpSpPr>
                    <a:grpSpLocks/>
                  </p:cNvGrpSpPr>
                  <p:nvPr/>
                </p:nvGrpSpPr>
                <p:grpSpPr bwMode="auto">
                  <a:xfrm>
                    <a:off x="-5800529" y="1240971"/>
                    <a:ext cx="1505420" cy="716561"/>
                    <a:chOff x="-9140431" y="2003268"/>
                    <a:chExt cx="6882835" cy="1931948"/>
                  </a:xfrm>
                </p:grpSpPr>
                <p:sp>
                  <p:nvSpPr>
                    <p:cNvPr id="141" name="Rectangle 140"/>
                    <p:cNvSpPr/>
                    <p:nvPr/>
                  </p:nvSpPr>
                  <p:spPr>
                    <a:xfrm>
                      <a:off x="-8051581" y="2004492"/>
                      <a:ext cx="5792024" cy="1104271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  <a:defRPr/>
                      </a:pPr>
                      <a:endParaRPr kumimoji="0" lang="ja-JP" altLang="ja-JP">
                        <a:solidFill>
                          <a:srgbClr val="FFFFFF"/>
                        </a:solidFill>
                      </a:endParaRPr>
                    </a:p>
                  </p:txBody>
                </p:sp>
                <p:grpSp>
                  <p:nvGrpSpPr>
                    <p:cNvPr id="17" name="Group 1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9140431" y="2143465"/>
                      <a:ext cx="4193381" cy="1791751"/>
                      <a:chOff x="-5134488" y="2439987"/>
                      <a:chExt cx="4193381" cy="1791751"/>
                    </a:xfrm>
                  </p:grpSpPr>
                  <p:pic>
                    <p:nvPicPr>
                      <p:cNvPr id="6233" name="Picture 2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 cstate="print"/>
                      <a:srcRect l="20000" t="33102" r="25072" b="51550"/>
                      <a:stretch>
                        <a:fillRect/>
                      </a:stretch>
                    </p:blipFill>
                    <p:spPr bwMode="auto">
                      <a:xfrm>
                        <a:off x="-5134488" y="3062873"/>
                        <a:ext cx="4193381" cy="116886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234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 cstate="print"/>
                      <a:srcRect t="29008" b="35497"/>
                      <a:stretch>
                        <a:fillRect/>
                      </a:stretch>
                    </p:blipFill>
                    <p:spPr bwMode="auto">
                      <a:xfrm>
                        <a:off x="-4786099" y="2439987"/>
                        <a:ext cx="3095626" cy="828335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</p:grpSp>
              <p:grpSp>
                <p:nvGrpSpPr>
                  <p:cNvPr id="18" name="Group 113"/>
                  <p:cNvGrpSpPr>
                    <a:grpSpLocks/>
                  </p:cNvGrpSpPr>
                  <p:nvPr/>
                </p:nvGrpSpPr>
                <p:grpSpPr bwMode="auto">
                  <a:xfrm>
                    <a:off x="-8696129" y="762000"/>
                    <a:ext cx="4800600" cy="5638800"/>
                    <a:chOff x="-8696129" y="1045029"/>
                    <a:chExt cx="4800600" cy="5638800"/>
                  </a:xfrm>
                </p:grpSpPr>
                <p:grpSp>
                  <p:nvGrpSpPr>
                    <p:cNvPr id="19" name="Group 11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8696129" y="1045029"/>
                      <a:ext cx="4800600" cy="5638800"/>
                      <a:chOff x="457199" y="7735131"/>
                      <a:chExt cx="4800600" cy="5638800"/>
                    </a:xfrm>
                  </p:grpSpPr>
                  <p:grpSp>
                    <p:nvGrpSpPr>
                      <p:cNvPr id="20" name="Group 1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57199" y="7735131"/>
                        <a:ext cx="4800600" cy="5638800"/>
                        <a:chOff x="304799" y="7315200"/>
                        <a:chExt cx="4800600" cy="5638800"/>
                      </a:xfrm>
                    </p:grpSpPr>
                    <p:grpSp>
                      <p:nvGrpSpPr>
                        <p:cNvPr id="21" name="Group 12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304799" y="7315200"/>
                          <a:ext cx="4800600" cy="5638800"/>
                          <a:chOff x="304799" y="1066800"/>
                          <a:chExt cx="4800600" cy="5638800"/>
                        </a:xfrm>
                      </p:grpSpPr>
                      <p:grpSp>
                        <p:nvGrpSpPr>
                          <p:cNvPr id="22" name="Group 12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685800" y="1524000"/>
                            <a:ext cx="760846" cy="5181600"/>
                            <a:chOff x="10439399" y="-152400"/>
                            <a:chExt cx="1546593" cy="9061786"/>
                          </a:xfrm>
                        </p:grpSpPr>
                        <p:grpSp>
                          <p:nvGrpSpPr>
                            <p:cNvPr id="23" name="Group 13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10439400" y="-152400"/>
                              <a:ext cx="1546592" cy="5674556"/>
                              <a:chOff x="9361304" y="3518878"/>
                              <a:chExt cx="1546592" cy="5674556"/>
                            </a:xfrm>
                          </p:grpSpPr>
                          <p:grpSp>
                            <p:nvGrpSpPr>
                              <p:cNvPr id="24" name="Group 134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9361304" y="3518878"/>
                                <a:ext cx="1546592" cy="4697044"/>
                                <a:chOff x="9170654" y="6658344"/>
                                <a:chExt cx="1546592" cy="4697044"/>
                              </a:xfrm>
                            </p:grpSpPr>
                            <p:pic>
                              <p:nvPicPr>
                                <p:cNvPr id="6227" name="Picture 50" descr="http://cdn.mojocincy.com/files/2010/04/azt_aids_drug-300x234.jpg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3" cstate="print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9170654" y="6658344"/>
                                  <a:ext cx="1528449" cy="1305350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  <p:pic>
                              <p:nvPicPr>
                                <p:cNvPr id="6228" name="Picture 4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4" cstate="print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9188797" y="7963694"/>
                                  <a:ext cx="1528449" cy="1224101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  <p:pic>
                              <p:nvPicPr>
                                <p:cNvPr id="6229" name="Picture 21" descr="http://profile.ak.fbcdn.net/hprofile-ak-snc4/71139_143448682418_4324991_n.jpg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5" cstate="print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9193276" y="10058400"/>
                                  <a:ext cx="1499070" cy="1296988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  <p:pic>
                              <p:nvPicPr>
                                <p:cNvPr id="6230" name="Picture 4" descr="ACT UP logo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6" cstate="print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9186519" y="9144000"/>
                                  <a:ext cx="1512584" cy="951018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</p:grpSp>
                          <p:pic>
                            <p:nvPicPr>
                              <p:cNvPr id="6226" name="Picture 58" descr="http://apps.nlm.nih.gov/againsttheodds/images/exhibit/OB1111_lg.jpg"/>
                              <p:cNvPicPr>
                                <a:picLocks noChangeAspect="1" noChangeArrowheads="1"/>
                              </p:cNvPicPr>
                              <p:nvPr/>
                            </p:nvPicPr>
                            <p:blipFill>
                              <a:blip r:embed="rId7" cstate="print"/>
                              <a:srcRect/>
                              <a:stretch>
                                <a:fillRect/>
                              </a:stretch>
                            </p:blipFill>
                            <p:spPr bwMode="auto">
                              <a:xfrm>
                                <a:off x="9361304" y="8219551"/>
                                <a:ext cx="1521692" cy="973883"/>
                              </a:xfrm>
                              <a:prstGeom prst="rect">
                                <a:avLst/>
                              </a:prstGeom>
                              <a:noFill/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</p:pic>
                        </p:grpSp>
                        <p:pic>
                          <p:nvPicPr>
                            <p:cNvPr id="6223" name="Picture 8" descr="http://t1.gstatic.com/images?q=tbn:ANd9GcR1bCka3uq6LET9Yww7SRUqHRORnhOUhN4PisxHFFRCka6HNr8B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8" cstate="print"/>
                            <a:srcRect b="19273"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439400" y="5486400"/>
                              <a:ext cx="1521692" cy="1845703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  <p:pic>
                          <p:nvPicPr>
                            <p:cNvPr id="6224" name="Picture 17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9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0439399" y="7315200"/>
                              <a:ext cx="1521693" cy="1594186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sp>
                        <p:nvSpPr>
                          <p:cNvPr id="6221" name="TextBox 31"/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>
                            <a:off x="304799" y="1066800"/>
                            <a:ext cx="4800600" cy="52322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>
                            <a:spAutoFit/>
                          </a:bodyPr>
                          <a:lstStyle/>
                          <a:p>
                            <a:pPr fontAlgn="base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</a:pPr>
                            <a:r>
                              <a:rPr kumimoji="0" lang="en-US" altLang="ja-JP" sz="2800" b="1">
                                <a:solidFill>
                                  <a:srgbClr val="008080"/>
                                </a:solidFill>
                                <a:latin typeface="Arial Narrow" pitchFamily="34" charset="0"/>
                                <a:cs typeface="Arial" pitchFamily="34" charset="0"/>
                              </a:rPr>
                              <a:t>   1987   1988   1989   1990   1991</a:t>
                            </a:r>
                          </a:p>
                        </p:txBody>
                      </p:sp>
                    </p:grpSp>
                    <p:pic>
                      <p:nvPicPr>
                        <p:cNvPr id="6219" name="Picture 4" descr="http://img.timeinc.net/time/magazine/archive/covers/1985/1101850812_400.jpg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9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18383" y="9067800"/>
                          <a:ext cx="867616" cy="11430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pic>
                    <p:nvPicPr>
                      <p:cNvPr id="6217" name="Picture 2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399" y="8228844"/>
                        <a:ext cx="914400" cy="68655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6213" name="Picture 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5812637" y="2240202"/>
                      <a:ext cx="926508" cy="122714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214" name="Picture 21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2" cstate="print"/>
                    <a:srcRect l="7500" t="66737" r="75581" b="11874"/>
                    <a:stretch>
                      <a:fillRect/>
                    </a:stretch>
                  </p:blipFill>
                  <p:spPr bwMode="auto">
                    <a:xfrm>
                      <a:off x="-5812638" y="3407229"/>
                      <a:ext cx="926509" cy="69387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215" name="Picture 20" descr="ACT UP protests at AIDS conference, San Francisc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5833193" y="4855029"/>
                      <a:ext cx="947064" cy="69700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graphicFrame>
                  <p:nvGraphicFramePr>
                    <p:cNvPr id="6146" name="Chart 118"/>
                    <p:cNvGraphicFramePr>
                      <a:graphicFrameLocks/>
                    </p:cNvGraphicFramePr>
                    <p:nvPr/>
                  </p:nvGraphicFramePr>
                  <p:xfrm>
                    <a:off x="-5851327" y="4036747"/>
                    <a:ext cx="1018778" cy="863599"/>
                  </p:xfrm>
                  <a:graphic>
                    <a:graphicData uri="http://schemas.openxmlformats.org/presentationml/2006/ole">
                      <p:oleObj spid="_x0000_s13314" r:id="rId24" imgW="1018120" imgH="859610" progId="Excel.Chart.8">
                        <p:embed/>
                      </p:oleObj>
                    </a:graphicData>
                  </a:graphic>
                </p:graphicFrame>
              </p:grpSp>
            </p:grpSp>
            <p:sp>
              <p:nvSpPr>
                <p:cNvPr id="6209" name="TextBox 111"/>
                <p:cNvSpPr txBox="1">
                  <a:spLocks noChangeArrowheads="1"/>
                </p:cNvSpPr>
                <p:nvPr/>
              </p:nvSpPr>
              <p:spPr bwMode="auto">
                <a:xfrm>
                  <a:off x="-5690123" y="4043299"/>
                  <a:ext cx="727794" cy="30777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kumimoji="0" lang="en-US" altLang="ja-JP" sz="700" b="1">
                      <a:solidFill>
                        <a:prstClr val="black"/>
                      </a:solidFill>
                      <a:latin typeface="Arial Narrow" pitchFamily="34" charset="0"/>
                      <a:cs typeface="Arial" pitchFamily="34" charset="0"/>
                    </a:rPr>
                    <a:t>AIDS Surges in Africa</a:t>
                  </a:r>
                </a:p>
              </p:txBody>
            </p:sp>
          </p:grpSp>
          <p:grpSp>
            <p:nvGrpSpPr>
              <p:cNvPr id="25" name="Group 2"/>
              <p:cNvGrpSpPr>
                <a:grpSpLocks/>
              </p:cNvGrpSpPr>
              <p:nvPr/>
            </p:nvGrpSpPr>
            <p:grpSpPr bwMode="auto">
              <a:xfrm>
                <a:off x="3962400" y="1600200"/>
                <a:ext cx="963247" cy="4462617"/>
                <a:chOff x="13385800" y="886199"/>
                <a:chExt cx="963247" cy="4462617"/>
              </a:xfrm>
            </p:grpSpPr>
            <p:grpSp>
              <p:nvGrpSpPr>
                <p:cNvPr id="26" name="Group 58"/>
                <p:cNvGrpSpPr>
                  <a:grpSpLocks/>
                </p:cNvGrpSpPr>
                <p:nvPr/>
              </p:nvGrpSpPr>
              <p:grpSpPr bwMode="auto">
                <a:xfrm>
                  <a:off x="13385800" y="1547973"/>
                  <a:ext cx="963247" cy="3800843"/>
                  <a:chOff x="-3088739" y="-6636"/>
                  <a:chExt cx="963247" cy="3800843"/>
                </a:xfrm>
              </p:grpSpPr>
              <p:grpSp>
                <p:nvGrpSpPr>
                  <p:cNvPr id="27" name="Group 59"/>
                  <p:cNvGrpSpPr>
                    <a:grpSpLocks/>
                  </p:cNvGrpSpPr>
                  <p:nvPr/>
                </p:nvGrpSpPr>
                <p:grpSpPr bwMode="auto">
                  <a:xfrm>
                    <a:off x="-3088739" y="-6636"/>
                    <a:ext cx="963247" cy="2187285"/>
                    <a:chOff x="-5054600" y="2332797"/>
                    <a:chExt cx="963247" cy="2187285"/>
                  </a:xfrm>
                </p:grpSpPr>
                <p:pic>
                  <p:nvPicPr>
                    <p:cNvPr id="6201" name="Picture 25" descr="Girls in Thailand participating in an AIDS education project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5054600" y="2332797"/>
                      <a:ext cx="667220" cy="506753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202" name="Picture 20" descr="http://ijsa.rsmjournals.com/misc/eacs_logo.gif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5029200" y="2814023"/>
                      <a:ext cx="937847" cy="47004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6203" name="Picture 27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27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5029200" y="3271223"/>
                      <a:ext cx="937847" cy="68580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grpSp>
                  <p:nvGrpSpPr>
                    <p:cNvPr id="28" name="Group 6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5029199" y="3957023"/>
                      <a:ext cx="937846" cy="563059"/>
                      <a:chOff x="-8834664" y="-5733802"/>
                      <a:chExt cx="4639479" cy="2041320"/>
                    </a:xfrm>
                  </p:grpSpPr>
                  <p:pic>
                    <p:nvPicPr>
                      <p:cNvPr id="6206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 cstate="print"/>
                      <a:srcRect l="487" t="43556" r="61401" b="38161"/>
                      <a:stretch>
                        <a:fillRect/>
                      </a:stretch>
                    </p:blipFill>
                    <p:spPr bwMode="auto">
                      <a:xfrm>
                        <a:off x="-8768593" y="-4905033"/>
                        <a:ext cx="4573407" cy="121255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6207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9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8834664" y="-5733802"/>
                        <a:ext cx="4639479" cy="824991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6205" name="Picture 2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0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4610100" y="2341234"/>
                      <a:ext cx="518747" cy="498316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6198" name="Picture 23"/>
                  <p:cNvPicPr>
                    <a:picLocks noChangeAspect="1" noChangeArrowheads="1"/>
                  </p:cNvPicPr>
                  <p:nvPr/>
                </p:nvPicPr>
                <p:blipFill>
                  <a:blip r:embed="rId31" cstate="print"/>
                  <a:srcRect l="3500" t="23364" r="36285" b="16699"/>
                  <a:stretch>
                    <a:fillRect/>
                  </a:stretch>
                </p:blipFill>
                <p:spPr bwMode="auto">
                  <a:xfrm>
                    <a:off x="-3063339" y="2227190"/>
                    <a:ext cx="937847" cy="56263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99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32" cstate="print"/>
                  <a:srcRect/>
                  <a:stretch>
                    <a:fillRect/>
                  </a:stretch>
                </p:blipFill>
                <p:spPr bwMode="auto">
                  <a:xfrm>
                    <a:off x="-3048617" y="2760590"/>
                    <a:ext cx="923125" cy="76588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200" name="Picture 5"/>
                  <p:cNvPicPr>
                    <a:picLocks noChangeAspect="1" noChangeArrowheads="1"/>
                  </p:cNvPicPr>
                  <p:nvPr/>
                </p:nvPicPr>
                <p:blipFill>
                  <a:blip r:embed="rId33" cstate="print"/>
                  <a:srcRect/>
                  <a:stretch>
                    <a:fillRect/>
                  </a:stretch>
                </p:blipFill>
                <p:spPr bwMode="auto">
                  <a:xfrm>
                    <a:off x="-3063339" y="3522590"/>
                    <a:ext cx="935474" cy="2716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6196" name="Picture 22" descr="http://www.dbmathews.com/images/red_aids_ribbon_hi-res.png"/>
                <p:cNvPicPr>
                  <a:picLocks noChangeAspect="1" noChangeArrowheads="1"/>
                </p:cNvPicPr>
                <p:nvPr/>
              </p:nvPicPr>
              <p:blipFill>
                <a:blip r:embed="rId34" cstate="print"/>
                <a:srcRect/>
                <a:stretch>
                  <a:fillRect/>
                </a:stretch>
              </p:blipFill>
              <p:spPr bwMode="auto">
                <a:xfrm>
                  <a:off x="13614400" y="886199"/>
                  <a:ext cx="461108" cy="6642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29" name="Group 89"/>
              <p:cNvGrpSpPr>
                <a:grpSpLocks/>
              </p:cNvGrpSpPr>
              <p:nvPr/>
            </p:nvGrpSpPr>
            <p:grpSpPr bwMode="auto">
              <a:xfrm>
                <a:off x="4923274" y="1600200"/>
                <a:ext cx="1023555" cy="3757394"/>
                <a:chOff x="-4572000" y="-1806495"/>
                <a:chExt cx="1023555" cy="3757394"/>
              </a:xfrm>
            </p:grpSpPr>
            <p:grpSp>
              <p:nvGrpSpPr>
                <p:cNvPr id="30" name="Group 90"/>
                <p:cNvGrpSpPr>
                  <a:grpSpLocks/>
                </p:cNvGrpSpPr>
                <p:nvPr/>
              </p:nvGrpSpPr>
              <p:grpSpPr bwMode="auto">
                <a:xfrm>
                  <a:off x="-4572000" y="-990600"/>
                  <a:ext cx="1023555" cy="2941499"/>
                  <a:chOff x="-6096000" y="-2767734"/>
                  <a:chExt cx="1023555" cy="2941499"/>
                </a:xfrm>
              </p:grpSpPr>
              <p:pic>
                <p:nvPicPr>
                  <p:cNvPr id="6191" name="Picture 21"/>
                  <p:cNvPicPr>
                    <a:picLocks noChangeAspect="1" noChangeArrowheads="1"/>
                  </p:cNvPicPr>
                  <p:nvPr/>
                </p:nvPicPr>
                <p:blipFill>
                  <a:blip r:embed="rId35" cstate="print"/>
                  <a:srcRect/>
                  <a:stretch>
                    <a:fillRect/>
                  </a:stretch>
                </p:blipFill>
                <p:spPr bwMode="auto">
                  <a:xfrm>
                    <a:off x="-6096000" y="-2767734"/>
                    <a:ext cx="1023555" cy="8797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92" name="Picture 2" descr="http://static.howstuffworks.com/gif/10-worst-epidemics-8.jpg"/>
                  <p:cNvPicPr>
                    <a:picLocks noChangeAspect="1" noChangeArrowheads="1"/>
                  </p:cNvPicPr>
                  <p:nvPr/>
                </p:nvPicPr>
                <p:blipFill>
                  <a:blip r:embed="rId36" cstate="print"/>
                  <a:srcRect/>
                  <a:stretch>
                    <a:fillRect/>
                  </a:stretch>
                </p:blipFill>
                <p:spPr bwMode="auto">
                  <a:xfrm>
                    <a:off x="-6096000" y="-1929534"/>
                    <a:ext cx="1023555" cy="61131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93" name="Picture 2" descr="http://www.queerculturalcenter.org/Media/MillsImgs/ActUpWmn.jpg"/>
                  <p:cNvPicPr>
                    <a:picLocks noChangeAspect="1" noChangeArrowheads="1"/>
                  </p:cNvPicPr>
                  <p:nvPr/>
                </p:nvPicPr>
                <p:blipFill>
                  <a:blip r:embed="rId37" cstate="print"/>
                  <a:srcRect/>
                  <a:stretch>
                    <a:fillRect/>
                  </a:stretch>
                </p:blipFill>
                <p:spPr bwMode="auto">
                  <a:xfrm>
                    <a:off x="-6096000" y="-1307233"/>
                    <a:ext cx="1023555" cy="71882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6194" name="Picture 6" descr="http://theyalejournalofhumanrights.com/wp-content/uploads/2011/01/AIDS.png"/>
                  <p:cNvPicPr>
                    <a:picLocks noChangeAspect="1" noChangeArrowheads="1"/>
                  </p:cNvPicPr>
                  <p:nvPr/>
                </p:nvPicPr>
                <p:blipFill>
                  <a:blip r:embed="rId38" cstate="print"/>
                  <a:srcRect/>
                  <a:stretch>
                    <a:fillRect/>
                  </a:stretch>
                </p:blipFill>
                <p:spPr bwMode="auto">
                  <a:xfrm>
                    <a:off x="-6096000" y="-582725"/>
                    <a:ext cx="1023555" cy="756490"/>
                  </a:xfrm>
                  <a:prstGeom prst="rect">
                    <a:avLst/>
                  </a:prstGeom>
                  <a:solidFill>
                    <a:schemeClr val="bg1"/>
                  </a:solidFill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6190" name="Picture 4"/>
                <p:cNvPicPr>
                  <a:picLocks noChangeAspect="1" noChangeArrowheads="1"/>
                </p:cNvPicPr>
                <p:nvPr/>
              </p:nvPicPr>
              <p:blipFill>
                <a:blip r:embed="rId39" cstate="print"/>
                <a:srcRect/>
                <a:stretch>
                  <a:fillRect/>
                </a:stretch>
              </p:blipFill>
              <p:spPr bwMode="auto">
                <a:xfrm>
                  <a:off x="-4555653" y="-1806495"/>
                  <a:ext cx="1007208" cy="81589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31" name="Group 97"/>
            <p:cNvGrpSpPr>
              <a:grpSpLocks/>
            </p:cNvGrpSpPr>
            <p:nvPr/>
          </p:nvGrpSpPr>
          <p:grpSpPr bwMode="auto">
            <a:xfrm>
              <a:off x="5943600" y="1600200"/>
              <a:ext cx="914400" cy="5127625"/>
              <a:chOff x="-4572000" y="-3110478"/>
              <a:chExt cx="1295400" cy="7487524"/>
            </a:xfrm>
          </p:grpSpPr>
          <p:grpSp>
            <p:nvGrpSpPr>
              <p:cNvPr id="6144" name="Group 98"/>
              <p:cNvGrpSpPr>
                <a:grpSpLocks/>
              </p:cNvGrpSpPr>
              <p:nvPr/>
            </p:nvGrpSpPr>
            <p:grpSpPr bwMode="auto">
              <a:xfrm>
                <a:off x="-4572000" y="-3110478"/>
                <a:ext cx="1295400" cy="1053831"/>
                <a:chOff x="-9677400" y="-2820765"/>
                <a:chExt cx="6746247" cy="4133191"/>
              </a:xfrm>
            </p:grpSpPr>
            <p:pic>
              <p:nvPicPr>
                <p:cNvPr id="6184" name="Picture 26"/>
                <p:cNvPicPr>
                  <a:picLocks noChangeAspect="1" noChangeArrowheads="1"/>
                </p:cNvPicPr>
                <p:nvPr/>
              </p:nvPicPr>
              <p:blipFill>
                <a:blip r:embed="rId40" cstate="print"/>
                <a:srcRect l="10120" t="50000" r="53714" b="20973"/>
                <a:stretch>
                  <a:fillRect/>
                </a:stretch>
              </p:blipFill>
              <p:spPr bwMode="auto">
                <a:xfrm>
                  <a:off x="-9677400" y="-1685081"/>
                  <a:ext cx="6746247" cy="299750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6185" name="Picture 28" descr="http://t1.gstatic.com/images?q=tbn:ANd9GcSYLOdYs8jANyo5X_IzW_902BRJTA_tTG-9agBS4rME7AWDiZhixhL3v00"/>
                <p:cNvPicPr>
                  <a:picLocks noChangeAspect="1" noChangeArrowheads="1"/>
                </p:cNvPicPr>
                <p:nvPr/>
              </p:nvPicPr>
              <p:blipFill>
                <a:blip r:embed="rId41" cstate="print"/>
                <a:srcRect/>
                <a:stretch>
                  <a:fillRect/>
                </a:stretch>
              </p:blipFill>
              <p:spPr bwMode="auto">
                <a:xfrm>
                  <a:off x="-9677400" y="-2820765"/>
                  <a:ext cx="6746247" cy="111901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6176" name="Picture 24"/>
              <p:cNvPicPr>
                <a:picLocks noChangeAspect="1" noChangeArrowheads="1"/>
              </p:cNvPicPr>
              <p:nvPr/>
            </p:nvPicPr>
            <p:blipFill>
              <a:blip r:embed="rId42" cstate="print"/>
              <a:srcRect l="3500" t="18771" r="45143" b="11111"/>
              <a:stretch>
                <a:fillRect/>
              </a:stretch>
            </p:blipFill>
            <p:spPr bwMode="auto">
              <a:xfrm>
                <a:off x="-4572000" y="-2057400"/>
                <a:ext cx="1282000" cy="9844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7" name="Picture 29"/>
              <p:cNvPicPr>
                <a:picLocks noChangeAspect="1" noChangeArrowheads="1"/>
              </p:cNvPicPr>
              <p:nvPr/>
            </p:nvPicPr>
            <p:blipFill>
              <a:blip r:embed="rId43" cstate="print"/>
              <a:srcRect/>
              <a:stretch>
                <a:fillRect/>
              </a:stretch>
            </p:blipFill>
            <p:spPr bwMode="auto">
              <a:xfrm>
                <a:off x="-4571999" y="-308917"/>
                <a:ext cx="761998" cy="75907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8" name="Picture 9" descr="http://t0.gstatic.com/images?q=tbn:ANd9GcTtGR9JDvv4mSjOprA1gi4J7vRWBpyIZr195hQzuPSgcLRyamCA"/>
              <p:cNvPicPr>
                <a:picLocks noChangeAspect="1" noChangeArrowheads="1"/>
              </p:cNvPicPr>
              <p:nvPr/>
            </p:nvPicPr>
            <p:blipFill>
              <a:blip r:embed="rId44" cstate="print"/>
              <a:srcRect/>
              <a:stretch>
                <a:fillRect/>
              </a:stretch>
            </p:blipFill>
            <p:spPr bwMode="auto">
              <a:xfrm>
                <a:off x="-4572000" y="394839"/>
                <a:ext cx="1295400" cy="6116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9" name="Picture 89"/>
              <p:cNvPicPr>
                <a:picLocks noChangeAspect="1" noChangeArrowheads="1"/>
              </p:cNvPicPr>
              <p:nvPr/>
            </p:nvPicPr>
            <p:blipFill>
              <a:blip r:embed="rId45" cstate="print"/>
              <a:srcRect/>
              <a:stretch>
                <a:fillRect/>
              </a:stretch>
            </p:blipFill>
            <p:spPr bwMode="auto">
              <a:xfrm>
                <a:off x="-3810002" y="-308917"/>
                <a:ext cx="533401" cy="7026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80" name="Picture 7" descr="http://blog.bioethics.net/female_condom.jpg"/>
              <p:cNvPicPr>
                <a:picLocks noChangeAspect="1" noChangeArrowheads="1"/>
              </p:cNvPicPr>
              <p:nvPr/>
            </p:nvPicPr>
            <p:blipFill>
              <a:blip r:embed="rId46" cstate="print"/>
              <a:srcRect/>
              <a:stretch>
                <a:fillRect/>
              </a:stretch>
            </p:blipFill>
            <p:spPr bwMode="auto">
              <a:xfrm>
                <a:off x="-4572000" y="1013426"/>
                <a:ext cx="1295400" cy="9945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81" name="Picture 2" descr="http://history.journalism.ku.edu/1980/images/social/AIDSquilt.jpg"/>
              <p:cNvPicPr>
                <a:picLocks noChangeAspect="1" noChangeArrowheads="1"/>
              </p:cNvPicPr>
              <p:nvPr/>
            </p:nvPicPr>
            <p:blipFill>
              <a:blip r:embed="rId47" cstate="print"/>
              <a:srcRect/>
              <a:stretch>
                <a:fillRect/>
              </a:stretch>
            </p:blipFill>
            <p:spPr bwMode="auto">
              <a:xfrm>
                <a:off x="-4572000" y="2556782"/>
                <a:ext cx="1281999" cy="10258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82" name="Picture 25"/>
              <p:cNvPicPr>
                <a:picLocks noChangeAspect="1" noChangeArrowheads="1"/>
              </p:cNvPicPr>
              <p:nvPr/>
            </p:nvPicPr>
            <p:blipFill>
              <a:blip r:embed="rId48" cstate="print"/>
              <a:srcRect/>
              <a:stretch>
                <a:fillRect/>
              </a:stretch>
            </p:blipFill>
            <p:spPr bwMode="auto">
              <a:xfrm>
                <a:off x="-4572000" y="3560890"/>
                <a:ext cx="1295400" cy="81615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83" name="Picture 16"/>
              <p:cNvPicPr>
                <a:picLocks noChangeAspect="1" noChangeArrowheads="1"/>
              </p:cNvPicPr>
              <p:nvPr/>
            </p:nvPicPr>
            <p:blipFill>
              <a:blip r:embed="rId49" cstate="print"/>
              <a:srcRect l="23660" t="37117" r="43727" b="12756"/>
              <a:stretch>
                <a:fillRect/>
              </a:stretch>
            </p:blipFill>
            <p:spPr bwMode="auto">
              <a:xfrm>
                <a:off x="-4572000" y="2007928"/>
                <a:ext cx="1295399" cy="82766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74" name="Picture 1"/>
            <p:cNvPicPr>
              <a:picLocks noChangeAspect="1" noChangeArrowheads="1"/>
            </p:cNvPicPr>
            <p:nvPr/>
          </p:nvPicPr>
          <p:blipFill>
            <a:blip r:embed="rId50" cstate="print"/>
            <a:srcRect/>
            <a:stretch>
              <a:fillRect/>
            </a:stretch>
          </p:blipFill>
          <p:spPr bwMode="auto">
            <a:xfrm>
              <a:off x="4923230" y="5341379"/>
              <a:ext cx="1035009" cy="721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145" name="Group 111"/>
          <p:cNvGrpSpPr>
            <a:grpSpLocks/>
          </p:cNvGrpSpPr>
          <p:nvPr/>
        </p:nvGrpSpPr>
        <p:grpSpPr bwMode="auto">
          <a:xfrm>
            <a:off x="6848475" y="1600200"/>
            <a:ext cx="847725" cy="4102100"/>
            <a:chOff x="-11201401" y="685803"/>
            <a:chExt cx="2259011" cy="8041320"/>
          </a:xfrm>
        </p:grpSpPr>
        <p:pic>
          <p:nvPicPr>
            <p:cNvPr id="6162" name="Picture 5" descr="http://i.timeinc.net/time/2004/inventions/images/120254.jpg"/>
            <p:cNvPicPr>
              <a:picLocks noChangeAspect="1" noChangeArrowheads="1"/>
            </p:cNvPicPr>
            <p:nvPr/>
          </p:nvPicPr>
          <p:blipFill>
            <a:blip r:embed="rId51" cstate="print"/>
            <a:srcRect/>
            <a:stretch>
              <a:fillRect/>
            </a:stretch>
          </p:blipFill>
          <p:spPr bwMode="auto">
            <a:xfrm>
              <a:off x="-11201401" y="685803"/>
              <a:ext cx="2259011" cy="15365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3" name="Picture 33" descr="http://www.gsk.tw/pic/Products/medicines/EPIVIR.jpg"/>
            <p:cNvPicPr>
              <a:picLocks noChangeAspect="1" noChangeArrowheads="1"/>
            </p:cNvPicPr>
            <p:nvPr/>
          </p:nvPicPr>
          <p:blipFill>
            <a:blip r:embed="rId52" cstate="print"/>
            <a:srcRect/>
            <a:stretch>
              <a:fillRect/>
            </a:stretch>
          </p:blipFill>
          <p:spPr bwMode="auto">
            <a:xfrm>
              <a:off x="-11201401" y="2152523"/>
              <a:ext cx="2259011" cy="9471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164" name="Picture 7" descr="http://www.iacr.org/workshops/ches/ches2006/2006_Yokohama.jpg"/>
            <p:cNvPicPr>
              <a:picLocks noChangeAspect="1" noChangeArrowheads="1"/>
            </p:cNvPicPr>
            <p:nvPr/>
          </p:nvPicPr>
          <p:blipFill>
            <a:blip r:embed="rId53" cstate="print"/>
            <a:srcRect/>
            <a:stretch>
              <a:fillRect/>
            </a:stretch>
          </p:blipFill>
          <p:spPr bwMode="auto">
            <a:xfrm>
              <a:off x="-11201401" y="3107016"/>
              <a:ext cx="2258427" cy="14518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6152" name="Group 115"/>
            <p:cNvGrpSpPr>
              <a:grpSpLocks/>
            </p:cNvGrpSpPr>
            <p:nvPr/>
          </p:nvGrpSpPr>
          <p:grpSpPr bwMode="auto">
            <a:xfrm>
              <a:off x="-11201401" y="4557683"/>
              <a:ext cx="2258426" cy="1269293"/>
              <a:chOff x="-11229976" y="5795967"/>
              <a:chExt cx="5869099" cy="3543112"/>
            </a:xfrm>
          </p:grpSpPr>
          <p:pic>
            <p:nvPicPr>
              <p:cNvPr id="6170" name="Picture 25"/>
              <p:cNvPicPr>
                <a:picLocks noChangeAspect="1" noChangeArrowheads="1"/>
              </p:cNvPicPr>
              <p:nvPr/>
            </p:nvPicPr>
            <p:blipFill>
              <a:blip r:embed="rId54" cstate="print"/>
              <a:srcRect/>
              <a:stretch>
                <a:fillRect/>
              </a:stretch>
            </p:blipFill>
            <p:spPr bwMode="auto">
              <a:xfrm>
                <a:off x="-11229976" y="5806861"/>
                <a:ext cx="2829682" cy="353221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71" name="Picture 27" descr="'Europe against AIDS' poster"/>
              <p:cNvPicPr>
                <a:picLocks noChangeAspect="1" noChangeArrowheads="1"/>
              </p:cNvPicPr>
              <p:nvPr/>
            </p:nvPicPr>
            <p:blipFill>
              <a:blip r:embed="rId55" cstate="print"/>
              <a:srcRect/>
              <a:stretch>
                <a:fillRect/>
              </a:stretch>
            </p:blipFill>
            <p:spPr bwMode="auto">
              <a:xfrm>
                <a:off x="-8400294" y="5795967"/>
                <a:ext cx="3039417" cy="35431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6153" name="Group 116"/>
            <p:cNvGrpSpPr>
              <a:grpSpLocks/>
            </p:cNvGrpSpPr>
            <p:nvPr/>
          </p:nvGrpSpPr>
          <p:grpSpPr bwMode="auto">
            <a:xfrm>
              <a:off x="-11201258" y="5826975"/>
              <a:ext cx="2258283" cy="1068998"/>
              <a:chOff x="-10667858" y="4876972"/>
              <a:chExt cx="8763000" cy="2878599"/>
            </a:xfrm>
          </p:grpSpPr>
          <p:pic>
            <p:nvPicPr>
              <p:cNvPr id="6168" name="Picture 22"/>
              <p:cNvPicPr>
                <a:picLocks noChangeAspect="1" noChangeArrowheads="1"/>
              </p:cNvPicPr>
              <p:nvPr/>
            </p:nvPicPr>
            <p:blipFill>
              <a:blip r:embed="rId56" cstate="print"/>
              <a:srcRect l="5000" t="21112" r="37572" b="61739"/>
              <a:stretch>
                <a:fillRect/>
              </a:stretch>
            </p:blipFill>
            <p:spPr bwMode="auto">
              <a:xfrm>
                <a:off x="-10667858" y="4876972"/>
                <a:ext cx="8752117" cy="12514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169" name="Picture 22"/>
              <p:cNvPicPr>
                <a:picLocks noChangeAspect="1" noChangeArrowheads="1"/>
              </p:cNvPicPr>
              <p:nvPr/>
            </p:nvPicPr>
            <p:blipFill>
              <a:blip r:embed="rId57" cstate="print"/>
              <a:srcRect l="5000" t="69333" r="37572" b="13651"/>
              <a:stretch>
                <a:fillRect/>
              </a:stretch>
            </p:blipFill>
            <p:spPr bwMode="auto">
              <a:xfrm>
                <a:off x="-10656975" y="6296885"/>
                <a:ext cx="8752117" cy="14586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pic>
          <p:nvPicPr>
            <p:cNvPr id="6167" name="Picture 41" descr="http://www.citizen.org/hrg/images/Chart2.gif"/>
            <p:cNvPicPr>
              <a:picLocks noChangeAspect="1" noChangeArrowheads="1"/>
            </p:cNvPicPr>
            <p:nvPr/>
          </p:nvPicPr>
          <p:blipFill>
            <a:blip r:embed="rId58" cstate="print"/>
            <a:srcRect/>
            <a:stretch>
              <a:fillRect/>
            </a:stretch>
          </p:blipFill>
          <p:spPr bwMode="auto">
            <a:xfrm>
              <a:off x="-11198452" y="6961032"/>
              <a:ext cx="2252673" cy="17660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59" name="Picture 28"/>
          <p:cNvPicPr>
            <a:picLocks noChangeAspect="1" noChangeArrowheads="1"/>
          </p:cNvPicPr>
          <p:nvPr/>
        </p:nvPicPr>
        <p:blipFill>
          <a:blip r:embed="rId59" cstate="print"/>
          <a:srcRect/>
          <a:stretch>
            <a:fillRect/>
          </a:stretch>
        </p:blipFill>
        <p:spPr bwMode="auto">
          <a:xfrm>
            <a:off x="2209800" y="3429000"/>
            <a:ext cx="92551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60" name="TextBox 124"/>
          <p:cNvSpPr txBox="1">
            <a:spLocks noChangeArrowheads="1"/>
          </p:cNvSpPr>
          <p:nvPr/>
        </p:nvSpPr>
        <p:spPr bwMode="auto">
          <a:xfrm>
            <a:off x="5957888" y="3027363"/>
            <a:ext cx="890587" cy="4778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500" b="1">
                <a:solidFill>
                  <a:prstClr val="black"/>
                </a:solidFill>
                <a:latin typeface="Perpetua" pitchFamily="18" charset="0"/>
                <a:cs typeface="Arial" pitchFamily="34" charset="0"/>
              </a:rPr>
              <a:t>Early AZT takes a pounding 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500" b="1">
                <a:solidFill>
                  <a:prstClr val="black"/>
                </a:solidFill>
                <a:latin typeface="Perpetua" pitchFamily="18" charset="0"/>
                <a:cs typeface="Arial" pitchFamily="34" charset="0"/>
              </a:rPr>
              <a:t>French-British 'Concorde' trial J Cohen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500" b="1" i="1">
                <a:solidFill>
                  <a:prstClr val="black"/>
                </a:solidFill>
                <a:latin typeface="Perpetua" pitchFamily="18" charset="0"/>
                <a:cs typeface="Arial" pitchFamily="34" charset="0"/>
              </a:rPr>
              <a:t>Science 9 April 1993: 157</a:t>
            </a:r>
            <a:endParaRPr kumimoji="0" lang="en-US" altLang="ja-JP" sz="500" b="1">
              <a:solidFill>
                <a:prstClr val="black"/>
              </a:solidFill>
              <a:latin typeface="Perpetua" pitchFamily="18" charset="0"/>
              <a:cs typeface="Arial" pitchFamily="34" charset="0"/>
            </a:endParaRPr>
          </a:p>
        </p:txBody>
      </p:sp>
      <p:pic>
        <p:nvPicPr>
          <p:cNvPr id="6161" name="Picture 52"/>
          <p:cNvPicPr>
            <a:picLocks noChangeAspect="1" noChangeArrowheads="1"/>
          </p:cNvPicPr>
          <p:nvPr/>
        </p:nvPicPr>
        <p:blipFill>
          <a:blip r:embed="rId60" cstate="print"/>
          <a:srcRect l="999" t="30528" r="50436" b="22408"/>
          <a:stretch>
            <a:fillRect/>
          </a:stretch>
        </p:blipFill>
        <p:spPr bwMode="auto">
          <a:xfrm>
            <a:off x="6858000" y="5700713"/>
            <a:ext cx="838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AutoShape 28" descr="data:image/jpg;base64,/9j/4AAQSkZJRgABAQAAAQABAAD/2wCEAAkGBhQSERUUExQVFRUSFRYZFRcYGBcVFxUWFxYVFRUUFBUYHCYfFxkjHBcXHy8gJCcpLCwsFx4xNTAqNSYrLCkBCQoKDgwOFw8PGiwcHRwpLCkpLCwsKSkpKSkpKSkpKS8pKSkpKSkpKTQ2KSwpKiwsKSkpKSkpLDEpLCk2KSksKf/AABEIAIkAwAMBIgACEQEDEQH/xAAcAAABBQEBAQAAAAAAAAAAAAAEAgMFBgcBAAj/xABGEAACAQIEAgcDCQUGBQUAAAABAgMAEQQFEiEGMRMiMkFRYXEjgbEHFDNCcpGhwdEWUnODshVDYoKS8CRTk7PCNDVEY6L/xAAZAQEBAQEBAQAAAAAAAAAAAAABAAIDBQT/xAAkEQACAgEEAgIDAQAAAAAAAAAAAQIRAwQSMVEhQRRhBRNCFf/aAAwDAQACEQMRAD8ApYpaVwV0V1IkckP/ABMH8VPjW9ZaxtzrAsoPt4f4ifGt3yOQlATz38u+1CMsmENKvSGbSCTyAJPoN6YXMozYg3BAN7G1jy3rDDyFXr1DnGoBqvte3I3+6165/aUf7w/3tf0258qioJrlM/Pk6xDCyHS1t7Hbbbv3FNnMk3N9gpY7HYDn7x4VCFE169Mw4tWNlN9lPlZtxSBmKEgb3LMtjtuvPn3VWQRb0rgPpSiKanl0qW/dBJ9BzqA6X8KTqNAS5za4KG6rIbXFz0dr2Hib7V6DNhIsjINo7G7HZrrqP6etKaGmGOx8aAxQPifv2pLZo1m6qghb2vcggoGB8O1t6UFicwbpNF1HtCANjdfM325fCm0RE5qmxtVC4u5J9o/CtAzas94o7Kfaag0VsikkU6RSDWiGyKTopwiuFaCHQtLArtq7atEP5d9NF/ET+oVuvD+8Q9T8awvAi0kf8RP6hW65Cw6Pblc/GgCZtcEHvB5eB2qNlwkUV1MwRXuSrMov9nVuB6U/nGbphoHmk2WNbnxPcFHmTWTSZbJmayYtnIfU6ogAKIFC2Qt9W9/jWoY9/lukc5T28GqfOIyoAxCXU7NdNha1rX8KRhstQj2coOldAtpayXuV2PM+NZFDwRMzqrtGoYkBtYOra+pR3rewv50blGHxeWn5xpHRkhXUNcOp7JA8DYkGuz00f5lbOazP2jVGy9EU3kZQWDKWYbMLePa5DY0wyQ7h51IKkdpVIJbUxBB2uQPuFLilgzDDdzI4sQeat4eTCsq4jyB8FLpPWRgdD+I8D5jvrzc03ifHj2exoNJDVtw3VL19moR4jCqVJxER0qALyRgm1hcsCC3KkyZjg+/FRW1FrdJGb3INvEC47qwjHwi+pBt3jw8/Sg9XI2r1cGljmgpRlyeXqpT02V4si8o+iZOL8GOeJh/1A/ChcRxvgCCGxMZBBBsTyPPkK+fOlN/92pDykXtX0L8euz4/l/Ru03HWWX1dMSet2RIb6rE32seQ5+FDD5ScsQFV12N9QWM2N/G9Yj05ttXS55G5p/z4dsHq30bFP8r2CBLLDMxPM6UF/U3qFx3y0rv0WE3vzaQD3kKv51mJU1wr391a+HjiZ+TNmjZDxdNjZpFkEaIsZYKl731W3Ykk1FcSm6Ie8s1B/J2P+Jk/gt8Qfyo3iBOon23rzM0VGdI+/G242yvmk2p0rSbVg6Ddq5anCKTpoEeArumu2rtq0A7hR10+2n9QrcshI0bG4uaw7Dnrr5Ov9QrcMg7HoxHrvQyJjEYVZY2RwGVwVYHvBFqxzNcPicrm6FDeO7tE5W4KsACD/iAA2PrWzx1WsZx/BHhsTiHjk0YOdoXAALEqwXUov2d61DJs9WjnKG4zP9tJyQWSK6nqdQ9QEWZVPcDRuWzYnMiuHATSum7gN7NEFgDvbx8zetJzLirDxYaLElS8U7RKhUAm8pst/fRWV53FLPiIEUrJhmVZAQBqDLqR18VIvv5Guz1Mf5jTOawv2zkMMOAw3cscYuT3k95PiTWUcR58+NmLG4QbRqeSr4nzNaNmXHOHjGLLI7LgSglIUEFnIsEudyL70zm/HMOHmSEYaeV5IBOBFGHtGTpuwv415uaDyvy/B7Gh1cdI3PZcvX0Y9i+sSFBsO+x3oT+z3J7DH0Vv0r6E4f4jhxkHTQk6LkMGBVkZe0rr3EUFwlxxBmPTdDqBgfSQ31hvaRbfVNjXpYtX+qKhGPhHmaiMtRkeTI7bMLTIpjyilP8ALc/lREXCeKO4wuIP8qT9K1rH/KKyzyxwYSbER4VxHiJEIujmxsic3Avua5nXG2JXGfNMJhBO/QLNdpBHZWNtwRzro/yEvSOC0kTLY+B8YdxhJvepHxtRa/Jxjm/+Mwv4tGv/AJVrzZlihGhaFBIYtToCWtIHQFAw2Is34Ubl2KeRC0iaDqay9+jmpPnWXrpv0Pxoox2H5KMeecca/akH5XolfkexJ+kmgQeWpz+ArYGFB4msS1WSRtYYozvK+CEwTF+laR2UqeqFUA7m25PdVe4iJIUX+u9aHmVUDiFdh5O9q+dybds7JUiA00grTxWkkVohrTXrUsrXKhHejpWindFd01AIiXdftD4itr4dbqHzJrGo03X7Q+NbHw+919CfwNYZFhirJc0/9vzbyzLl3WMsR/OtXjNRfzHByLJG0cemeUlwQAJpVtdgL9cggb+VZkCM249PzOP5pYiGfE4efCbdVCJFM0PkB2gPM1bOLMWuX4+HHt1YZY3gxJ7rqDJh2PvDLfzFWLMcswmKAimWKURMCFJBKMvI2BuLU5mGFw2LiaKXo5o2IupIIuDccj4is0aszrMMvK8OYqaQe1xd8RIe/wBpIpUH0W21McS5risPjYZ8GiSOmTqzq9zeMSgsVA3LA2NvAGtMzLDQSRHDzIphZLMpsEABFlJvt3UhMHhFZMQBFeOPoUkuOrHe/Rhr2teqisoM84weSySQTDET5lIdMigKHlnNiES/VsLjy76Ays4vLsXg5p8IuGw/Rpg5WWRZA2o+yd9PKzd58a0XA5DgAF6KKC0TmVdOkhHOzSAA2B250TNLh8SphlWNw5b2b6X1hCOtp32BI37qqKzPOLMfhI5MZiMJjHwmNha0kROlcRIANIMTdvVy1LUdxHjImzSGTGYmTBdLl8bM0bmM6ySSl7X91u6tLxiYEy65EgaWI6QzIGdSLdUGxN7EbC5onFz4YlWcRsWFwSms6R3khTpXzNhTRWI4ekjbCwmGRpotHUkYks4FxdieZ50eaGjx8V9CkDSwTZWCAtyAa2k+6h2zpQzCxKqosRuzMXKaVHfuK14oKD2NA4laDm4k9oiCGQHpljl12XQGjZw62NmHV7r0mLM+nsEXQXTXG4OsW2Nn2spNxtc1WiSI7Mqz/PV3Hq3xb9avuIn1or2tqHLn4g/jeqHnab+dz92pqL8iQ5Wk6afKVzTXUAcpXClP6a5oqEe0V0CntFd0VGRuMbj1HxrXsgQAG3ifyNZOqbj1HxrWci5Ha25rmxJyM8qixlb9RRpHRs/Xv1ijNquANj6HvF6k0qKinQFg2+JDyFVN9XNihFuSabeVZIblyGR9CnolVElTWLlyJEKAgW25gmkTZXK06t0cSaYxYrcgmORWVWNhYWJtttvQ2OzmRQCk7MTExf2Qfo3uijZQLMCx6huTRGIzRgrFJ9SLo9oQu7HWWjVgum9guxHM2vc0CPS5JJI7M4jGqRW03LbAxGx259Q0RJlbCUyLpPtNQQ7DeIRtuBs1xe9uRNCYvOW0FCT0jO4K6TqEel2BIA2FgN/xpjA4ibUiamUqFGixYGMRDrkFLatXfq7gKrRBEPDkgB60al5nZwimxicgsg87jn5mjsvyfo5We4OoyWAFrB3DAX8rU7k0jGPrajZjYtcFht1rMAQOexFHVpRRlsjzlW97j6fpRt/hsR8d6Ck4Z3LBhqYFWuCRoLFgAARuLkeBqdJpLcqqRWQ0+Qn2mlu1FoRQAtmAXQ5PeVKix8zToyRdKAltSIqhgdwytq1+t/vqQr1NIbI1MjQOZHd3cuj3JAF41ZVAUbAWY7U02ARAdGoXUqOsToU8wgPZHKpUig8QtVIrK9j4woCjYAWA8hVFzkEt5b/1NV+zJdvzqj5wh1eRJ+NS5EhilcCURopOkV1AY0V7o6IIrmmghwJXQlOiKu6KGA2F3HqPjWpZAvVPqazFV5eorTsiGx8zWGJOL3UDPxCiOVMU91NriJiD6EcxR6VXs6+UXDYadoXEzmMAzNHGXSENyMrDs7b0BTYbLxHAws0c1rg2MT8wQwPLxApX7Uw+Ev8A0n/Su5xxdhsLCk0so0S26PSC7SX3ARV3ahsi48wuLk6JDJHLYkRzI0Tso+soYdb3U2iphP7VQ+Ev/Sf9K5+1UP7s3uif9Ka4h42w2DYJIzNKwuIokaWS3exVRsPWnuHeLcPjQ3QudUfbjdWSRL8tSNYj1qtF5EjimP8A5eIP8l6UOJl7ocSf5R/WpWbEKgu7Ko8WIA+8mhDnuHGj28XtDZOuvXPKy77mq0FME/aMnlhsSf8AIB8TXP7flPLBz/8A4HxajMxzyDDlVmnjiMh6gdwpb0ud6fw+KWRA6MHVt1ZTcEctjTaKmRhzXEHs4Nv80iD4XpJxmMPLDRD1mv8AgFqXvSSar+hr7Ihnxx7sKnr0jfpQuIwWLbtYtU/hQr8XJqfcbUHiKtwJFTxORKGDySTTMpuDI9wD4hBZRVczcEud+9vfuv61dsw5VTsyTrm/ifu6tF+TRFMlJKUSy14R11AEC13TRBWudHQI6BXdNLKUrRWaAa0Vo2Q8mt4/lWf6a0DIhsfX8r1liidXuqm8V5siSS4PBRI2Mxo9sdgsaldBlnPedPIVcohVZzbhvK553edYTMbByX0tcAAA2Yd1FMk0uSGwuXx4TNMFHMwKR4Ex4aRiNJnDgyWJ2DlbW/Ci/lVkTo8LpI+dfO4fm9u32vaWtvo03v3cqmp8my+TDLhX6FoU7ClwSvgVa9wfOh8j4Sy/CydLGVaS1g8kvSMq+CFj1R6UbX0W5Edwa6jMsxEthiTKpW/aOH09To7/AFb87UrNnT+3sF0FjL0GI+daf+TZej6S3frva9S3EPD+BxukzFNaDqyJJokUeTg3tSuH8mwOCDdAY1Mhu7lwzvb95ybmna+i3IF4+yr5wuEUxmVRjYTIunUNHWuW/wAPjVbx3A6WzgJhB1o0OGsg7fRMT0Hcp1hezbetDObQj+9j/wBa/rTT59hxznj/ANa1bGwUkUTF3gxOIknw64o4nDQ2u8WqALFZ45FkIKIWJbUPjarH8nAK5ZhQV09Q7eALMRbyt+VezeTK8QytiDh5GTss1iQL3tfw8qMPF2CAAE8dhsAO63gAKVjl0LkiWJrlQJ46wQ/vr+gJpmT5QcIORkb0Q1v9cujO9FiehMQ1QbcfRnsYfEP6Jah8RxPin+iwEnq7WFX65ApIKx/Kqjj+2R5n4LRmMwePmIMsiQICCUTckXBsT7qGzHeRj5nb3LQ40zSdoAZa5pp4rSStbIb017TS67UQu1dC07pr2ihkItV74f7Pf3fCqQV2q8ZJy9w+FYYonIhy8qh8VkWBlkkaSJNYbrs1xc7czepmIULNlykudQBLBjstwbW3vz28aLa4Ck+SLfhfLrgGOO7Xt1m7hc7httq6/BmABsY1Bt3uwNvHtUcuSLYrr2s4GwuNakEk9/O9LxWWh3LhgOy3IHrJsNyeztYinfLsNkSN/Y7L7X0Jt/8AY3fy+tXTwhgFsDEu526zHuJ/e8AadTh/ZgzLbVdCFtuVALXB25bUtuHgRZpSRtbYA3uWJJvvc+lW+XZbIjR4RwC2JijGrkSzb+nWpB4dy4f3cPf3k3tz76kTla6FXXbSGBNhuH5ix5eVNjKYwes51EDwXqoYz6fUXerfLsdsQKLLsvsGEcNiAeQ5EXBN/KicNg8EW0pHCWtewQfjttSospiYaBIWCbAXGzDc7gbnkaWMHCknSF7FSebDYm5I5X91W+XY7UErl8Q7MUY9EX9KcVQOQA9wpLYtAQNQ63Lf30NJm8Q+vfcXIGwvcXv38qWwcQx3Pp6UHiD60PLncdrrqc6lXYW3JUEb941XPpTMmaAytEUI0vpDXHhcG331mxSA8w5Gqpj/AKa3iD7jbf76tmYbXqsYxPa3/wANK5IFMd64UojTSWFdDIxoryrenq4aiHSorjLSzXl5VCIZaueR/kvwqoVcsl5j0WuchJuKorFYBWlkPSICQCysNtha77+B+FSq1EZj9L/r+CViXBLkaXLTqIWSPrRkKb21Ehl5A72vtbwopsjO5DC5fV3i4/cPlcUJ9b+bH/3GqXP0n+b9akJHScPuwI6QAFdgNVlY3DEG/K1hbyoqfJgzIerZFQWsfqtc9/eNqJXsH1/OkzfX+0tVBZEpwyQADJqNxYm9/u5HbanocjcnUxF1dtAK3BTbSG/E/dRObdj7/wA6jf72H+GPjTRWF4Hh9UcOGuVIvtbdQBtvtQ0uUxsZAkq6yrc7Gwa/av53saRhv/WR/Zl/8ahcd9MP4S/CapoSyNk8RDKZCbqSLFQVQi11t+BpvoMKyhjICj9kFuqN77eG576Fyv6X3zf0LTWH+jk/gxfEVASDNh1Gw1nt2ubmwF23tfZSbd+k2p/EYdNWvSNR+tbfeqnwx2/5J/7ctW76o9B8BUiInHDnVaxJ9qfJR+v51Zcw76rWI+kP2f0rS5EQVpBFOd1JFdjAi1cIpVdNDI//2Q=="/>
          <p:cNvSpPr>
            <a:spLocks noChangeAspect="1" noChangeArrowheads="1"/>
          </p:cNvSpPr>
          <p:nvPr/>
        </p:nvSpPr>
        <p:spPr bwMode="auto">
          <a:xfrm>
            <a:off x="204788" y="-482600"/>
            <a:ext cx="18288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43011" name="AutoShape 30" descr="data:image/jpg;base64,/9j/4AAQSkZJRgABAQAAAQABAAD/2wCEAAkGBhQSERUUExQVFRUSFRYZFRcYGBcVFxUWFxYVFRUUFBUYHCYfFxkjHBcXHy8gJCcpLCwsFx4xNTAqNSYrLCkBCQoKDgwOFw8PGiwcHRwpLCkpLCwsKSkpKSkpKSkpKS8pKSkpKSkpKTQ2KSwpKiwsKSkpKSkpLDEpLCk2KSksKf/AABEIAIkAwAMBIgACEQEDEQH/xAAcAAABBQEBAQAAAAAAAAAAAAAEAgMFBgcBAAj/xABGEAACAQIEAgcDCQUGBQUAAAABAgMAEQQFEiEGMRMiMkFRYXEjgbEHFDNCcpGhwdEWUnODshVDYoKS8CRTk7PCNDVEY6L/xAAZAQEBAQEBAQAAAAAAAAAAAAABAAIDBQT/xAAkEQACAgEEAgIDAQAAAAAAAAAAAQIRAwQSMVEhQRRhBRNCFf/aAAwDAQACEQMRAD8ApYpaVwV0V1IkckP/ABMH8VPjW9ZaxtzrAsoPt4f4ifGt3yOQlATz38u+1CMsmENKvSGbSCTyAJPoN6YXMozYg3BAN7G1jy3rDDyFXr1DnGoBqvte3I3+6165/aUf7w/3tf0258qioJrlM/Pk6xDCyHS1t7Hbbbv3FNnMk3N9gpY7HYDn7x4VCFE169Mw4tWNlN9lPlZtxSBmKEgb3LMtjtuvPn3VWQRb0rgPpSiKanl0qW/dBJ9BzqA6X8KTqNAS5za4KG6rIbXFz0dr2Hib7V6DNhIsjINo7G7HZrrqP6etKaGmGOx8aAxQPifv2pLZo1m6qghb2vcggoGB8O1t6UFicwbpNF1HtCANjdfM325fCm0RE5qmxtVC4u5J9o/CtAzas94o7Kfaag0VsikkU6RSDWiGyKTopwiuFaCHQtLArtq7atEP5d9NF/ET+oVuvD+8Q9T8awvAi0kf8RP6hW65Cw6Pblc/GgCZtcEHvB5eB2qNlwkUV1MwRXuSrMov9nVuB6U/nGbphoHmk2WNbnxPcFHmTWTSZbJmayYtnIfU6ogAKIFC2Qt9W9/jWoY9/lukc5T28GqfOIyoAxCXU7NdNha1rX8KRhstQj2coOldAtpayXuV2PM+NZFDwRMzqrtGoYkBtYOra+pR3rewv50blGHxeWn5xpHRkhXUNcOp7JA8DYkGuz00f5lbOazP2jVGy9EU3kZQWDKWYbMLePa5DY0wyQ7h51IKkdpVIJbUxBB2uQPuFLilgzDDdzI4sQeat4eTCsq4jyB8FLpPWRgdD+I8D5jvrzc03ifHj2exoNJDVtw3VL19moR4jCqVJxER0qALyRgm1hcsCC3KkyZjg+/FRW1FrdJGb3INvEC47qwjHwi+pBt3jw8/Sg9XI2r1cGljmgpRlyeXqpT02V4si8o+iZOL8GOeJh/1A/ChcRxvgCCGxMZBBBsTyPPkK+fOlN/92pDykXtX0L8euz4/l/Ru03HWWX1dMSet2RIb6rE32seQ5+FDD5ScsQFV12N9QWM2N/G9Yj05ttXS55G5p/z4dsHq30bFP8r2CBLLDMxPM6UF/U3qFx3y0rv0WE3vzaQD3kKv51mJU1wr391a+HjiZ+TNmjZDxdNjZpFkEaIsZYKl731W3Ykk1FcSm6Ie8s1B/J2P+Jk/gt8Qfyo3iBOon23rzM0VGdI+/G242yvmk2p0rSbVg6Ddq5anCKTpoEeArumu2rtq0A7hR10+2n9QrcshI0bG4uaw7Dnrr5Ov9QrcMg7HoxHrvQyJjEYVZY2RwGVwVYHvBFqxzNcPicrm6FDeO7tE5W4KsACD/iAA2PrWzx1WsZx/BHhsTiHjk0YOdoXAALEqwXUov2d61DJs9WjnKG4zP9tJyQWSK6nqdQ9QEWZVPcDRuWzYnMiuHATSum7gN7NEFgDvbx8zetJzLirDxYaLElS8U7RKhUAm8pst/fRWV53FLPiIEUrJhmVZAQBqDLqR18VIvv5Guz1Mf5jTOawv2zkMMOAw3cscYuT3k95PiTWUcR58+NmLG4QbRqeSr4nzNaNmXHOHjGLLI7LgSglIUEFnIsEudyL70zm/HMOHmSEYaeV5IBOBFGHtGTpuwv415uaDyvy/B7Gh1cdI3PZcvX0Y9i+sSFBsO+x3oT+z3J7DH0Vv0r6E4f4jhxkHTQk6LkMGBVkZe0rr3EUFwlxxBmPTdDqBgfSQ31hvaRbfVNjXpYtX+qKhGPhHmaiMtRkeTI7bMLTIpjyilP8ALc/lREXCeKO4wuIP8qT9K1rH/KKyzyxwYSbER4VxHiJEIujmxsic3Avua5nXG2JXGfNMJhBO/QLNdpBHZWNtwRzro/yEvSOC0kTLY+B8YdxhJvepHxtRa/Jxjm/+Mwv4tGv/AJVrzZlihGhaFBIYtToCWtIHQFAw2Is34Ubl2KeRC0iaDqay9+jmpPnWXrpv0Pxoox2H5KMeecca/akH5XolfkexJ+kmgQeWpz+ArYGFB4msS1WSRtYYozvK+CEwTF+laR2UqeqFUA7m25PdVe4iJIUX+u9aHmVUDiFdh5O9q+dybds7JUiA00grTxWkkVohrTXrUsrXKhHejpWindFd01AIiXdftD4itr4dbqHzJrGo03X7Q+NbHw+919CfwNYZFhirJc0/9vzbyzLl3WMsR/OtXjNRfzHByLJG0cemeUlwQAJpVtdgL9cggb+VZkCM249PzOP5pYiGfE4efCbdVCJFM0PkB2gPM1bOLMWuX4+HHt1YZY3gxJ7rqDJh2PvDLfzFWLMcswmKAimWKURMCFJBKMvI2BuLU5mGFw2LiaKXo5o2IupIIuDccj4is0aszrMMvK8OYqaQe1xd8RIe/wBpIpUH0W21McS5risPjYZ8GiSOmTqzq9zeMSgsVA3LA2NvAGtMzLDQSRHDzIphZLMpsEABFlJvt3UhMHhFZMQBFeOPoUkuOrHe/Rhr2teqisoM84weSySQTDET5lIdMigKHlnNiES/VsLjy76Ays4vLsXg5p8IuGw/Rpg5WWRZA2o+yd9PKzd58a0XA5DgAF6KKC0TmVdOkhHOzSAA2B250TNLh8SphlWNw5b2b6X1hCOtp32BI37qqKzPOLMfhI5MZiMJjHwmNha0kROlcRIANIMTdvVy1LUdxHjImzSGTGYmTBdLl8bM0bmM6ySSl7X91u6tLxiYEy65EgaWI6QzIGdSLdUGxN7EbC5onFz4YlWcRsWFwSms6R3khTpXzNhTRWI4ekjbCwmGRpotHUkYks4FxdieZ50eaGjx8V9CkDSwTZWCAtyAa2k+6h2zpQzCxKqosRuzMXKaVHfuK14oKD2NA4laDm4k9oiCGQHpljl12XQGjZw62NmHV7r0mLM+nsEXQXTXG4OsW2Nn2spNxtc1WiSI7Mqz/PV3Hq3xb9avuIn1or2tqHLn4g/jeqHnab+dz92pqL8iQ5Wk6afKVzTXUAcpXClP6a5oqEe0V0CntFd0VGRuMbj1HxrXsgQAG3ifyNZOqbj1HxrWci5Ha25rmxJyM8qixlb9RRpHRs/Xv1ijNquANj6HvF6k0qKinQFg2+JDyFVN9XNihFuSabeVZIblyGR9CnolVElTWLlyJEKAgW25gmkTZXK06t0cSaYxYrcgmORWVWNhYWJtttvQ2OzmRQCk7MTExf2Qfo3uijZQLMCx6huTRGIzRgrFJ9SLo9oQu7HWWjVgum9guxHM2vc0CPS5JJI7M4jGqRW03LbAxGx259Q0RJlbCUyLpPtNQQ7DeIRtuBs1xe9uRNCYvOW0FCT0jO4K6TqEel2BIA2FgN/xpjA4ibUiamUqFGixYGMRDrkFLatXfq7gKrRBEPDkgB60al5nZwimxicgsg87jn5mjsvyfo5We4OoyWAFrB3DAX8rU7k0jGPrajZjYtcFht1rMAQOexFHVpRRlsjzlW97j6fpRt/hsR8d6Ck4Z3LBhqYFWuCRoLFgAARuLkeBqdJpLcqqRWQ0+Qn2mlu1FoRQAtmAXQ5PeVKix8zToyRdKAltSIqhgdwytq1+t/vqQr1NIbI1MjQOZHd3cuj3JAF41ZVAUbAWY7U02ARAdGoXUqOsToU8wgPZHKpUig8QtVIrK9j4woCjYAWA8hVFzkEt5b/1NV+zJdvzqj5wh1eRJ+NS5EhilcCURopOkV1AY0V7o6IIrmmghwJXQlOiKu6KGA2F3HqPjWpZAvVPqazFV5eorTsiGx8zWGJOL3UDPxCiOVMU91NriJiD6EcxR6VXs6+UXDYadoXEzmMAzNHGXSENyMrDs7b0BTYbLxHAws0c1rg2MT8wQwPLxApX7Uw+Ev8A0n/Su5xxdhsLCk0so0S26PSC7SX3ARV3ahsi48wuLk6JDJHLYkRzI0Tso+soYdb3U2iphP7VQ+Ev/Sf9K5+1UP7s3uif9Ka4h42w2DYJIzNKwuIokaWS3exVRsPWnuHeLcPjQ3QudUfbjdWSRL8tSNYj1qtF5EjimP8A5eIP8l6UOJl7ocSf5R/WpWbEKgu7Ko8WIA+8mhDnuHGj28XtDZOuvXPKy77mq0FME/aMnlhsSf8AIB8TXP7flPLBz/8A4HxajMxzyDDlVmnjiMh6gdwpb0ud6fw+KWRA6MHVt1ZTcEctjTaKmRhzXEHs4Nv80iD4XpJxmMPLDRD1mv8AgFqXvSSar+hr7Ihnxx7sKnr0jfpQuIwWLbtYtU/hQr8XJqfcbUHiKtwJFTxORKGDySTTMpuDI9wD4hBZRVczcEud+9vfuv61dsw5VTsyTrm/ifu6tF+TRFMlJKUSy14R11AEC13TRBWudHQI6BXdNLKUrRWaAa0Vo2Q8mt4/lWf6a0DIhsfX8r1liidXuqm8V5siSS4PBRI2Mxo9sdgsaldBlnPedPIVcohVZzbhvK553edYTMbByX0tcAAA2Yd1FMk0uSGwuXx4TNMFHMwKR4Ex4aRiNJnDgyWJ2DlbW/Ci/lVkTo8LpI+dfO4fm9u32vaWtvo03v3cqmp8my+TDLhX6FoU7ClwSvgVa9wfOh8j4Sy/CydLGVaS1g8kvSMq+CFj1R6UbX0W5Edwa6jMsxEthiTKpW/aOH09To7/AFb87UrNnT+3sF0FjL0GI+daf+TZej6S3frva9S3EPD+BxukzFNaDqyJJokUeTg3tSuH8mwOCDdAY1Mhu7lwzvb95ybmna+i3IF4+yr5wuEUxmVRjYTIunUNHWuW/wAPjVbx3A6WzgJhB1o0OGsg7fRMT0Hcp1hezbetDObQj+9j/wBa/rTT59hxznj/ANa1bGwUkUTF3gxOIknw64o4nDQ2u8WqALFZ45FkIKIWJbUPjarH8nAK5ZhQV09Q7eALMRbyt+VezeTK8QytiDh5GTss1iQL3tfw8qMPF2CAAE8dhsAO63gAKVjl0LkiWJrlQJ46wQ/vr+gJpmT5QcIORkb0Q1v9cujO9FiehMQ1QbcfRnsYfEP6Jah8RxPin+iwEnq7WFX65ApIKx/Kqjj+2R5n4LRmMwePmIMsiQICCUTckXBsT7qGzHeRj5nb3LQ40zSdoAZa5pp4rSStbIb017TS67UQu1dC07pr2ihkItV74f7Pf3fCqQV2q8ZJy9w+FYYonIhy8qh8VkWBlkkaSJNYbrs1xc7czepmIULNlykudQBLBjstwbW3vz28aLa4Ck+SLfhfLrgGOO7Xt1m7hc7httq6/BmABsY1Bt3uwNvHtUcuSLYrr2s4GwuNakEk9/O9LxWWh3LhgOy3IHrJsNyeztYinfLsNkSN/Y7L7X0Jt/8AY3fy+tXTwhgFsDEu526zHuJ/e8AadTh/ZgzLbVdCFtuVALXB25bUtuHgRZpSRtbYA3uWJJvvc+lW+XZbIjR4RwC2JijGrkSzb+nWpB4dy4f3cPf3k3tz76kTla6FXXbSGBNhuH5ix5eVNjKYwes51EDwXqoYz6fUXerfLsdsQKLLsvsGEcNiAeQ5EXBN/KicNg8EW0pHCWtewQfjttSospiYaBIWCbAXGzDc7gbnkaWMHCknSF7FSebDYm5I5X91W+XY7UErl8Q7MUY9EX9KcVQOQA9wpLYtAQNQ63Lf30NJm8Q+vfcXIGwvcXv38qWwcQx3Pp6UHiD60PLncdrrqc6lXYW3JUEb941XPpTMmaAytEUI0vpDXHhcG331mxSA8w5Gqpj/AKa3iD7jbf76tmYbXqsYxPa3/wANK5IFMd64UojTSWFdDIxoryrenq4aiHSorjLSzXl5VCIZaueR/kvwqoVcsl5j0WuchJuKorFYBWlkPSICQCysNtha77+B+FSq1EZj9L/r+CViXBLkaXLTqIWSPrRkKb21Ehl5A72vtbwopsjO5DC5fV3i4/cPlcUJ9b+bH/3GqXP0n+b9akJHScPuwI6QAFdgNVlY3DEG/K1hbyoqfJgzIerZFQWsfqtc9/eNqJXsH1/OkzfX+0tVBZEpwyQADJqNxYm9/u5HbanocjcnUxF1dtAK3BTbSG/E/dRObdj7/wA6jf72H+GPjTRWF4Hh9UcOGuVIvtbdQBtvtQ0uUxsZAkq6yrc7Gwa/av53saRhv/WR/Zl/8ahcd9MP4S/CapoSyNk8RDKZCbqSLFQVQi11t+BpvoMKyhjICj9kFuqN77eG576Fyv6X3zf0LTWH+jk/gxfEVASDNh1Gw1nt2ubmwF23tfZSbd+k2p/EYdNWvSNR+tbfeqnwx2/5J/7ctW76o9B8BUiInHDnVaxJ9qfJR+v51Zcw76rWI+kP2f0rS5EQVpBFOd1JFdjAi1cIpVdNDI//2Q=="/>
          <p:cNvSpPr>
            <a:spLocks noChangeAspect="1" noChangeArrowheads="1"/>
          </p:cNvSpPr>
          <p:nvPr/>
        </p:nvSpPr>
        <p:spPr bwMode="auto">
          <a:xfrm>
            <a:off x="357188" y="-330200"/>
            <a:ext cx="18288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43041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3042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3043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3044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3045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457200" y="1087438"/>
            <a:ext cx="8305800" cy="4398962"/>
            <a:chOff x="457200" y="1305580"/>
            <a:chExt cx="8305800" cy="4397784"/>
          </a:xfrm>
        </p:grpSpPr>
        <p:grpSp>
          <p:nvGrpSpPr>
            <p:cNvPr id="4" name="Group 1"/>
            <p:cNvGrpSpPr>
              <a:grpSpLocks/>
            </p:cNvGrpSpPr>
            <p:nvPr/>
          </p:nvGrpSpPr>
          <p:grpSpPr bwMode="auto">
            <a:xfrm>
              <a:off x="457200" y="1905000"/>
              <a:ext cx="8305800" cy="3798364"/>
              <a:chOff x="-18882" y="1980399"/>
              <a:chExt cx="9239082" cy="4435475"/>
            </a:xfrm>
          </p:grpSpPr>
          <p:pic>
            <p:nvPicPr>
              <p:cNvPr id="43038" name="Picture 2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566988" y="1980400"/>
                <a:ext cx="6653212" cy="44354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039" name="Picture 25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-18882" y="4198136"/>
                <a:ext cx="3322877" cy="221525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040" name="Picture 26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-4929" y="1980399"/>
                <a:ext cx="3326606" cy="221773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3037" name="Rectangle 28"/>
            <p:cNvSpPr>
              <a:spLocks noChangeArrowheads="1"/>
            </p:cNvSpPr>
            <p:nvPr/>
          </p:nvSpPr>
          <p:spPr bwMode="auto">
            <a:xfrm>
              <a:off x="838200" y="1305580"/>
              <a:ext cx="745749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1995: Continued expansion of epidemic across USA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1143000" y="1066800"/>
            <a:ext cx="6934200" cy="5137150"/>
            <a:chOff x="9607935" y="-1211197"/>
            <a:chExt cx="6619121" cy="4702635"/>
          </a:xfrm>
        </p:grpSpPr>
        <p:sp>
          <p:nvSpPr>
            <p:cNvPr id="9" name="Rectangle 39"/>
            <p:cNvSpPr>
              <a:spLocks noChangeArrowheads="1"/>
            </p:cNvSpPr>
            <p:nvPr/>
          </p:nvSpPr>
          <p:spPr bwMode="auto">
            <a:xfrm>
              <a:off x="9607935" y="-1211197"/>
              <a:ext cx="6619121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1995: Inherent viral drug resistance mutations</a:t>
              </a:r>
            </a:p>
          </p:txBody>
        </p:sp>
        <p:pic>
          <p:nvPicPr>
            <p:cNvPr id="10" name="Picture 33"/>
            <p:cNvPicPr>
              <a:picLocks noChangeAspect="1" noChangeArrowheads="1"/>
            </p:cNvPicPr>
            <p:nvPr/>
          </p:nvPicPr>
          <p:blipFill>
            <a:blip r:embed="rId2" cstate="print"/>
            <a:srcRect l="41341" t="22350" r="23103" b="36298"/>
            <a:stretch>
              <a:fillRect/>
            </a:stretch>
          </p:blipFill>
          <p:spPr bwMode="auto">
            <a:xfrm>
              <a:off x="9753600" y="-687322"/>
              <a:ext cx="6387476" cy="41787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2"/>
          <p:cNvGrpSpPr>
            <a:grpSpLocks/>
          </p:cNvGrpSpPr>
          <p:nvPr/>
        </p:nvGrpSpPr>
        <p:grpSpPr bwMode="auto">
          <a:xfrm>
            <a:off x="1119188" y="1066800"/>
            <a:ext cx="6881812" cy="5162550"/>
            <a:chOff x="-9937750" y="-1130300"/>
            <a:chExt cx="6881812" cy="5162385"/>
          </a:xfrm>
        </p:grpSpPr>
        <p:grpSp>
          <p:nvGrpSpPr>
            <p:cNvPr id="9" name="Group 4"/>
            <p:cNvGrpSpPr>
              <a:grpSpLocks/>
            </p:cNvGrpSpPr>
            <p:nvPr/>
          </p:nvGrpSpPr>
          <p:grpSpPr bwMode="auto">
            <a:xfrm>
              <a:off x="-9937750" y="-1130300"/>
              <a:ext cx="6858000" cy="5162385"/>
              <a:chOff x="-8763001" y="1447800"/>
              <a:chExt cx="6858535" cy="5162167"/>
            </a:xfrm>
          </p:grpSpPr>
          <p:pic>
            <p:nvPicPr>
              <p:cNvPr id="11" name="Picture 37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l="4430" t="23334" r="45721" b="12032"/>
              <a:stretch>
                <a:fillRect/>
              </a:stretch>
            </p:blipFill>
            <p:spPr bwMode="auto">
              <a:xfrm>
                <a:off x="-8763001" y="1957162"/>
                <a:ext cx="6858535" cy="46528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39"/>
              <p:cNvSpPr>
                <a:spLocks noChangeArrowheads="1"/>
              </p:cNvSpPr>
              <p:nvPr/>
            </p:nvSpPr>
            <p:spPr bwMode="auto">
              <a:xfrm>
                <a:off x="-8205746" y="1447800"/>
                <a:ext cx="5750036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1995: Importance of viral load set point </a:t>
                </a:r>
              </a:p>
            </p:txBody>
          </p:sp>
        </p:grpSp>
        <p:pic>
          <p:nvPicPr>
            <p:cNvPr id="10" name="Picture 39" descr="http://www.cdc.gov/mmwr/preview/mmwrhtml/figures/00001688.gif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-5873645" y="41275"/>
              <a:ext cx="2817707" cy="2130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7"/>
          <p:cNvGrpSpPr>
            <a:grpSpLocks/>
          </p:cNvGrpSpPr>
          <p:nvPr/>
        </p:nvGrpSpPr>
        <p:grpSpPr bwMode="auto">
          <a:xfrm>
            <a:off x="414338" y="1066800"/>
            <a:ext cx="8272462" cy="3592513"/>
            <a:chOff x="1362484" y="-3429000"/>
            <a:chExt cx="8272437" cy="3591337"/>
          </a:xfrm>
        </p:grpSpPr>
        <p:pic>
          <p:nvPicPr>
            <p:cNvPr id="9" name="Picture 41" descr="http://www.drugsdb.eu/images/zidovudine_6cab4f5f-257c-4709-aa1c-1f43706cd9c1-02.jpg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362484" y="-2864165"/>
              <a:ext cx="8272437" cy="30265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39"/>
            <p:cNvSpPr>
              <a:spLocks noChangeArrowheads="1"/>
            </p:cNvSpPr>
            <p:nvPr/>
          </p:nvSpPr>
          <p:spPr bwMode="auto">
            <a:xfrm>
              <a:off x="2008360" y="-3429000"/>
              <a:ext cx="6895957" cy="5231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1995: Generic antiretrovirals production nations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219200" y="1066800"/>
            <a:ext cx="6667500" cy="5494338"/>
            <a:chOff x="1219200" y="1080388"/>
            <a:chExt cx="6667500" cy="5494544"/>
          </a:xfrm>
        </p:grpSpPr>
        <p:grpSp>
          <p:nvGrpSpPr>
            <p:cNvPr id="9" name="Group 1"/>
            <p:cNvGrpSpPr>
              <a:grpSpLocks/>
            </p:cNvGrpSpPr>
            <p:nvPr/>
          </p:nvGrpSpPr>
          <p:grpSpPr bwMode="auto">
            <a:xfrm>
              <a:off x="1219200" y="1080388"/>
              <a:ext cx="6667500" cy="561288"/>
              <a:chOff x="-6477000" y="-256575"/>
              <a:chExt cx="6667500" cy="561375"/>
            </a:xfrm>
          </p:grpSpPr>
          <p:sp>
            <p:nvSpPr>
              <p:cNvPr id="11" name="TextBox 31"/>
              <p:cNvSpPr txBox="1">
                <a:spLocks noChangeArrowheads="1"/>
              </p:cNvSpPr>
              <p:nvPr/>
            </p:nvSpPr>
            <p:spPr bwMode="auto">
              <a:xfrm>
                <a:off x="-6477000" y="-218420"/>
                <a:ext cx="6667500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  1987: Condom indication for HIV prevention</a:t>
                </a:r>
              </a:p>
            </p:txBody>
          </p:sp>
          <p:sp>
            <p:nvSpPr>
              <p:cNvPr id="12" name="TextBox 31"/>
              <p:cNvSpPr txBox="1">
                <a:spLocks noChangeArrowheads="1"/>
              </p:cNvSpPr>
              <p:nvPr/>
            </p:nvSpPr>
            <p:spPr bwMode="auto">
              <a:xfrm>
                <a:off x="-6477000" y="-256575"/>
                <a:ext cx="6667500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 dirty="0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  1987: Condoms indicated for HIV prevention</a:t>
                </a:r>
              </a:p>
            </p:txBody>
          </p:sp>
        </p:grpSp>
        <p:pic>
          <p:nvPicPr>
            <p:cNvPr id="10" name="Picture 8" descr="http://t1.gstatic.com/images?q=tbn:ANd9GcR1bCka3uq6LET9Yww7SRUqHRORnhOUhN4PisxHFFRCka6HNr8B"/>
            <p:cNvPicPr>
              <a:picLocks noChangeAspect="1" noChangeArrowheads="1"/>
            </p:cNvPicPr>
            <p:nvPr/>
          </p:nvPicPr>
          <p:blipFill>
            <a:blip r:embed="rId2" cstate="print"/>
            <a:srcRect b="19273"/>
            <a:stretch>
              <a:fillRect/>
            </a:stretch>
          </p:blipFill>
          <p:spPr bwMode="auto">
            <a:xfrm>
              <a:off x="2552700" y="1676400"/>
              <a:ext cx="4038600" cy="4898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5"/>
          <p:cNvGrpSpPr>
            <a:grpSpLocks/>
          </p:cNvGrpSpPr>
          <p:nvPr/>
        </p:nvGrpSpPr>
        <p:grpSpPr bwMode="auto">
          <a:xfrm>
            <a:off x="123825" y="1076325"/>
            <a:ext cx="8867775" cy="5400675"/>
            <a:chOff x="-5492571" y="-1955006"/>
            <a:chExt cx="8867428" cy="5401851"/>
          </a:xfrm>
        </p:grpSpPr>
        <p:sp>
          <p:nvSpPr>
            <p:cNvPr id="9" name="Rectangle 28"/>
            <p:cNvSpPr>
              <a:spLocks noChangeArrowheads="1"/>
            </p:cNvSpPr>
            <p:nvPr/>
          </p:nvSpPr>
          <p:spPr bwMode="auto">
            <a:xfrm>
              <a:off x="-5492571" y="-1955006"/>
              <a:ext cx="8867428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1995: PEPFAR: US President’s Emergency Plan for AIDS Relief</a:t>
              </a:r>
            </a:p>
          </p:txBody>
        </p:sp>
        <p:pic>
          <p:nvPicPr>
            <p:cNvPr id="10" name="Picture 39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-3101890" y="-1457186"/>
              <a:ext cx="4060767" cy="49040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6"/>
          <p:cNvGrpSpPr>
            <a:grpSpLocks/>
          </p:cNvGrpSpPr>
          <p:nvPr/>
        </p:nvGrpSpPr>
        <p:grpSpPr bwMode="auto">
          <a:xfrm>
            <a:off x="152400" y="1066800"/>
            <a:ext cx="8739188" cy="3429000"/>
            <a:chOff x="-6080227" y="7848600"/>
            <a:chExt cx="8739188" cy="3429123"/>
          </a:xfrm>
        </p:grpSpPr>
        <p:sp>
          <p:nvSpPr>
            <p:cNvPr id="9" name="Rectangle 39"/>
            <p:cNvSpPr>
              <a:spLocks noChangeArrowheads="1"/>
            </p:cNvSpPr>
            <p:nvPr/>
          </p:nvSpPr>
          <p:spPr bwMode="auto">
            <a:xfrm>
              <a:off x="-4856918" y="7848600"/>
              <a:ext cx="6361037" cy="5232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1995: First CDC guidelines for OI prevention</a:t>
              </a:r>
            </a:p>
          </p:txBody>
        </p:sp>
        <p:pic>
          <p:nvPicPr>
            <p:cNvPr id="10" name="Picture 32"/>
            <p:cNvPicPr>
              <a:picLocks noChangeAspect="1" noChangeArrowheads="1"/>
            </p:cNvPicPr>
            <p:nvPr/>
          </p:nvPicPr>
          <p:blipFill>
            <a:blip r:embed="rId2" cstate="print"/>
            <a:srcRect t="17999" r="3857" b="24850"/>
            <a:stretch>
              <a:fillRect/>
            </a:stretch>
          </p:blipFill>
          <p:spPr bwMode="auto">
            <a:xfrm>
              <a:off x="-6080227" y="8355733"/>
              <a:ext cx="8739188" cy="29219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34"/>
          <p:cNvGrpSpPr>
            <a:grpSpLocks/>
          </p:cNvGrpSpPr>
          <p:nvPr/>
        </p:nvGrpSpPr>
        <p:grpSpPr bwMode="auto">
          <a:xfrm>
            <a:off x="762000" y="1066800"/>
            <a:ext cx="7583488" cy="5181600"/>
            <a:chOff x="2998983" y="1066800"/>
            <a:chExt cx="7834055" cy="5642753"/>
          </a:xfrm>
        </p:grpSpPr>
        <p:grpSp>
          <p:nvGrpSpPr>
            <p:cNvPr id="9" name="Group 35"/>
            <p:cNvGrpSpPr>
              <a:grpSpLocks/>
            </p:cNvGrpSpPr>
            <p:nvPr/>
          </p:nvGrpSpPr>
          <p:grpSpPr bwMode="auto">
            <a:xfrm>
              <a:off x="2998983" y="1066800"/>
              <a:ext cx="7834055" cy="5611636"/>
              <a:chOff x="2998983" y="1066800"/>
              <a:chExt cx="7834055" cy="5611636"/>
            </a:xfrm>
          </p:grpSpPr>
          <p:pic>
            <p:nvPicPr>
              <p:cNvPr id="11" name="Picture 24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449931" y="1720852"/>
                <a:ext cx="6947894" cy="495758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2" name="Rectangle 38"/>
              <p:cNvSpPr>
                <a:spLocks noChangeArrowheads="1"/>
              </p:cNvSpPr>
              <p:nvPr/>
            </p:nvSpPr>
            <p:spPr bwMode="auto">
              <a:xfrm>
                <a:off x="2998983" y="1066800"/>
                <a:ext cx="7834055" cy="56978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1995 - December: First protease inhibitor: Saquinavir</a:t>
                </a:r>
              </a:p>
            </p:txBody>
          </p:sp>
        </p:grpSp>
        <p:pic>
          <p:nvPicPr>
            <p:cNvPr id="10" name="Picture 32" descr="http://www.clinicalpharmacology.com/apps/images/photo_us/002/invi001t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310350" y="4555500"/>
              <a:ext cx="3087476" cy="21540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AutoShape 10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2388" y="-10398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172" name="AutoShape 12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204788" y="-8874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173" name="AutoShape 14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357188" y="-7350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174" name="AutoShape 16" descr="data:image/jpg;base64,/9j/4AAQSkZJRgABAQAAAQABAAD/2wCEAAkGBhAPEA8QEBQQDw8PEA8VDxAPDw8PEA8QFBAVFBUQFBUXGyYfGBkjGRQVHy8gIycpLCwsFR4xNTAqNSYsLCkBCQoKDgwOFw8PGikkHB8qLC4pKiwpKSwsKiktLCwpKikqKjQsLCwpKiwpLCksKSwsLCkpLywsLCwsKiwsLC0tKf/AABEIAOEA4QMBIgACEQEDEQH/xAAbAAACAwEBAQAAAAAAAAAAAAABAgADBAYFB//EADkQAAIBAgMGBAMIAQMFAAAAAAECAAMRBBIhBQYTMUFRImFxgTKRoQcUI0JSYrHB8DOCkiVDctHh/8QAGwEBAQEBAQEBAQAAAAAAAAAAAAECAwQFBgf/xAAwEQACAQIEAwcDBAMAAAAAAAAAAQIDEQQhMUEFElETIjJhccHwkbHRI0KBoQYU8f/aAAwDAQACEQMRAD8A6tEl6JIiS9FnkudgoktVZFWWhZAQLHVYVWOBBQBY4EIEYCAKFjWjASQAASjHY1KFN6tQ5UQXJ6+SjzJtNF5x/wBoGCxVVUamC+Hpi7qmrB9fEw6i38zE3yxbR6sHQjXrxpzlZPV/N3sePhd/MQlZ3cB6Tm/C0HDHQKfSdxsjbdDFJmpMCbeJCbOp7Ef3PkaGW4aq9Ng9NijryZSQRrPFDESXizP2WM4JQrR/S7sl9H6r3+59dquRWogHRlr3HQ2VSP7mgicNsjfgNUori7IUFQCsB4TnUC7Dpy5zuKdQMAykFSLgggg+k9kJqWaPx2JwlXDS5aqt06P0ZLSGG0hE2eUUxTHgMEsVssQrLCIbQDOViMs0MsrZYBmKyh1mwiUusAxskpdZsKyl0lBk4ckv4ckA2qsuVIFSXKIIELLFECiWAQUIEcCARpAECG0WECAMBJBDBbEtDBeGAc3t/cqlibvStRq8yQPA/wD5L0PmJwO0NmVsK+SspUn4TzVh+1us+xTyN5cZhadBvvIDq18tPm7n9vY+fScKlGMs9D73DeK16Uo0mnOL0W/8fh/0fJK1RcyDne9/6npbI3lr4U2pOcnWmTmX1APKeJj1HEugIUlrKTmKjtfr6yoMec8F3GzifuewjiIyjUV10a8l73O+p70PVuwquD1W4FvSbtmbTxlYkUmZgPiZgCq+pInzlHY6jSdzupvyiKlDEqKajRatNQF1/Wo6+c9FKrzO0mfD4hw5UaTdCkpeVlkvTcs2jvfjMPUNKoiBhyLLcMOjC3Sadm7+XYLiFVQbeOncAeoPSbt8dmLicLxadmekM9N0IYMn5luOegvPmLVjb1lq1J05a5HmwGDwuPoeBRksnbZ9UfbVNwCDcHUeklpzf2e7QarhcjatRfKL88h1Hy1E6aeuMuZJo/K4mg8PVlSlrF2FtEYS0ytpo85U4lRWaCJWyQDLUSUMs2lZTUSCGfLJLeHJKDSoliiKolshbBAjiKJYogWCIZIYKSERYbwBrQ2ghkBJJBMm1xWNGr93y8bL+GWFwNdbef0gsVzNK9rnm7y7008GuUWqVz8NO/K/Jn7Dy6z5ntDG1MRUarVYu56nkB2UdBKajOXY1M3EzHOXvmzdb+clJHdgiAs7EBVUXJPYCfNqVXN226H9E4fw6lgocyzlvL8dF8ZRVPLynS7J+zmtXpGq7cDMAaSupu37m6qJ7O725f3eph6mIyvVdntT0ZEtSLA+bXHpO4Ht7TtSw+8/ofI4jx+UX2eFemsvZfk+K4/Y1bCvw66FOx5o3mp5ERFoAz7RisJTqqUqKtRD+Vhcf/Jy2N+z9LlqDlNfge7KPQ85J4a3hOuG/wAhhUVq65X1Wj91/Zyex9o18MSKbfht8VNhdG9uhlOF2K1RwqjMSdFUGdbg9xal/wAV0Cdcl2Y+Wo0nT4HZlOgMtNQo782PqZqNBtWloc8RxmjSlKVBJylq9v56nn7s7EOFptmtmcqSB0A6HznsxxEM9aSSsj8pWqyrTdSerBFIjSQcyoiLaWkRCIBS6yp1mhpW4lIyjLJLcskpC4CMBAolgEhoiiOogAjCAAwwGFYBLSWjySAAEgjQQCSXhIgtAOS3y3POJPGw4ArkgVFvlWoOQbyI+s9Ldvdelg1BNqlcjx1D0/ao6Ce3Yw2meSPNzWzPZLHV5UFh3Lur5Zvouhym8O8dWjiFVAmWlYvmVSTcA2BOoFjadQjZlVuWZQfmL/3Pne9pJxdcHkuUA9R+CpB+c77Z1QvRov8Aqp0z81nKnJuckeeSSSNEhkywzucwWkkkgAgYSNALygEkJggAtARGgMgKmEQrLiJXBBMske0koGAjqIqHWWXgobSASQqIIQrCFhtJIUkkMggAhAkkBgDWgyw3glAYCsEYCQh833jN8XifN1B0HLIs7TduqWwmHJ6Jb/iSL/SeLtTdrPWquaqk1DfVDdfI666WE9/YOA4FBKefiAXKnJkABPwget/nPNShJTbaO05JxSRtkMa0lp6jjcQCQ6R8smWBcq5xoSsgWCi5ZMscrBlglxLRSJaUilYFyvLFtLrQFYIVWkj2klAix4AIwEhoKiMBFtCYINJAI1oKCNlgtDaCXARDaHLJaBcUCMBDaG0C4tpXiahVHKi7BSQNLk9hfSXWlVeiHR0YXDKQwuRcEcoZD5Vt/fGlxHviMbh2W4anwFcgg20N7Tpdw95PvZK0+PUpoLvVxDIGYkeEKoJ8/lPFxv2ZYaq9RVrYkMtyQ3iX47WuFPXpadDufurRwD6Mz1HACmoXuNCTlDAW0HQTmkla2prM6yECECGdTItpLRrSWgCZYbRrSWkAtpLRrQSkFIgIlhEUwUS0UywiIRAFtDDJAKAZYkrUS5FkFw5YQkcJGyQBAkIWOFhyzViChZMse0loAsksyQZYAklo+STJAEkMsySZZAc4KN6+JLHQrqpy2GqkFr26HTpbnNuzKaDVQvIaqKfn+n/2ZUMO4r12tZWSwIGhYZbEkakkX0B6GaMEHLeI2sOWVrnX97EgewnNLM2zfJeWWkyzoYK4VEOWECChyxXEeKRBCuGOFktBSq0NpZlgggmWKRLMsUrLYCWkj5ZIsDEjTRTaYA8vp1JbA3qY9pTSeXiAQCG0l4YALQgTHtpnGHrNSOWotNip0Oo16+QM5zcHaLVDiEdmdiVcFiWJuMrc/wDbMuVmkemGGlOjOsnlHY68yAQ2ktNnlJaS0IkgCwER4CJCnhVly4hyCPHRPEB1y5ctra2tr1W/nLcG+oCgkE62WyjXyUD+Ya1FeO7XseERa1rk9b+lpbhbX7+mUnU+RP8AM5WzNG+0kbLJlnUyLII2WTLABBaOBJaALaC0e0loAkFo9oLQBbRTLIIBXJHyyQDns80U2mENLqNYXtcZrXtcXt0Nu0oPUpPGxW0Eo03qvfJTF2ygsbekyG7KwBKFgQGWxKkj4h6Tht3Npvh8bVoYpi4rk06xdiRm5K1z0N7X7N5TE5ctvM9uFwvbxnJPw523a3sdVR28+0KFcYNjQrU2Fg2Us6kaWP5b6i/S08Ldfet8NVahii5RnN2qEl6NS+pa+uW/OYKDnZO0LG/CBsT+ug/I+o/lTOr3v3WGKX7xQA44AJA/76W0/wB1uR68pwTk81qtT68oYek+ykv0qqTjLdP1+WudQVDKRoVYEGx0IInzzdRzQ2hwj1arSPqOX1WXbmb18MjDVzZL2pO35Df/AE28u3Y6TPvQpw20eKNLtRqjzOl/qpmpSUkpLY54bCzozq4af7o5PrbT7n0oSRVcEAjUEXHodRGnoPzxCILQyWlAJIxEFoB5eIwZ4vEuMuRltdri/UWgw9IXF7t2zM5t8z/U3VV0YeRnmpm8lA1JsSLeyqJyaszaPXEkIHKQzoZBJJCBABJaG0loAILRrQWgEimNBIBYDGimUgJJJIKckzThqeIfZ+OJcsyk+JiSS9F+pv1HP/bO2HOeJvfsvi0eIvx0bnTmaZ+Ie3P5zFSOV1qj34CrGNR05+GeT9jsKFS4BGoIuD0I7zk/tB2ao4eJUgMfA4uAzdVcDrbUfKeDg98sRToJQpgZl0WpbM2X8oA5XHf0m7Z+6OLxbCpiGamDzard6pHknQfKc5S51ZI+hhcK8HV7arNRS+rXoejjv+o7PXEDXE4Pw1hbVk6nz5BvZp7v2d7b41A0HP4lD4bn4qR5etuXpacnsDFNs7HNRqn8Nzw6t/hKn4Klu2o9iY+KVtk7QDrfhXzKOj0XPiT21HqomFKzUv4Z66tBVYSw0dH36b+8fmzOm303R4gbE0B4xrVQfnH6wP1DqOvrONxW03rJSWp4mpKVDE6mnoQp7211859joVldVdSCjKGVhyKkXBnHbxbhmrWFTDFE4jfiqxsqn9Yt36j/AAbqU2847nk4dxGMbU8R+3wt7eX4/wCHvbsYvi4TDt1yZT6oSp/ietlnz/DbabCrh8FgDSxT4o4lkxeIqcPDU3okLVTKt2ZltfLpzvczvcGxNNCzI7FFLNT+BjlFyvkTciehJpK58OvKLqycNLu3oPCZJLSnK4LwyWhgtzPW5N6H+J5tKoLi1mv2XMfpf+Z6dXr/AJ0ldPlObWZpGlRARCOkM2YFAhtGkkFwWktDJABaS0MEAUiSNFMAUytpaZW0FFkkkmhY468sS3XkefmLcpW8anAOHxFM7OxwYC6A5k86TaFR5jUfKfTcNXDqrKQVYAgjqCLicxvVsnj4csovUo3ZbcyPzL8v4le5e0mp4VziL0qNHVatTwJkOpFz2P8AM5R7suXZn1cS1iMPGtfvRyl59H88y3f/AGPnpriVHipjLVsOdMnRvYn6+UfB4Btq4CiG8FfDuFWq6tlqJprfr4e3VZ6OG3rwtXFVMBcmuii6OhCVboGKIT8RCspIHRhz1t5u4WEOKWntCtXxL4g1cSDQFd0w1EJUekKHBWy2UAHXqQe0rpJtvqcYcQnClCCXei7xl0XTzPT3e3gp0GXZ1FcZjDSqGlUxVPDg4XDVDrkdywuFvra9pyu0Nt7SaphMR94+7YjDYmpgcfSYOcGK7MWw9Z6V9KVUFQWGoupHKezsveClseri8Ljs9GlUxNfEYPEcKo9OvTrtxGpXQH8RWJFuoI99FPd07VLYx0fCUNo4N6OMw1W3GfI98LiRYWWoup15C07JKOR8+c3OTlLVnHbSpNXxGLwFWgcNisRbGYfD1NaRx9IWrU6Lj/Uo16YPvcGfTt1a2MYDi4ajs/CLSVcPhg+eutratlARFtpl5z2KGCVVpA/iPRQKtWoEaofCFLFraEga2teaYvczYkMEkhSQEwxCICK6kqQ6H2lxU9jK1X/DObNlwflGBiLTPXSOotNIywySSRYEhggLWiwGklfEilzILFsBiCr84vGECw5lTw8WK5lKCSCSUHIGMkmSMBAL6c5La9WtTXFYHGNxKGNp1lwWKZUAWoyHLhalgAGBAytpflznWLEx2z6WJpPRrKHp1BZlN/UEHmCDqCNRKmZZ81FGvjKiU6FNWr43A7NxVPENVNE4KvQDUKldSBmZswC2HOwvOs2XuhjWWqxxFTZ9Su7jFrhhRq0MUR4Ti6IbWgzqdfO+nb3tk7GoYVKaUkCilTNNGJL1BTLlyuc62LMxt3M9VWlciD7I2dSw1Glh6QIpUVCoGOY2HUk8yed/OekjzCjy9XmCm9TDM9OpL1a8pRpJJJSEklNTEqvMge+vymWvtdVBIV2A52FtJHJLUtmbmlSn+ZyO297a1PLkCKj2yP8AFra5Qg9xyMFLejEVKSVaaU2XUVgL58wOuVQe2s88q8UzqqbZ2l4M47j5z59jt4sYtzVqUsOoOjFL6X7eK3vaQ7zGorMjXK5Q68NnanUt0UHVTYkHlMvEpbM12PmfQc8rarbqJyeF3wpfh08zNmsMxWyqex1vz095dX3ky1Fpj4nYqMq2swHU9o/2Y2J2LOkL+vvpFLH09piwOOZlBcZD1HMy04umCASLnkWPOdFNSVzLi0XK3a5+v1gZifL01MQ1r/CCfosUqT8Rt5Lp9ec1chY1TL1/swZvYefOSnS7C3nLeFbnr/EqIVKLkaEjvLGMJMrdpogc0kqzSQDniIQst4cOWVAVRLFWFVlgWABRLklQaWqewMmRLFyiWJKVJ8h9ZViKN9c2UC1wScpHpF7BI3nFIvxMB6kRvvwHIMe3QfWePUxKUnpCyZKjFWa4GVgPkbW15zVgKrC4cr4ctggIItcG9+XS2p9plyNWNy4uo17AJbuM3MaEHlKcS5QqajsytcZQHZi3TKEGvnKWxVRnBRhwxa65dSQTcX7EW0ltVn0zWUcwwuApA636WmblsWPh6YGvMEEEaEEHSx97TPicSpU2v6gco9TDLa5Nralr6aC+vcR6Toy3QggE/CRa/ke1jz85kpzjbvKUZKl6qM6OC7XFxe1rH+9ZbhcFlUqEVACfCgyof3D6c+09KmwXPcs/i0uqhUHIKttLesWphKjNnzsFCkCkAuW5/MSBcnT2nPlNXOZxlAcU0cuZKq3awLBOdz27ac7nSePuvu3jqNZqlXJSoBatPLmvUqJe9M2GgsRfUzuqYpksFtdbB1HiIY/u5e0z1SM/CActlLE5HKqOmZuQPYX6TPKW+Zze1KFGiHqhcykguzX4lBieeTla8a1aoExSsadRRfKyWVz0dfJlPzlm0tl5qlQdKtNxVN7hVyWJ7XJC/wDG4nk7q7JrcKqiM92pU1DFi3JzoB00v8553BbanVSZ6WwNtVqlY0izMKqvbMblHCkgjsNCPee9hNmqKhLsajcRTbopA1sPWPsLd1qVMKAtM9Xy/iNqeZnQYHZq0xoNepnalSlqzFSoti1ELftH1lqUAPXvHMUme2x57sBlbGMWlbGAB2lTGEmVsZQG8kTNJFwebaG0UGW9IIBdDrLTrKSJeiae0hQLaRR/MIEfLBQgwPSDAqwurCxHeOscLAM6bOpZVXIpCElQwz2bq3ivc+c2DtrEWWSAz1ay02VQpJqEWygm9jbW3KwN76cuczUsIzcVXUsq1CaZdrAi1jlPxWseflzM9MH/AD+4f85TLjctzMazWClVFxY28S3tbKPK3eZzkS6i+YXbhhdG72GgOk2VkJBy2zW0vyJmb7i7Gk7MFZMxbKAb9kuRysTMtMqLaJzC5BAOYWYW5G3yiUTUJYMoUD4TmvfUj+gfePQpBL+IsSet7ADQWB5aRjUJ5Si5nNFhUJzfh2NksNSfzHS4t69ZKg0sL+k1Jhi3OaaeDA845Rc5Xam71bEDKj8JW0awGYjtc8p6uxd3/u6hcxawnt5QJIVNJ3I5O1gKsaAmLedDIWMRmkLRCZoEYytjIzStmgEZpU7SO8z1KkhCzPJKM8kWBRTmhf6kkgA7zTT5D0EkkIuwp5ySSSFLWhWSSAGWLJJICNGEMkAI6RK0kkgKJbhuskkm5TckcySTqZYkkkkgAYpkkkBWYjQyTQKjEaGSRkZnqTM0MkICySSSg//Z"/>
          <p:cNvSpPr>
            <a:spLocks noChangeAspect="1" noChangeArrowheads="1"/>
          </p:cNvSpPr>
          <p:nvPr/>
        </p:nvSpPr>
        <p:spPr bwMode="auto">
          <a:xfrm>
            <a:off x="509588" y="-582613"/>
            <a:ext cx="2143125" cy="21431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7175" name="AutoShape 19" descr="data:image/jpg;base64,/9j/4AAQSkZJRgABAQAAAQABAAD/2wCEAAkGBhQQEBUUEhQVFRQVFBYVFBgXFBUUGBYUGBUVFx4fHBQXHCYeGBwkGxUdIC8hIzMpLi0sGB4xNTAqNSgrLCkBCQoKDgwNGg8PGTUlHyQ1Ly8sMyw1NS0zNDUtNCwsLDIpNTQtKSotKTIpKSwuLCwpLSwuKiwsLDQsKTQsLCovNP/AABEIAIoAoAMBIgACEQEDEQH/xAAcAAACAgMBAQAAAAAAAAAAAAAABwEGAwQFCAL/xABAEAACAQMBBQYEBAMGBQUAAAABAgMABBEFBhIhMUEHEyJRYXEUMlKBI0KhsWKRwRUzcpLR8FSCk8LhFiQ0Q1P/xAAbAQEAAgMBAQAAAAAAAAAAAAAAAwYBAgQFB//EAC4RAAIBAwIEBQMEAwAAAAAAAAABAgMEEQUxEiFBUQYTYXHRMrHBIpHh8BRCgf/aAAwDAQACEQMRAD8AeFFFFAFFFFAFFFFAQaM0Gqltht4lnmOPDz+X5Uz9Xr6D9KE1ChUrzUKayzrbQbSxWUe9IeJ+RB8zH0Hl60odf2snvJN9mKKpyiISAv3HEt6/tXNv7+SeQySsXduZP7AdB6Vr4qJyyXrTtIp2q4p85fb2LDpu3t5BgCXfXykG/wDr8361atO7XFOBPCV8zGd4f5Wwf1NLTFGKKTOivpVrW3hh+nI9CaZqcdzGskTbyNy9PQjoR5Vt5pF7L7UyWMu8vijb+8ToR5jyYU4INoYHt/iA47rGSTwx5gjo3TFSKWSmahplS0qYXOL2f4fqb11dpEheRgqjmWIAH3NUjXO1OJMrbL3jfU2VT+XzN+nvVP2u2ue+kwMrCp8C+f8AE3r6dKruK1cux7dhoMOFTuN+3ydXVtp7i6bMsrYByFU7qj2A/euvonaPc2+FkPfIOjnDAej/AOuaqeKMVplnvTsbecPLcFgdmh7d211hQ3dyHhuPwJPkDyb7VYxXnFTjiOf9adGwu0/xlvhz+NHhZPXyb7/uDUilkqOq6SrVeZS+nr6fwWeiiitivhRRRQBRRRQEMa8/a5e99czSfXIxHtnA/QCnftLe9xaTScisbY/xEYH6kUgq0my2eG6XOdT2Xz+CcUYqKKjLeTijFRRQE19iZgpXeO6SCVzwLDkcedY6KGGk9yaMVFFDJOKMVFFATirF2fXZj1CLBwH3kPrlSeP3A/lVcroaBcd3dQN5TR/qwH7Gsrc5byHmW8490z0BRRRUx8uCiiigCiiigKZ2qXu5ZBAeMsir9lyx/YUoqfW0+gre27RtwPNG+lxyPt0PpSLu7VopGjcYdSVYeRFRzRdvD1aDoOmvqTyzDRU5ozWpZSKz2dm8zhI1Lu3JRzNYc0yOyjRBuvctgnJjT0AxvH3JwPsfOiWWcN/dq0oOp16e5zNM7K7iTjM6RDy+dv5Dh+tc/a3YmSxO8pMkJ/Pjip8mA5e9OqsdxbrIpVgGUjBBGQR7VJwop9PXblVVOTyux5zqw2GwV3NF3ix4HQMd1mHmAf64plaRsBbW0pkClm3spv8AiCf4R/U5NWTFYUO533XiF8lbr9zz9qGiz2/97E6epU4+zcq0af2v6WLm2li+pCB6N0/UUgmUg4PAjmPI9f1rElg9fStRd7B8Sw0RW1plo8s0aRjLs4C++c59hjP2rVpmdl2zm6punHFsrF6L1b7nh7A+dYSyzp1C7VrQc3vsvcYmaM0UVKfMwzRmiigDNGaKKAgiqD2mbLd4nxUY8aDEoH5kHX3HX09qvxqGQEYIyDwNGso6bW5lbVVUj0POVRVj232ZNlceEfgyZMfp5r9unpVcqE+l29eFemqkNmFXPs02i7ifuXPgmIxnkJOn8xw98VTKAaJ4NLq2jc0nSl1PR4NFKDZrtGmt8JNmWLlxPjX2Y/N7H+dNHSdZiuk34XDDr5g+RXmDUqaZ8+vNOrWj/WuXfob+aK5mv69HZwmST2VRzZvIVVYO1yA/NDKvsVb+tG0RUbKvXjxU4toydoG2nw6mCE/isPGw/wDrU/8Acf05+VKnNdrae3VpPiYSTDOzMCfmWTPiVvXqPQ+lY9ntm5Lx8L4UHzyH5VH9T6VG8tl30+nQs7Xj27t757f8PnZvQmvLhY1B3cgyN9KdePQnkKe1vbLGioowqgAAdABiuToVpa2iLDCybx5+NS7t5njkmu0KkSwVPVb93dTbEVt8k0VOaM1k8kiipzRmgIoqc0ZoCKKnNRQHL2i0JbyBon4Z4q30uOR/30zSZ1zZeezP4qeHo68UP36fen1XxLCGBDAEHgQRkEe1Yayerp+qVLP9K5xfT4POVFNfaHswily9ue6f6ecZ+3Nftw9KXGr6DNaNuzIV8m5q3s3I1G4tF0tNToXXKLw+z3NCtiw1GSBw8TlGHUH9xyI9616itT0JQU1iSyvUsG0+qy3aQTucgq0ZA4KsiHjgfxAq38/KuBVn2c0iS6srlFQkKUliPTvVyGUepT9vWqwR5/7/ANK2l3OKzlCPFRj/AKv7818HT0fVUjDxzIZIZB4lBwQ6/Kynoensax6jrTzAIAI4k+SJflHqfqY9Sa59FYzyJ/8AGp8fmY5/3n7mS2uGidXQ7rKQykdCKe2zWureW6SjgTwcfS45iktoOiPeTLFH14s3RV6k/wBPX9HjpGkpbRLFEMKo+5PUk9Sa3hkrHiKdF8MV9f49fwb+KipqDW5UwzRSQ2t1q7h1W6urWed7axe3a5jLkxlnIVkROWAuc5zg5PlVx7Vrln0drq2uJYu7CTRtExXvFfCgE893D59wKAvuamkhtJYXEUOkbl/eA3bQxSHveku65bhjJHeYGeiiuxrMd3s/JBcfGzXdpJMsNxHPhmUPyZW9MHy6c88AGtmppF32oPcX18l3qc1hdJMyWaF2it+54hSSBg7w65HMHjnFObQbV4rWGOWTvZEiRXkyTvsFALZPE5PGgN/FRU0UBGKw3NokilXUMp5gjIP2NZ6KBPDyhd7Q9lqtl7Vtw/8A5scqfZua/fI9qqml7D3Etz3Lo0YHGRiOAT0PJiemKd2KMVq4o9mjrVzTpuDeeze6NTTtNS3iWONd1VGAP6k9SfOqR2gbDd5vXFuvj5yIPzAfmA+rzHX3phYoxWWsnBbXdW3q+bF8+vr7nm+u5s7shPenwDdjz4pG+Ue31H0H3plz9nttJcmZlODxMfJC3mR/TlVmhhCgBQAAMAAYAHsOVaqBY7nxDmCVBc3vnocnZrZiKxj3Y8ljxdzzYj9h6V2QKMVNblVqVJVJOc3lsiubtFfTQW7vbwm4lGNyMMF3iTjm3DA5n2pc23aHrEst3FHZ2jPZ478CSTqrsN3jl+CHlWnrva9qFrb2s72kIFwr+Fu9Dh428Q3DxAwVI+9DQwbPdmbyWFzJfW938WzOzItyqd+z8chAdzgT+byrFHYasdCfTpNPkZ8qiP3sX93vmT5d78u6Bz/MPKmHtHt4lvpPx8QD94kZhU58TyYwpxx4ZOcfSap9t2pai+lSagLa17tJAuN+TO7llbw55himPQmgNXaCz1KaHSwunSb1k0UjjvYuLRYTd58MiMNnjjerrahpeo63NBHd2osrOGVZpAZVkkmZeSjd5DiefnnpWS0231fvbVZbK3CXasyOhkcL+GGG+QSEyWXn6+Vael9omsXAuDFZWsgtZXilCyuGLpnIXJ8XI4oDBtINTuY7u3uNMF0JJZVs5vwV7qPeIUnHEYGGBJGc8aY+xukPaWFvBK29JFEqMc5GR0BPMDkPQVUrjtfQ2NtLbwNLc3bMkNuDxEiHdbLY+UE8+uemDjR1LbTXbOMvPp8MgbgncF3MbdA6qzEjHDIwPWgGpRSz1fbzU49Qjs4La2ZpoRNFvvIp3d0lt7j4SGVuHtWle9pepw2lzNLZwI1rOscgbvQrKcjKEnx+LHEcMGgGzRS7k7TZJtGN/ZpE0kX/AMmORmHd4HiAxxJyQR5g/ascvadNFp9tJJbpJeXp/wDawQsxDKcYZieIxvDPuPXADIzRmlTq+3GuWMRlubCB1bAUws7d2xPDfUMSRzGRwz16V0odub4arBZzQW6RXCmSN9595owuSBk47wfT/wCKAYlFUHYbbK+v7qdJIbcW0EjxNLG7nelGeC54Njhk+oq/AUBFSKMUYoAooxRigPO8es2Emo6pPLfTwqzo9v8ADytF8RhJCRncOcEKBnHzGuttht5a302jzORGneyPPG53ikLFU8WBghgjculOT+wbf/h4f+kn+lS2iW5xmCE4GB+EnAenDhQCM0osl5HYXLAWWlSy3hkYkhojuGAn2Mg5fWfKtTTNoIBslPbmVe+73G5xzl5N9emOKxsf+U16EewjO9mNDvAK2UU7yjkDw4geRrD/AGJb4x3EOM5x3SYyM9Mep/maAU2xO2FjZSW0cV1c3LXEIWYSTFo7Xu0VydxkH8Q4E8FNVa0164EOqSWFx4DezSzoiK0htJG3e9jZhkYz6cDnhivQSaLApyIIgfMRIPTyr7h0uFM7kUa7ww26irkeRwOI9KASYFvYf2ZqNlv3FjbLJBcELmSNnLMXZeGG/FPoN0DPEVq7Z7dnxyafq91M7s0ghSAqkMfM7zsM4Ue9PmKzjRSqIiqc5VVABzz4AYpb3230NrezWcWkTPJg7wihj/Fizje3VXJQ+tAUvXtatrnUtOa6u5IgumxC4licpIszI0mCwU8W3wTgfm6Vv7T7cWtxoV1bRSSMIZY4YpJpO8e4/EMm9kKPyqTxxwxXZuO1W1+GNy2luVWZ7eTKQ5jdFiwGJHDO/gD+A109oNtYrL4ZG0qRjdKrKgiiBExJXuyuOMgGPswoCi7W6cbex+OsGD2l7apb3iLndWUBVEgA5eNSD65+qupdo9nDomqd20sFvbLHOFGTGrrwcD/mPHzAHWrdp3aRbNff2bNavbE5VBIqCNyeIG503uYzz9zWW77RBDqA04WE5JwEKhQjQ8i4XH92OOf8JoDWve2u0bu0sVkvJ5WAWJEeMjP1M64H2z9hxrD22si6akzv3V1FKj2zKTvCX8yqwHLdBPHGd0VpaZ2nIskot9FuRJGd2fuoU3kJzwfcXIPA8D5VdNmtpLTWIC6KG3G3ZI5YxvxP5Mhzjrgj18iKA1+y+3gTSrYWzBk3AWYdZTxkz6h8j7Va6xwW6xruoqqo5BQFA+wrJQBmjNFFAGaM0UUAUVNFARRU0UBFFTRQEUntehml2oK2lykEnwQG+0azDgeK7hOMn+fCnC1ef4rdf/U2d1c/HnjgZ5nrQFu7Y9OMWglTuM4lgMzpGsYd84Zt1eAycVHaLqcVxfaKIZEkJuxIAjBvw8x8eHIe/kfKmFtBbrJazK6q6mJ8qwDA+EniDwPEUj+wGzQ6hOxRSyIShKglCWx4T+Xhw4UB1Np9mY9T2hu4d8JJ8FG8Dhsbk6GPd5cfMEDjjNYNjdfmu9obYXSFLm3tJbefOPFIneHe4eYYHy5kcMVp6NbqNpchVz8dPxwM/NJ1q86jaoNpY2CqGaycsQoBJ3XHE9eAA9hQGt2eajEmp60zyRqDcxlSzqoIAm5Enjzqez2ZbnW9TubbjasI498fLJMMElTybk3H+MHrSXhso94eBP8AKPL2r1DspZxw2kKxIka7gO6ihBkgEnAGMk0B1qKmigIoqaKAiipooD//2Q=="/>
          <p:cNvSpPr>
            <a:spLocks noChangeAspect="1" noChangeArrowheads="1"/>
          </p:cNvSpPr>
          <p:nvPr/>
        </p:nvSpPr>
        <p:spPr bwMode="auto">
          <a:xfrm>
            <a:off x="52388" y="-635000"/>
            <a:ext cx="152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kumimoji="0" lang="ja-JP" altLang="ja-JP">
              <a:solidFill>
                <a:prstClr val="black"/>
              </a:solidFill>
              <a:cs typeface="Arial" pitchFamily="34" charset="0"/>
            </a:endParaRPr>
          </a:p>
        </p:txBody>
      </p:sp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7300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7301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302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303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304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3" name="Group 1"/>
          <p:cNvGrpSpPr>
            <a:grpSpLocks/>
          </p:cNvGrpSpPr>
          <p:nvPr/>
        </p:nvGrpSpPr>
        <p:grpSpPr bwMode="auto">
          <a:xfrm>
            <a:off x="304800" y="1066800"/>
            <a:ext cx="8382000" cy="5638800"/>
            <a:chOff x="381000" y="1066800"/>
            <a:chExt cx="8382000" cy="5638800"/>
          </a:xfrm>
        </p:grpSpPr>
        <p:grpSp>
          <p:nvGrpSpPr>
            <p:cNvPr id="4" name="Group 32"/>
            <p:cNvGrpSpPr>
              <a:grpSpLocks/>
            </p:cNvGrpSpPr>
            <p:nvPr/>
          </p:nvGrpSpPr>
          <p:grpSpPr bwMode="auto">
            <a:xfrm>
              <a:off x="685800" y="1524000"/>
              <a:ext cx="760846" cy="5181600"/>
              <a:chOff x="10439399" y="-152400"/>
              <a:chExt cx="1546593" cy="9061786"/>
            </a:xfrm>
          </p:grpSpPr>
          <p:grpSp>
            <p:nvGrpSpPr>
              <p:cNvPr id="5" name="Group 33"/>
              <p:cNvGrpSpPr>
                <a:grpSpLocks/>
              </p:cNvGrpSpPr>
              <p:nvPr/>
            </p:nvGrpSpPr>
            <p:grpSpPr bwMode="auto">
              <a:xfrm>
                <a:off x="10439400" y="-152400"/>
                <a:ext cx="1546592" cy="5674556"/>
                <a:chOff x="9361304" y="3518878"/>
                <a:chExt cx="1546592" cy="5674556"/>
              </a:xfrm>
            </p:grpSpPr>
            <p:grpSp>
              <p:nvGrpSpPr>
                <p:cNvPr id="6" name="Group 36"/>
                <p:cNvGrpSpPr>
                  <a:grpSpLocks/>
                </p:cNvGrpSpPr>
                <p:nvPr/>
              </p:nvGrpSpPr>
              <p:grpSpPr bwMode="auto">
                <a:xfrm>
                  <a:off x="9361304" y="3518878"/>
                  <a:ext cx="1546592" cy="4697044"/>
                  <a:chOff x="9170654" y="6658344"/>
                  <a:chExt cx="1546592" cy="4697044"/>
                </a:xfrm>
              </p:grpSpPr>
              <p:pic>
                <p:nvPicPr>
                  <p:cNvPr id="7296" name="Picture 50" descr="http://cdn.mojocincy.com/files/2010/04/azt_aids_drug-300x234.jpg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/>
                  <a:srcRect/>
                  <a:stretch>
                    <a:fillRect/>
                  </a:stretch>
                </p:blipFill>
                <p:spPr bwMode="auto">
                  <a:xfrm>
                    <a:off x="9170654" y="6658344"/>
                    <a:ext cx="1528449" cy="130535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97" name="Picture 4"/>
                  <p:cNvPicPr>
                    <a:picLocks noChangeAspect="1" noChangeArrowheads="1"/>
                  </p:cNvPicPr>
                  <p:nvPr/>
                </p:nvPicPr>
                <p:blipFill>
                  <a:blip r:embed="rId4" cstate="print"/>
                  <a:srcRect/>
                  <a:stretch>
                    <a:fillRect/>
                  </a:stretch>
                </p:blipFill>
                <p:spPr bwMode="auto">
                  <a:xfrm>
                    <a:off x="9188797" y="7963694"/>
                    <a:ext cx="1528449" cy="1224101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98" name="Picture 21" descr="http://profile.ak.fbcdn.net/hprofile-ak-snc4/71139_143448682418_4324991_n.jpg"/>
                  <p:cNvPicPr>
                    <a:picLocks noChangeAspect="1" noChangeArrowheads="1"/>
                  </p:cNvPicPr>
                  <p:nvPr/>
                </p:nvPicPr>
                <p:blipFill>
                  <a:blip r:embed="rId5" cstate="print"/>
                  <a:srcRect/>
                  <a:stretch>
                    <a:fillRect/>
                  </a:stretch>
                </p:blipFill>
                <p:spPr bwMode="auto">
                  <a:xfrm>
                    <a:off x="9193276" y="10058400"/>
                    <a:ext cx="1499070" cy="129698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99" name="Picture 4" descr="ACT UP logo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/>
                  <a:srcRect/>
                  <a:stretch>
                    <a:fillRect/>
                  </a:stretch>
                </p:blipFill>
                <p:spPr bwMode="auto">
                  <a:xfrm>
                    <a:off x="9186519" y="9144000"/>
                    <a:ext cx="1512584" cy="95101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7295" name="Picture 58" descr="http://apps.nlm.nih.gov/againsttheodds/images/exhibit/OB1111_lg.jpg"/>
                <p:cNvPicPr>
                  <a:picLocks noChangeAspect="1"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9361304" y="8219551"/>
                  <a:ext cx="1521692" cy="97388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292" name="Picture 8" descr="http://t1.gstatic.com/images?q=tbn:ANd9GcR1bCka3uq6LET9Yww7SRUqHRORnhOUhN4PisxHFFRCka6HNr8B"/>
              <p:cNvPicPr>
                <a:picLocks noChangeAspect="1" noChangeArrowheads="1"/>
              </p:cNvPicPr>
              <p:nvPr/>
            </p:nvPicPr>
            <p:blipFill>
              <a:blip r:embed="rId8" cstate="print"/>
              <a:srcRect b="19273"/>
              <a:stretch>
                <a:fillRect/>
              </a:stretch>
            </p:blipFill>
            <p:spPr bwMode="auto">
              <a:xfrm>
                <a:off x="10439400" y="5486400"/>
                <a:ext cx="1521692" cy="18457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293" name="Picture 17"/>
              <p:cNvPicPr>
                <a:picLocks noChangeAspect="1"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10439399" y="7315200"/>
                <a:ext cx="1521693" cy="15941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7290" name="TextBox 31"/>
            <p:cNvSpPr txBox="1">
              <a:spLocks noChangeArrowheads="1"/>
            </p:cNvSpPr>
            <p:nvPr/>
          </p:nvSpPr>
          <p:spPr bwMode="auto">
            <a:xfrm>
              <a:off x="381000" y="1066800"/>
              <a:ext cx="838200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1987   1988   1989   1990   1991   1992   1993   1994   1995</a:t>
              </a:r>
            </a:p>
          </p:txBody>
        </p:sp>
      </p:grpSp>
      <p:grpSp>
        <p:nvGrpSpPr>
          <p:cNvPr id="7" name="Group 25"/>
          <p:cNvGrpSpPr>
            <a:grpSpLocks/>
          </p:cNvGrpSpPr>
          <p:nvPr/>
        </p:nvGrpSpPr>
        <p:grpSpPr bwMode="auto">
          <a:xfrm>
            <a:off x="350838" y="1066800"/>
            <a:ext cx="2011362" cy="5661025"/>
            <a:chOff x="457200" y="7315200"/>
            <a:chExt cx="2010616" cy="5660571"/>
          </a:xfrm>
        </p:grpSpPr>
        <p:grpSp>
          <p:nvGrpSpPr>
            <p:cNvPr id="8" name="Group 26"/>
            <p:cNvGrpSpPr>
              <a:grpSpLocks/>
            </p:cNvGrpSpPr>
            <p:nvPr/>
          </p:nvGrpSpPr>
          <p:grpSpPr bwMode="auto">
            <a:xfrm>
              <a:off x="457200" y="7315200"/>
              <a:ext cx="2010616" cy="5638800"/>
              <a:chOff x="457200" y="1066800"/>
              <a:chExt cx="2010616" cy="5638800"/>
            </a:xfrm>
          </p:grpSpPr>
          <p:grpSp>
            <p:nvGrpSpPr>
              <p:cNvPr id="9" name="Group 45"/>
              <p:cNvGrpSpPr>
                <a:grpSpLocks/>
              </p:cNvGrpSpPr>
              <p:nvPr/>
            </p:nvGrpSpPr>
            <p:grpSpPr bwMode="auto">
              <a:xfrm>
                <a:off x="685800" y="1524000"/>
                <a:ext cx="760846" cy="5181600"/>
                <a:chOff x="10439399" y="-152400"/>
                <a:chExt cx="1546593" cy="9061786"/>
              </a:xfrm>
            </p:grpSpPr>
            <p:grpSp>
              <p:nvGrpSpPr>
                <p:cNvPr id="10" name="Group 47"/>
                <p:cNvGrpSpPr>
                  <a:grpSpLocks/>
                </p:cNvGrpSpPr>
                <p:nvPr/>
              </p:nvGrpSpPr>
              <p:grpSpPr bwMode="auto">
                <a:xfrm>
                  <a:off x="10439400" y="-152400"/>
                  <a:ext cx="1546592" cy="5674556"/>
                  <a:chOff x="9361304" y="3518878"/>
                  <a:chExt cx="1546592" cy="5674556"/>
                </a:xfrm>
              </p:grpSpPr>
              <p:grpSp>
                <p:nvGrpSpPr>
                  <p:cNvPr id="11" name="Group 50"/>
                  <p:cNvGrpSpPr>
                    <a:grpSpLocks/>
                  </p:cNvGrpSpPr>
                  <p:nvPr/>
                </p:nvGrpSpPr>
                <p:grpSpPr bwMode="auto">
                  <a:xfrm>
                    <a:off x="9361304" y="3518878"/>
                    <a:ext cx="1546592" cy="4697044"/>
                    <a:chOff x="9170654" y="6658344"/>
                    <a:chExt cx="1546592" cy="4697044"/>
                  </a:xfrm>
                </p:grpSpPr>
                <p:pic>
                  <p:nvPicPr>
                    <p:cNvPr id="7285" name="Picture 50" descr="http://cdn.mojocincy.com/files/2010/04/azt_aids_drug-300x234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70654" y="6658344"/>
                      <a:ext cx="1528449" cy="1305350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286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8797" y="7963694"/>
                      <a:ext cx="1528449" cy="1224101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287" name="Picture 54" descr="http://profile.ak.fbcdn.net/hprofile-ak-snc4/71139_143448682418_4324991_n.jp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5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93276" y="10058400"/>
                      <a:ext cx="1499070" cy="129698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288" name="Picture 4" descr="ACT UP logo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6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9186519" y="9144000"/>
                      <a:ext cx="1512584" cy="95101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7284" name="Picture 58" descr="http://apps.nlm.nih.gov/againsttheodds/images/exhibit/OB1111_lg.jpg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/>
                  <a:srcRect/>
                  <a:stretch>
                    <a:fillRect/>
                  </a:stretch>
                </p:blipFill>
                <p:spPr bwMode="auto">
                  <a:xfrm>
                    <a:off x="9361304" y="8219551"/>
                    <a:ext cx="1521692" cy="97388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7281" name="Picture 8" descr="http://t1.gstatic.com/images?q=tbn:ANd9GcR1bCka3uq6LET9Yww7SRUqHRORnhOUhN4PisxHFFRCka6HNr8B"/>
                <p:cNvPicPr>
                  <a:picLocks noChangeAspect="1" noChangeArrowheads="1"/>
                </p:cNvPicPr>
                <p:nvPr/>
              </p:nvPicPr>
              <p:blipFill>
                <a:blip r:embed="rId8" cstate="print"/>
                <a:srcRect b="19273"/>
                <a:stretch>
                  <a:fillRect/>
                </a:stretch>
              </p:blipFill>
              <p:spPr bwMode="auto">
                <a:xfrm>
                  <a:off x="10439400" y="5486400"/>
                  <a:ext cx="1521692" cy="18457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82" name="Picture 17"/>
                <p:cNvPicPr>
                  <a:picLocks noChangeAspect="1"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10439399" y="7315200"/>
                  <a:ext cx="1521693" cy="159418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sp>
            <p:nvSpPr>
              <p:cNvPr id="7279" name="TextBox 31"/>
              <p:cNvSpPr txBox="1">
                <a:spLocks noChangeArrowheads="1"/>
              </p:cNvSpPr>
              <p:nvPr/>
            </p:nvSpPr>
            <p:spPr bwMode="auto">
              <a:xfrm>
                <a:off x="457200" y="1066800"/>
                <a:ext cx="2010616" cy="523220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kumimoji="0" lang="en-US" altLang="ja-JP" sz="2800" b="1">
                    <a:solidFill>
                      <a:srgbClr val="008080"/>
                    </a:solidFill>
                    <a:latin typeface="Arial Narrow" pitchFamily="34" charset="0"/>
                    <a:cs typeface="Arial" pitchFamily="34" charset="0"/>
                  </a:rPr>
                  <a:t>  1987   1988</a:t>
                </a:r>
              </a:p>
            </p:txBody>
          </p:sp>
        </p:grpSp>
        <p:pic>
          <p:nvPicPr>
            <p:cNvPr id="7272" name="Picture 28" descr="http://media.columbiamissourian.com/old/img/photos/2007/10/storyimage-image-3926_t_w600_h1200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1447997" y="7848600"/>
              <a:ext cx="867419" cy="6924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3" name="Picture 22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447997" y="8534400"/>
              <a:ext cx="867419" cy="589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4" name="Picture 15" descr="http://www.hanc.info/about/PublishingImages/logoACTG.gif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1477216" y="10210801"/>
              <a:ext cx="867418" cy="4616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5" name="Picture 11" descr="http://t2.gstatic.com/images?q=tbn:ANd9GcSIDqOrUrp6q_hQFWEMf_SFGVxCvLxPTOp0FHw_4sVi1eb9pjZk7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1477216" y="10743974"/>
              <a:ext cx="877692" cy="533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6" name="Picture 7" descr="http://t0.gstatic.com/images?q=tbn:ANd9GcRivkf2fRRt1ZX46GM1fu6Sq5DAdbM2P26W9nA8r6gxOpz1lQpCcA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1477216" y="11277373"/>
              <a:ext cx="858071" cy="8669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277" name="Picture 5" descr="http://outlinestoledo.com/wp-content/uploads/2010/11/world-aids-day.jpg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1455157" y="12115573"/>
              <a:ext cx="860259" cy="8601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179" name="Picture 18"/>
          <p:cNvPicPr>
            <a:picLocks noChangeAspect="1" noChangeArrowheads="1"/>
          </p:cNvPicPr>
          <p:nvPr/>
        </p:nvPicPr>
        <p:blipFill>
          <a:blip r:embed="rId16" cstate="print"/>
          <a:srcRect l="19830" t="16908" r="26076" b="39302"/>
          <a:stretch>
            <a:fillRect/>
          </a:stretch>
        </p:blipFill>
        <p:spPr bwMode="auto">
          <a:xfrm>
            <a:off x="2209800" y="2232025"/>
            <a:ext cx="9144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0" name="TextBox 11"/>
          <p:cNvSpPr txBox="1">
            <a:spLocks noChangeArrowheads="1"/>
          </p:cNvSpPr>
          <p:nvPr/>
        </p:nvSpPr>
        <p:spPr bwMode="auto">
          <a:xfrm>
            <a:off x="2209800" y="2744788"/>
            <a:ext cx="914400" cy="6778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1000" b="1">
                <a:solidFill>
                  <a:prstClr val="black"/>
                </a:solidFill>
                <a:cs typeface="Arial" pitchFamily="34" charset="0"/>
              </a:rPr>
              <a:t>Japanese HIV-tainted blood scandal</a:t>
            </a:r>
            <a:r>
              <a:rPr kumimoji="0" lang="en-US" altLang="ja-JP" sz="1000">
                <a:solidFill>
                  <a:prstClr val="black"/>
                </a:solidFill>
                <a:cs typeface="Arial" pitchFamily="34" charset="0"/>
              </a:rPr>
              <a:t> </a:t>
            </a:r>
            <a:endParaRPr kumimoji="0" lang="en-US" altLang="ja-JP" sz="800">
              <a:solidFill>
                <a:prstClr val="black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ja-JP" altLang="en-US" sz="800" b="1">
                <a:solidFill>
                  <a:prstClr val="black"/>
                </a:solidFill>
                <a:cs typeface="Arial" pitchFamily="34" charset="0"/>
              </a:rPr>
              <a:t>薬害エイズ事件</a:t>
            </a:r>
            <a:endParaRPr kumimoji="0" lang="ja-JP" altLang="en-US" sz="800" b="1">
              <a:solidFill>
                <a:srgbClr val="00808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12" name="Group 1"/>
          <p:cNvGrpSpPr>
            <a:grpSpLocks/>
          </p:cNvGrpSpPr>
          <p:nvPr/>
        </p:nvGrpSpPr>
        <p:grpSpPr bwMode="auto">
          <a:xfrm>
            <a:off x="228600" y="1066800"/>
            <a:ext cx="8458200" cy="5661025"/>
            <a:chOff x="228600" y="1066800"/>
            <a:chExt cx="8458200" cy="5661025"/>
          </a:xfrm>
        </p:grpSpPr>
        <p:grpSp>
          <p:nvGrpSpPr>
            <p:cNvPr id="13" name="Group 2"/>
            <p:cNvGrpSpPr>
              <a:grpSpLocks/>
            </p:cNvGrpSpPr>
            <p:nvPr/>
          </p:nvGrpSpPr>
          <p:grpSpPr bwMode="auto">
            <a:xfrm>
              <a:off x="228600" y="1066800"/>
              <a:ext cx="7467600" cy="5661025"/>
              <a:chOff x="228600" y="1066800"/>
              <a:chExt cx="7467600" cy="5661025"/>
            </a:xfrm>
          </p:grpSpPr>
          <p:grpSp>
            <p:nvGrpSpPr>
              <p:cNvPr id="14" name="Group 1"/>
              <p:cNvGrpSpPr>
                <a:grpSpLocks/>
              </p:cNvGrpSpPr>
              <p:nvPr/>
            </p:nvGrpSpPr>
            <p:grpSpPr bwMode="auto">
              <a:xfrm>
                <a:off x="228600" y="1066800"/>
                <a:ext cx="6629400" cy="5661025"/>
                <a:chOff x="228600" y="1066800"/>
                <a:chExt cx="6629400" cy="5661025"/>
              </a:xfrm>
            </p:grpSpPr>
            <p:grpSp>
              <p:nvGrpSpPr>
                <p:cNvPr id="15" name="Group 3"/>
                <p:cNvGrpSpPr>
                  <a:grpSpLocks/>
                </p:cNvGrpSpPr>
                <p:nvPr/>
              </p:nvGrpSpPr>
              <p:grpSpPr bwMode="auto">
                <a:xfrm>
                  <a:off x="228600" y="1066800"/>
                  <a:ext cx="5718175" cy="5638800"/>
                  <a:chOff x="228600" y="1066800"/>
                  <a:chExt cx="5718229" cy="5638800"/>
                </a:xfrm>
              </p:grpSpPr>
              <p:grpSp>
                <p:nvGrpSpPr>
                  <p:cNvPr id="16" name="Group 109"/>
                  <p:cNvGrpSpPr>
                    <a:grpSpLocks/>
                  </p:cNvGrpSpPr>
                  <p:nvPr/>
                </p:nvGrpSpPr>
                <p:grpSpPr bwMode="auto">
                  <a:xfrm>
                    <a:off x="228600" y="1066800"/>
                    <a:ext cx="4800600" cy="5638800"/>
                    <a:chOff x="-8696129" y="892629"/>
                    <a:chExt cx="4800600" cy="5638800"/>
                  </a:xfrm>
                </p:grpSpPr>
                <p:grpSp>
                  <p:nvGrpSpPr>
                    <p:cNvPr id="17" name="Group 11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8696129" y="892629"/>
                      <a:ext cx="4800600" cy="5638800"/>
                      <a:chOff x="-8696129" y="762000"/>
                      <a:chExt cx="4800600" cy="5638800"/>
                    </a:xfrm>
                  </p:grpSpPr>
                  <p:grpSp>
                    <p:nvGrpSpPr>
                      <p:cNvPr id="18" name="Group 11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5800529" y="1240971"/>
                        <a:ext cx="1505420" cy="716561"/>
                        <a:chOff x="-9140431" y="2003268"/>
                        <a:chExt cx="6882835" cy="1931948"/>
                      </a:xfrm>
                    </p:grpSpPr>
                    <p:sp>
                      <p:nvSpPr>
                        <p:cNvPr id="141" name="Rectangle 140"/>
                        <p:cNvSpPr/>
                        <p:nvPr/>
                      </p:nvSpPr>
                      <p:spPr>
                        <a:xfrm>
                          <a:off x="-8051581" y="2004492"/>
                          <a:ext cx="5792024" cy="110427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anchor="ctr"/>
                        <a:lstStyle/>
                        <a:p>
                          <a:pPr algn="ctr" fontAlgn="base">
                            <a:spcBef>
                              <a:spcPct val="0"/>
                            </a:spcBef>
                            <a:spcAft>
                              <a:spcPct val="0"/>
                            </a:spcAft>
                            <a:defRPr/>
                          </a:pPr>
                          <a:endParaRPr kumimoji="0" lang="ja-JP" altLang="ja-JP">
                            <a:solidFill>
                              <a:srgbClr val="FFFFFF"/>
                            </a:solidFill>
                          </a:endParaRPr>
                        </a:p>
                      </p:txBody>
                    </p:sp>
                    <p:grpSp>
                      <p:nvGrpSpPr>
                        <p:cNvPr id="19" name="Group 141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-9140431" y="2143465"/>
                          <a:ext cx="4193381" cy="1791751"/>
                          <a:chOff x="-5134488" y="2439987"/>
                          <a:chExt cx="4193381" cy="1791751"/>
                        </a:xfrm>
                      </p:grpSpPr>
                      <p:pic>
                        <p:nvPicPr>
                          <p:cNvPr id="7269" name="Picture 24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7" cstate="print"/>
                          <a:srcRect l="20000" t="33102" r="25072" b="51550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5134488" y="3062873"/>
                            <a:ext cx="4193381" cy="116886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7270" name="Picture 25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8" cstate="print"/>
                          <a:srcRect t="29008" b="35497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4786099" y="2439987"/>
                            <a:ext cx="3095626" cy="828335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</p:grpSp>
                  <p:grpSp>
                    <p:nvGrpSpPr>
                      <p:cNvPr id="20" name="Group 11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8696129" y="762000"/>
                        <a:ext cx="4800600" cy="5638800"/>
                        <a:chOff x="-8696129" y="1045029"/>
                        <a:chExt cx="4800600" cy="5638800"/>
                      </a:xfrm>
                    </p:grpSpPr>
                    <p:grpSp>
                      <p:nvGrpSpPr>
                        <p:cNvPr id="21" name="Group 114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-8696129" y="1045029"/>
                          <a:ext cx="4800600" cy="5638800"/>
                          <a:chOff x="457199" y="7735131"/>
                          <a:chExt cx="4800600" cy="5638800"/>
                        </a:xfrm>
                      </p:grpSpPr>
                      <p:grpSp>
                        <p:nvGrpSpPr>
                          <p:cNvPr id="22" name="Group 119"/>
                          <p:cNvGrpSpPr>
                            <a:grpSpLocks/>
                          </p:cNvGrpSpPr>
                          <p:nvPr/>
                        </p:nvGrpSpPr>
                        <p:grpSpPr bwMode="auto">
                          <a:xfrm>
                            <a:off x="457199" y="7735131"/>
                            <a:ext cx="4800600" cy="5638800"/>
                            <a:chOff x="304799" y="7315200"/>
                            <a:chExt cx="4800600" cy="5638800"/>
                          </a:xfrm>
                        </p:grpSpPr>
                        <p:grpSp>
                          <p:nvGrpSpPr>
                            <p:cNvPr id="23" name="Group 121"/>
                            <p:cNvGrpSpPr>
                              <a:grpSpLocks/>
                            </p:cNvGrpSpPr>
                            <p:nvPr/>
                          </p:nvGrpSpPr>
                          <p:grpSpPr bwMode="auto">
                            <a:xfrm>
                              <a:off x="304799" y="7315200"/>
                              <a:ext cx="4800600" cy="5638800"/>
                              <a:chOff x="304799" y="1066800"/>
                              <a:chExt cx="4800600" cy="5638800"/>
                            </a:xfrm>
                          </p:grpSpPr>
                          <p:grpSp>
                            <p:nvGrpSpPr>
                              <p:cNvPr id="24" name="Group 129"/>
                              <p:cNvGrpSpPr>
                                <a:grpSpLocks/>
                              </p:cNvGrpSpPr>
                              <p:nvPr/>
                            </p:nvGrpSpPr>
                            <p:grpSpPr bwMode="auto">
                              <a:xfrm>
                                <a:off x="685800" y="1524000"/>
                                <a:ext cx="760846" cy="5181600"/>
                                <a:chOff x="10439399" y="-152400"/>
                                <a:chExt cx="1546593" cy="9061786"/>
                              </a:xfrm>
                            </p:grpSpPr>
                            <p:grpSp>
                              <p:nvGrpSpPr>
                                <p:cNvPr id="25" name="Group 131"/>
                                <p:cNvGrpSpPr>
                                  <a:grpSpLocks/>
                                </p:cNvGrpSpPr>
                                <p:nvPr/>
                              </p:nvGrpSpPr>
                              <p:grpSpPr bwMode="auto">
                                <a:xfrm>
                                  <a:off x="10439400" y="-152400"/>
                                  <a:ext cx="1546592" cy="5674556"/>
                                  <a:chOff x="9361304" y="3518878"/>
                                  <a:chExt cx="1546592" cy="5674556"/>
                                </a:xfrm>
                              </p:grpSpPr>
                              <p:grpSp>
                                <p:nvGrpSpPr>
                                  <p:cNvPr id="26" name="Group 134"/>
                                  <p:cNvGrpSpPr>
                                    <a:grpSpLocks/>
                                  </p:cNvGrpSpPr>
                                  <p:nvPr/>
                                </p:nvGrpSpPr>
                                <p:grpSpPr bwMode="auto">
                                  <a:xfrm>
                                    <a:off x="9361304" y="3518878"/>
                                    <a:ext cx="1546592" cy="4697044"/>
                                    <a:chOff x="9170654" y="6658344"/>
                                    <a:chExt cx="1546592" cy="4697044"/>
                                  </a:xfrm>
                                </p:grpSpPr>
                                <p:pic>
                                  <p:nvPicPr>
                                    <p:cNvPr id="7263" name="Picture 50" descr="http://cdn.mojocincy.com/files/2010/04/azt_aids_drug-300x234.jpg"/>
                                    <p:cNvPicPr>
                                      <a:picLocks noChangeAspect="1" noChangeArrowheads="1"/>
                                    </p:cNvPicPr>
                                    <p:nvPr/>
                                  </p:nvPicPr>
                                  <p:blipFill>
                                    <a:blip r:embed="rId3" cstate="print"/>
                                    <a:srcRect/>
                                    <a:stretch>
                                      <a:fillRect/>
                                    </a:stretch>
                                  </p:blipFill>
                                  <p:spPr bwMode="auto">
                                    <a:xfrm>
                                      <a:off x="9170654" y="6658344"/>
                                      <a:ext cx="1528449" cy="1305350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 w="9525">
                                      <a:noFill/>
                                      <a:miter lim="800000"/>
                                      <a:headEnd/>
                                      <a:tailEnd/>
                                    </a:ln>
                                  </p:spPr>
                                </p:pic>
                                <p:pic>
                                  <p:nvPicPr>
                                    <p:cNvPr id="7264" name="Picture 4"/>
                                    <p:cNvPicPr>
                                      <a:picLocks noChangeAspect="1" noChangeArrowheads="1"/>
                                    </p:cNvPicPr>
                                    <p:nvPr/>
                                  </p:nvPicPr>
                                  <p:blipFill>
                                    <a:blip r:embed="rId4" cstate="print"/>
                                    <a:srcRect/>
                                    <a:stretch>
                                      <a:fillRect/>
                                    </a:stretch>
                                  </p:blipFill>
                                  <p:spPr bwMode="auto">
                                    <a:xfrm>
                                      <a:off x="9188797" y="7963694"/>
                                      <a:ext cx="1528449" cy="1224101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 w="9525">
                                      <a:noFill/>
                                      <a:miter lim="800000"/>
                                      <a:headEnd/>
                                      <a:tailEnd/>
                                    </a:ln>
                                  </p:spPr>
                                </p:pic>
                                <p:pic>
                                  <p:nvPicPr>
                                    <p:cNvPr id="7265" name="Picture 21" descr="http://profile.ak.fbcdn.net/hprofile-ak-snc4/71139_143448682418_4324991_n.jpg"/>
                                    <p:cNvPicPr>
                                      <a:picLocks noChangeAspect="1" noChangeArrowheads="1"/>
                                    </p:cNvPicPr>
                                    <p:nvPr/>
                                  </p:nvPicPr>
                                  <p:blipFill>
                                    <a:blip r:embed="rId5" cstate="print"/>
                                    <a:srcRect/>
                                    <a:stretch>
                                      <a:fillRect/>
                                    </a:stretch>
                                  </p:blipFill>
                                  <p:spPr bwMode="auto">
                                    <a:xfrm>
                                      <a:off x="9193276" y="10058400"/>
                                      <a:ext cx="1499070" cy="1296988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 w="9525">
                                      <a:noFill/>
                                      <a:miter lim="800000"/>
                                      <a:headEnd/>
                                      <a:tailEnd/>
                                    </a:ln>
                                  </p:spPr>
                                </p:pic>
                                <p:pic>
                                  <p:nvPicPr>
                                    <p:cNvPr id="7266" name="Picture 4" descr="ACT UP logo"/>
                                    <p:cNvPicPr>
                                      <a:picLocks noChangeAspect="1" noChangeArrowheads="1"/>
                                    </p:cNvPicPr>
                                    <p:nvPr/>
                                  </p:nvPicPr>
                                  <p:blipFill>
                                    <a:blip r:embed="rId6" cstate="print"/>
                                    <a:srcRect/>
                                    <a:stretch>
                                      <a:fillRect/>
                                    </a:stretch>
                                  </p:blipFill>
                                  <p:spPr bwMode="auto">
                                    <a:xfrm>
                                      <a:off x="9186519" y="9144000"/>
                                      <a:ext cx="1512584" cy="951018"/>
                                    </a:xfrm>
                                    <a:prstGeom prst="rect">
                                      <a:avLst/>
                                    </a:prstGeom>
                                    <a:noFill/>
                                    <a:ln w="9525">
                                      <a:noFill/>
                                      <a:miter lim="800000"/>
                                      <a:headEnd/>
                                      <a:tailEnd/>
                                    </a:ln>
                                  </p:spPr>
                                </p:pic>
                              </p:grpSp>
                              <p:pic>
                                <p:nvPicPr>
                                  <p:cNvPr id="7262" name="Picture 58" descr="http://apps.nlm.nih.gov/againsttheodds/images/exhibit/OB1111_lg.jpg"/>
                                  <p:cNvPicPr>
                                    <a:picLocks noChangeAspect="1" noChangeArrowheads="1"/>
                                  </p:cNvPicPr>
                                  <p:nvPr/>
                                </p:nvPicPr>
                                <p:blipFill>
                                  <a:blip r:embed="rId7" cstate="print"/>
                                  <a:srcRect/>
                                  <a:stretch>
                                    <a:fillRect/>
                                  </a:stretch>
                                </p:blipFill>
                                <p:spPr bwMode="auto">
                                  <a:xfrm>
                                    <a:off x="9361304" y="8219551"/>
                                    <a:ext cx="1521692" cy="973883"/>
                                  </a:xfrm>
                                  <a:prstGeom prst="rect">
                                    <a:avLst/>
                                  </a:prstGeom>
                                  <a:noFill/>
                                  <a:ln w="9525">
                                    <a:noFill/>
                                    <a:miter lim="800000"/>
                                    <a:headEnd/>
                                    <a:tailEnd/>
                                  </a:ln>
                                </p:spPr>
                              </p:pic>
                            </p:grpSp>
                            <p:pic>
                              <p:nvPicPr>
                                <p:cNvPr id="7259" name="Picture 8" descr="http://t1.gstatic.com/images?q=tbn:ANd9GcR1bCka3uq6LET9Yww7SRUqHRORnhOUhN4PisxHFFRCka6HNr8B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8" cstate="print"/>
                                <a:srcRect b="19273"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0439400" y="5486400"/>
                                  <a:ext cx="1521692" cy="1845703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  <p:pic>
                              <p:nvPicPr>
                                <p:cNvPr id="7260" name="Picture 17"/>
                                <p:cNvPicPr>
                                  <a:picLocks noChangeAspect="1" noChangeArrowheads="1"/>
                                </p:cNvPicPr>
                                <p:nvPr/>
                              </p:nvPicPr>
                              <p:blipFill>
                                <a:blip r:embed="rId9" cstate="print"/>
                                <a:srcRect/>
                                <a:stretch>
                                  <a:fillRect/>
                                </a:stretch>
                              </p:blipFill>
                              <p:spPr bwMode="auto">
                                <a:xfrm>
                                  <a:off x="10439399" y="7315200"/>
                                  <a:ext cx="1521693" cy="1594186"/>
                                </a:xfrm>
                                <a:prstGeom prst="rect">
                                  <a:avLst/>
                                </a:prstGeom>
                                <a:noFill/>
                                <a:ln w="9525">
                                  <a:noFill/>
                                  <a:miter lim="800000"/>
                                  <a:headEnd/>
                                  <a:tailEnd/>
                                </a:ln>
                              </p:spPr>
                            </p:pic>
                          </p:grpSp>
                          <p:sp>
                            <p:nvSpPr>
                              <p:cNvPr id="7257" name="TextBox 31"/>
                              <p:cNvSpPr txBox="1">
                                <a:spLocks noChangeArrowheads="1"/>
                              </p:cNvSpPr>
                              <p:nvPr/>
                            </p:nvSpPr>
                            <p:spPr bwMode="auto">
                              <a:xfrm>
                                <a:off x="304799" y="1066800"/>
                                <a:ext cx="4800600" cy="523220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bg1"/>
                              </a:solidFill>
                              <a:ln w="9525">
                                <a:noFill/>
                                <a:miter lim="800000"/>
                                <a:headEnd/>
                                <a:tailEnd/>
                              </a:ln>
                            </p:spPr>
                            <p:txBody>
                              <a:bodyPr>
                                <a:spAutoFit/>
                              </a:bodyPr>
                              <a:lstStyle/>
                              <a:p>
                                <a:pPr fontAlgn="base">
                                  <a:spcBef>
                                    <a:spcPct val="0"/>
                                  </a:spcBef>
                                  <a:spcAft>
                                    <a:spcPct val="0"/>
                                  </a:spcAft>
                                </a:pPr>
                                <a:r>
                                  <a:rPr kumimoji="0" lang="en-US" altLang="ja-JP" sz="2800" b="1">
                                    <a:solidFill>
                                      <a:srgbClr val="008080"/>
                                    </a:solidFill>
                                    <a:latin typeface="Arial Narrow" pitchFamily="34" charset="0"/>
                                    <a:cs typeface="Arial" pitchFamily="34" charset="0"/>
                                  </a:rPr>
                                  <a:t>   1987   1988   1989   1990   1991</a:t>
                                </a:r>
                              </a:p>
                            </p:txBody>
                          </p:sp>
                        </p:grpSp>
                        <p:pic>
                          <p:nvPicPr>
                            <p:cNvPr id="7255" name="Picture 4" descr="http://img.timeinc.net/time/magazine/archive/covers/1985/1101850812_400.jpg"/>
                            <p:cNvPicPr>
                              <a:picLocks noChangeAspect="1" noChangeArrowheads="1"/>
                            </p:cNvPicPr>
                            <p:nvPr/>
                          </p:nvPicPr>
                          <p:blipFill>
                            <a:blip r:embed="rId19" cstate="print"/>
                            <a:srcRect/>
                            <a:stretch>
                              <a:fillRect/>
                            </a:stretch>
                          </p:blipFill>
                          <p:spPr bwMode="auto">
                            <a:xfrm>
                              <a:off x="1418383" y="9067800"/>
                              <a:ext cx="867616" cy="1143000"/>
                            </a:xfrm>
                            <a:prstGeom prst="rect">
                              <a:avLst/>
                            </a:prstGeom>
                            <a:noFill/>
                            <a:ln w="9525">
                              <a:noFill/>
                              <a:miter lim="800000"/>
                              <a:headEnd/>
                              <a:tailEnd/>
                            </a:ln>
                          </p:spPr>
                        </p:pic>
                      </p:grpSp>
                      <p:pic>
                        <p:nvPicPr>
                          <p:cNvPr id="7253" name="Picture 27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0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38399" y="8228844"/>
                            <a:ext cx="914400" cy="686556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7249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1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812637" y="2240202"/>
                          <a:ext cx="926508" cy="122714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pic>
                      <p:nvPicPr>
                        <p:cNvPr id="7250" name="Picture 2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2" cstate="print"/>
                        <a:srcRect l="7500" t="66737" r="75581" b="11874"/>
                        <a:stretch>
                          <a:fillRect/>
                        </a:stretch>
                      </p:blipFill>
                      <p:spPr bwMode="auto">
                        <a:xfrm>
                          <a:off x="-5812638" y="3407229"/>
                          <a:ext cx="926509" cy="693875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pic>
                      <p:nvPicPr>
                        <p:cNvPr id="7251" name="Picture 20" descr="ACT UP protests at AIDS conference, San Francisco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3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833193" y="4855029"/>
                          <a:ext cx="947064" cy="697007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graphicFrame>
                      <p:nvGraphicFramePr>
                        <p:cNvPr id="7170" name="Chart 118"/>
                        <p:cNvGraphicFramePr>
                          <a:graphicFrameLocks/>
                        </p:cNvGraphicFramePr>
                        <p:nvPr/>
                      </p:nvGraphicFramePr>
                      <p:xfrm>
                        <a:off x="-5851327" y="4036747"/>
                        <a:ext cx="1018778" cy="863599"/>
                      </p:xfrm>
                      <a:graphic>
                        <a:graphicData uri="http://schemas.openxmlformats.org/presentationml/2006/ole">
                          <p:oleObj spid="_x0000_s14338" r:id="rId24" imgW="1018120" imgH="859610" progId="Excel.Chart.8">
                            <p:embed/>
                          </p:oleObj>
                        </a:graphicData>
                      </a:graphic>
                    </p:graphicFrame>
                  </p:grpSp>
                </p:grpSp>
                <p:sp>
                  <p:nvSpPr>
                    <p:cNvPr id="7245" name="TextBox 111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-5690123" y="4043299"/>
                      <a:ext cx="727794" cy="30777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>
                      <a:spAutoFit/>
                    </a:bodyPr>
                    <a:lstStyle/>
                    <a:p>
                      <a:pPr algn="ctr"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r>
                        <a:rPr kumimoji="0" lang="en-US" altLang="ja-JP" sz="700" b="1">
                          <a:solidFill>
                            <a:prstClr val="black"/>
                          </a:solidFill>
                          <a:latin typeface="Arial Narrow" pitchFamily="34" charset="0"/>
                          <a:cs typeface="Arial" pitchFamily="34" charset="0"/>
                        </a:rPr>
                        <a:t>AIDS Surges in Africa</a:t>
                      </a:r>
                    </a:p>
                  </p:txBody>
                </p:sp>
              </p:grpSp>
              <p:grpSp>
                <p:nvGrpSpPr>
                  <p:cNvPr id="27" name="Group 2"/>
                  <p:cNvGrpSpPr>
                    <a:grpSpLocks/>
                  </p:cNvGrpSpPr>
                  <p:nvPr/>
                </p:nvGrpSpPr>
                <p:grpSpPr bwMode="auto">
                  <a:xfrm>
                    <a:off x="3962400" y="1600200"/>
                    <a:ext cx="963247" cy="4462617"/>
                    <a:chOff x="13385800" y="886199"/>
                    <a:chExt cx="963247" cy="4462617"/>
                  </a:xfrm>
                </p:grpSpPr>
                <p:grpSp>
                  <p:nvGrpSpPr>
                    <p:cNvPr id="28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3385800" y="1547973"/>
                      <a:ext cx="963247" cy="3800843"/>
                      <a:chOff x="-3088739" y="-6636"/>
                      <a:chExt cx="963247" cy="3800843"/>
                    </a:xfrm>
                  </p:grpSpPr>
                  <p:grpSp>
                    <p:nvGrpSpPr>
                      <p:cNvPr id="29" name="Group 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-3088739" y="-6636"/>
                        <a:ext cx="963247" cy="2187285"/>
                        <a:chOff x="-5054600" y="2332797"/>
                        <a:chExt cx="963247" cy="2187285"/>
                      </a:xfrm>
                    </p:grpSpPr>
                    <p:pic>
                      <p:nvPicPr>
                        <p:cNvPr id="7237" name="Picture 25" descr="Girls in Thailand participating in an AIDS education project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5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054600" y="2332797"/>
                          <a:ext cx="667220" cy="506753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pic>
                      <p:nvPicPr>
                        <p:cNvPr id="7238" name="Picture 20" descr="http://ijsa.rsmjournals.com/misc/eacs_logo.gif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6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029200" y="2814023"/>
                          <a:ext cx="937847" cy="470049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pic>
                      <p:nvPicPr>
                        <p:cNvPr id="7239" name="Picture 2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27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5029200" y="3271223"/>
                          <a:ext cx="937847" cy="68580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  <p:grpSp>
                      <p:nvGrpSpPr>
                        <p:cNvPr id="30" name="Group 66"/>
                        <p:cNvGrpSpPr>
                          <a:grpSpLocks/>
                        </p:cNvGrpSpPr>
                        <p:nvPr/>
                      </p:nvGrpSpPr>
                      <p:grpSpPr bwMode="auto">
                        <a:xfrm>
                          <a:off x="-5029199" y="3957023"/>
                          <a:ext cx="937846" cy="563059"/>
                          <a:chOff x="-8834664" y="-5733802"/>
                          <a:chExt cx="4639479" cy="2041320"/>
                        </a:xfrm>
                      </p:grpSpPr>
                      <p:pic>
                        <p:nvPicPr>
                          <p:cNvPr id="7242" name="Picture 28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8" cstate="print"/>
                          <a:srcRect l="487" t="43556" r="61401" b="38161"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8768593" y="-4905033"/>
                            <a:ext cx="4573407" cy="121255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  <p:pic>
                        <p:nvPicPr>
                          <p:cNvPr id="7243" name="Picture 29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29" cstate="print"/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-8834664" y="-5733802"/>
                            <a:ext cx="4639479" cy="824991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</p:pic>
                    </p:grpSp>
                    <p:pic>
                      <p:nvPicPr>
                        <p:cNvPr id="7241" name="Picture 2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30" cstate="print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-4610100" y="2341234"/>
                          <a:ext cx="518747" cy="498316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</p:pic>
                  </p:grpSp>
                  <p:pic>
                    <p:nvPicPr>
                      <p:cNvPr id="7234" name="Picture 2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1" cstate="print"/>
                      <a:srcRect l="3500" t="23364" r="36285" b="16699"/>
                      <a:stretch>
                        <a:fillRect/>
                      </a:stretch>
                    </p:blipFill>
                    <p:spPr bwMode="auto">
                      <a:xfrm>
                        <a:off x="-3063339" y="2227190"/>
                        <a:ext cx="937847" cy="562638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35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48617" y="2760590"/>
                        <a:ext cx="923125" cy="76588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36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3063339" y="3522590"/>
                        <a:ext cx="935474" cy="27161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7232" name="Picture 22" descr="http://www.dbmathews.com/images/red_aids_ribbon_hi-res.png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4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13614400" y="886199"/>
                      <a:ext cx="461108" cy="66425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grpSp>
                <p:nvGrpSpPr>
                  <p:cNvPr id="31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4923274" y="1600200"/>
                    <a:ext cx="1023555" cy="3757394"/>
                    <a:chOff x="-4572000" y="-1806495"/>
                    <a:chExt cx="1023555" cy="3757394"/>
                  </a:xfrm>
                </p:grpSpPr>
                <p:grpSp>
                  <p:nvGrpSpPr>
                    <p:cNvPr id="7168" name="Group 9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-4572000" y="-990600"/>
                      <a:ext cx="1023555" cy="2941499"/>
                      <a:chOff x="-6096000" y="-2767734"/>
                      <a:chExt cx="1023555" cy="2941499"/>
                    </a:xfrm>
                  </p:grpSpPr>
                  <p:pic>
                    <p:nvPicPr>
                      <p:cNvPr id="7227" name="Picture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5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000" y="-2767734"/>
                        <a:ext cx="1023555" cy="879750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28" name="Picture 2" descr="http://static.howstuffworks.com/gif/10-worst-epidemics-8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6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000" y="-1929534"/>
                        <a:ext cx="1023555" cy="611317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29" name="Picture 2" descr="http://www.queerculturalcenter.org/Media/MillsImgs/ActUpWmn.jp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7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000" y="-1307233"/>
                        <a:ext cx="1023555" cy="718826"/>
                      </a:xfrm>
                      <a:prstGeom prst="rect">
                        <a:avLst/>
                      </a:prstGeom>
                      <a:noFill/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  <p:pic>
                    <p:nvPicPr>
                      <p:cNvPr id="7230" name="Picture 6" descr="http://theyalejournalofhumanrights.com/wp-content/uploads/2011/01/AIDS.png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8" cstate="print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6096000" y="-582725"/>
                        <a:ext cx="1023555" cy="75649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 w="9525">
                        <a:noFill/>
                        <a:miter lim="800000"/>
                        <a:headEnd/>
                        <a:tailEnd/>
                      </a:ln>
                    </p:spPr>
                  </p:pic>
                </p:grpSp>
                <p:pic>
                  <p:nvPicPr>
                    <p:cNvPr id="7226" name="Picture 4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9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4555653" y="-1806495"/>
                      <a:ext cx="1007208" cy="815895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</p:grpSp>
            <p:grpSp>
              <p:nvGrpSpPr>
                <p:cNvPr id="7169" name="Group 97"/>
                <p:cNvGrpSpPr>
                  <a:grpSpLocks/>
                </p:cNvGrpSpPr>
                <p:nvPr/>
              </p:nvGrpSpPr>
              <p:grpSpPr bwMode="auto">
                <a:xfrm>
                  <a:off x="5943600" y="1600200"/>
                  <a:ext cx="914400" cy="5127625"/>
                  <a:chOff x="-4572000" y="-3110478"/>
                  <a:chExt cx="1295400" cy="7487524"/>
                </a:xfrm>
              </p:grpSpPr>
              <p:grpSp>
                <p:nvGrpSpPr>
                  <p:cNvPr id="7176" name="Group 98"/>
                  <p:cNvGrpSpPr>
                    <a:grpSpLocks/>
                  </p:cNvGrpSpPr>
                  <p:nvPr/>
                </p:nvGrpSpPr>
                <p:grpSpPr bwMode="auto">
                  <a:xfrm>
                    <a:off x="-4572000" y="-3110478"/>
                    <a:ext cx="1295400" cy="1053831"/>
                    <a:chOff x="-9677400" y="-2820765"/>
                    <a:chExt cx="6746247" cy="4133191"/>
                  </a:xfrm>
                </p:grpSpPr>
                <p:pic>
                  <p:nvPicPr>
                    <p:cNvPr id="7220" name="Picture 26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0" cstate="print"/>
                    <a:srcRect l="10120" t="50000" r="53714" b="20973"/>
                    <a:stretch>
                      <a:fillRect/>
                    </a:stretch>
                  </p:blipFill>
                  <p:spPr bwMode="auto">
                    <a:xfrm>
                      <a:off x="-9677400" y="-1685081"/>
                      <a:ext cx="6746247" cy="2997507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pic>
                  <p:nvPicPr>
                    <p:cNvPr id="7221" name="Picture 28" descr="http://t1.gstatic.com/images?q=tbn:ANd9GcSYLOdYs8jANyo5X_IzW_902BRJTA_tTG-9agBS4rME7AWDiZhixhL3v00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41" cstate="print"/>
                    <a:srcRect/>
                    <a:stretch>
                      <a:fillRect/>
                    </a:stretch>
                  </p:blipFill>
                  <p:spPr bwMode="auto">
                    <a:xfrm>
                      <a:off x="-9677400" y="-2820765"/>
                      <a:ext cx="6746247" cy="1119019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</p:grpSp>
              <p:pic>
                <p:nvPicPr>
                  <p:cNvPr id="7212" name="Picture 24"/>
                  <p:cNvPicPr>
                    <a:picLocks noChangeAspect="1" noChangeArrowheads="1"/>
                  </p:cNvPicPr>
                  <p:nvPr/>
                </p:nvPicPr>
                <p:blipFill>
                  <a:blip r:embed="rId42" cstate="print"/>
                  <a:srcRect l="3500" t="18771" r="45143" b="11111"/>
                  <a:stretch>
                    <a:fillRect/>
                  </a:stretch>
                </p:blipFill>
                <p:spPr bwMode="auto">
                  <a:xfrm>
                    <a:off x="-4572000" y="-2057400"/>
                    <a:ext cx="1282000" cy="98444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13" name="Picture 29"/>
                  <p:cNvPicPr>
                    <a:picLocks noChangeAspect="1" noChangeArrowheads="1"/>
                  </p:cNvPicPr>
                  <p:nvPr/>
                </p:nvPicPr>
                <p:blipFill>
                  <a:blip r:embed="rId43" cstate="print"/>
                  <a:srcRect/>
                  <a:stretch>
                    <a:fillRect/>
                  </a:stretch>
                </p:blipFill>
                <p:spPr bwMode="auto">
                  <a:xfrm>
                    <a:off x="-4571999" y="-420187"/>
                    <a:ext cx="761998" cy="75907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14" name="Picture 9" descr="http://t0.gstatic.com/images?q=tbn:ANd9GcTtGR9JDvv4mSjOprA1gi4J7vRWBpyIZr195hQzuPSgcLRyamCA"/>
                  <p:cNvPicPr>
                    <a:picLocks noChangeAspect="1" noChangeArrowheads="1"/>
                  </p:cNvPicPr>
                  <p:nvPr/>
                </p:nvPicPr>
                <p:blipFill>
                  <a:blip r:embed="rId44" cstate="print"/>
                  <a:srcRect/>
                  <a:stretch>
                    <a:fillRect/>
                  </a:stretch>
                </p:blipFill>
                <p:spPr bwMode="auto">
                  <a:xfrm>
                    <a:off x="-4572000" y="338883"/>
                    <a:ext cx="1295400" cy="61166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15" name="Picture 89"/>
                  <p:cNvPicPr>
                    <a:picLocks noChangeAspect="1" noChangeArrowheads="1"/>
                  </p:cNvPicPr>
                  <p:nvPr/>
                </p:nvPicPr>
                <p:blipFill>
                  <a:blip r:embed="rId45" cstate="print"/>
                  <a:srcRect/>
                  <a:stretch>
                    <a:fillRect/>
                  </a:stretch>
                </p:blipFill>
                <p:spPr bwMode="auto">
                  <a:xfrm>
                    <a:off x="-3810002" y="-440005"/>
                    <a:ext cx="533401" cy="75906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16" name="Picture 7" descr="http://blog.bioethics.net/female_condom.jpg"/>
                  <p:cNvPicPr>
                    <a:picLocks noChangeAspect="1" noChangeArrowheads="1"/>
                  </p:cNvPicPr>
                  <p:nvPr/>
                </p:nvPicPr>
                <p:blipFill>
                  <a:blip r:embed="rId46" cstate="print"/>
                  <a:srcRect/>
                  <a:stretch>
                    <a:fillRect/>
                  </a:stretch>
                </p:blipFill>
                <p:spPr bwMode="auto">
                  <a:xfrm>
                    <a:off x="-4572000" y="805614"/>
                    <a:ext cx="1295400" cy="1091043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17" name="Picture 2" descr="http://history.journalism.ku.edu/1980/images/social/AIDSquilt.jpg"/>
                  <p:cNvPicPr>
                    <a:picLocks noChangeAspect="1" noChangeArrowheads="1"/>
                  </p:cNvPicPr>
                  <p:nvPr/>
                </p:nvPicPr>
                <p:blipFill>
                  <a:blip r:embed="rId47" cstate="print"/>
                  <a:srcRect/>
                  <a:stretch>
                    <a:fillRect/>
                  </a:stretch>
                </p:blipFill>
                <p:spPr bwMode="auto">
                  <a:xfrm>
                    <a:off x="-4572000" y="2556782"/>
                    <a:ext cx="1281999" cy="102587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18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48" cstate="print"/>
                  <a:srcRect/>
                  <a:stretch>
                    <a:fillRect/>
                  </a:stretch>
                </p:blipFill>
                <p:spPr bwMode="auto">
                  <a:xfrm>
                    <a:off x="-4572000" y="3560890"/>
                    <a:ext cx="1295400" cy="81615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19" name="Picture 16"/>
                  <p:cNvPicPr>
                    <a:picLocks noChangeAspect="1" noChangeArrowheads="1"/>
                  </p:cNvPicPr>
                  <p:nvPr/>
                </p:nvPicPr>
                <p:blipFill>
                  <a:blip r:embed="rId49" cstate="print"/>
                  <a:srcRect l="23660" t="37117" r="43727" b="12756"/>
                  <a:stretch>
                    <a:fillRect/>
                  </a:stretch>
                </p:blipFill>
                <p:spPr bwMode="auto">
                  <a:xfrm>
                    <a:off x="-4572000" y="1939353"/>
                    <a:ext cx="1295399" cy="896242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7210" name="Picture 1"/>
                <p:cNvPicPr>
                  <a:picLocks noChangeAspect="1" noChangeArrowheads="1"/>
                </p:cNvPicPr>
                <p:nvPr/>
              </p:nvPicPr>
              <p:blipFill>
                <a:blip r:embed="rId50" cstate="print"/>
                <a:srcRect/>
                <a:stretch>
                  <a:fillRect/>
                </a:stretch>
              </p:blipFill>
              <p:spPr bwMode="auto">
                <a:xfrm>
                  <a:off x="4923230" y="5341379"/>
                  <a:ext cx="1035009" cy="72143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grpSp>
            <p:nvGrpSpPr>
              <p:cNvPr id="7177" name="Group 111"/>
              <p:cNvGrpSpPr>
                <a:grpSpLocks/>
              </p:cNvGrpSpPr>
              <p:nvPr/>
            </p:nvGrpSpPr>
            <p:grpSpPr bwMode="auto">
              <a:xfrm>
                <a:off x="6848541" y="1600202"/>
                <a:ext cx="847659" cy="4101896"/>
                <a:chOff x="-11201401" y="685803"/>
                <a:chExt cx="2259011" cy="8041320"/>
              </a:xfrm>
            </p:grpSpPr>
            <p:pic>
              <p:nvPicPr>
                <p:cNvPr id="7198" name="Picture 5" descr="http://i.timeinc.net/time/2004/inventions/images/120254.jpg"/>
                <p:cNvPicPr>
                  <a:picLocks noChangeAspect="1" noChangeArrowheads="1"/>
                </p:cNvPicPr>
                <p:nvPr/>
              </p:nvPicPr>
              <p:blipFill>
                <a:blip r:embed="rId51" cstate="print"/>
                <a:srcRect/>
                <a:stretch>
                  <a:fillRect/>
                </a:stretch>
              </p:blipFill>
              <p:spPr bwMode="auto">
                <a:xfrm>
                  <a:off x="-11201401" y="685803"/>
                  <a:ext cx="2259011" cy="153658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9" name="Picture 33" descr="http://www.gsk.tw/pic/Products/medicines/EPIVIR.jpg"/>
                <p:cNvPicPr>
                  <a:picLocks noChangeAspect="1" noChangeArrowheads="1"/>
                </p:cNvPicPr>
                <p:nvPr/>
              </p:nvPicPr>
              <p:blipFill>
                <a:blip r:embed="rId52" cstate="print"/>
                <a:srcRect/>
                <a:stretch>
                  <a:fillRect/>
                </a:stretch>
              </p:blipFill>
              <p:spPr bwMode="auto">
                <a:xfrm>
                  <a:off x="-11201401" y="2152523"/>
                  <a:ext cx="2259011" cy="94719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200" name="Picture 7" descr="http://www.iacr.org/workshops/ches/ches2006/2006_Yokohama.jpg"/>
                <p:cNvPicPr>
                  <a:picLocks noChangeAspect="1" noChangeArrowheads="1"/>
                </p:cNvPicPr>
                <p:nvPr/>
              </p:nvPicPr>
              <p:blipFill>
                <a:blip r:embed="rId53" cstate="print"/>
                <a:srcRect/>
                <a:stretch>
                  <a:fillRect/>
                </a:stretch>
              </p:blipFill>
              <p:spPr bwMode="auto">
                <a:xfrm>
                  <a:off x="-11201401" y="3107016"/>
                  <a:ext cx="2258427" cy="145186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grpSp>
              <p:nvGrpSpPr>
                <p:cNvPr id="7178" name="Group 115"/>
                <p:cNvGrpSpPr>
                  <a:grpSpLocks/>
                </p:cNvGrpSpPr>
                <p:nvPr/>
              </p:nvGrpSpPr>
              <p:grpSpPr bwMode="auto">
                <a:xfrm>
                  <a:off x="-11201401" y="4557683"/>
                  <a:ext cx="2258426" cy="1269293"/>
                  <a:chOff x="-11229976" y="5795967"/>
                  <a:chExt cx="5869099" cy="3543112"/>
                </a:xfrm>
              </p:grpSpPr>
              <p:pic>
                <p:nvPicPr>
                  <p:cNvPr id="7206" name="Picture 25"/>
                  <p:cNvPicPr>
                    <a:picLocks noChangeAspect="1" noChangeArrowheads="1"/>
                  </p:cNvPicPr>
                  <p:nvPr/>
                </p:nvPicPr>
                <p:blipFill>
                  <a:blip r:embed="rId54" cstate="print"/>
                  <a:srcRect/>
                  <a:stretch>
                    <a:fillRect/>
                  </a:stretch>
                </p:blipFill>
                <p:spPr bwMode="auto">
                  <a:xfrm>
                    <a:off x="-11229976" y="5806861"/>
                    <a:ext cx="2829682" cy="353221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07" name="Picture 27" descr="'Europe against AIDS' poster"/>
                  <p:cNvPicPr>
                    <a:picLocks noChangeAspect="1" noChangeArrowheads="1"/>
                  </p:cNvPicPr>
                  <p:nvPr/>
                </p:nvPicPr>
                <p:blipFill>
                  <a:blip r:embed="rId55" cstate="print"/>
                  <a:srcRect/>
                  <a:stretch>
                    <a:fillRect/>
                  </a:stretch>
                </p:blipFill>
                <p:spPr bwMode="auto">
                  <a:xfrm>
                    <a:off x="-8400294" y="5795967"/>
                    <a:ext cx="3039417" cy="354310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grpSp>
              <p:nvGrpSpPr>
                <p:cNvPr id="7181" name="Group 116"/>
                <p:cNvGrpSpPr>
                  <a:grpSpLocks/>
                </p:cNvGrpSpPr>
                <p:nvPr/>
              </p:nvGrpSpPr>
              <p:grpSpPr bwMode="auto">
                <a:xfrm>
                  <a:off x="-11201258" y="5826975"/>
                  <a:ext cx="2258283" cy="1068998"/>
                  <a:chOff x="-10667858" y="4876972"/>
                  <a:chExt cx="8763000" cy="2878599"/>
                </a:xfrm>
              </p:grpSpPr>
              <p:pic>
                <p:nvPicPr>
                  <p:cNvPr id="7204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56" cstate="print"/>
                  <a:srcRect l="5000" t="21112" r="37572" b="61739"/>
                  <a:stretch>
                    <a:fillRect/>
                  </a:stretch>
                </p:blipFill>
                <p:spPr bwMode="auto">
                  <a:xfrm>
                    <a:off x="-10667858" y="4876972"/>
                    <a:ext cx="8752117" cy="1251448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  <p:pic>
                <p:nvPicPr>
                  <p:cNvPr id="7205" name="Picture 22"/>
                  <p:cNvPicPr>
                    <a:picLocks noChangeAspect="1" noChangeArrowheads="1"/>
                  </p:cNvPicPr>
                  <p:nvPr/>
                </p:nvPicPr>
                <p:blipFill>
                  <a:blip r:embed="rId57" cstate="print"/>
                  <a:srcRect l="5000" t="69333" r="37572" b="13651"/>
                  <a:stretch>
                    <a:fillRect/>
                  </a:stretch>
                </p:blipFill>
                <p:spPr bwMode="auto">
                  <a:xfrm>
                    <a:off x="-10656975" y="6296885"/>
                    <a:ext cx="8752117" cy="145868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</p:pic>
            </p:grpSp>
            <p:pic>
              <p:nvPicPr>
                <p:cNvPr id="7203" name="Picture 41" descr="http://www.citizen.org/hrg/images/Chart2.gif"/>
                <p:cNvPicPr>
                  <a:picLocks noChangeAspect="1" noChangeArrowheads="1"/>
                </p:cNvPicPr>
                <p:nvPr/>
              </p:nvPicPr>
              <p:blipFill>
                <a:blip r:embed="rId58" cstate="print"/>
                <a:srcRect/>
                <a:stretch>
                  <a:fillRect/>
                </a:stretch>
              </p:blipFill>
              <p:spPr bwMode="auto">
                <a:xfrm>
                  <a:off x="-11198452" y="6961032"/>
                  <a:ext cx="2252673" cy="176609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grpSp>
          <p:nvGrpSpPr>
            <p:cNvPr id="7185" name="Group 123"/>
            <p:cNvGrpSpPr>
              <a:grpSpLocks/>
            </p:cNvGrpSpPr>
            <p:nvPr/>
          </p:nvGrpSpPr>
          <p:grpSpPr bwMode="auto">
            <a:xfrm>
              <a:off x="7696201" y="1600202"/>
              <a:ext cx="990599" cy="4101896"/>
              <a:chOff x="-3443516" y="759385"/>
              <a:chExt cx="1458119" cy="6200157"/>
            </a:xfrm>
          </p:grpSpPr>
          <p:grpSp>
            <p:nvGrpSpPr>
              <p:cNvPr id="7186" name="Group 124"/>
              <p:cNvGrpSpPr>
                <a:grpSpLocks/>
              </p:cNvGrpSpPr>
              <p:nvPr/>
            </p:nvGrpSpPr>
            <p:grpSpPr bwMode="auto">
              <a:xfrm>
                <a:off x="-3443516" y="5905228"/>
                <a:ext cx="1458119" cy="1054314"/>
                <a:chOff x="-2829719" y="1917486"/>
                <a:chExt cx="6726238" cy="4556327"/>
              </a:xfrm>
            </p:grpSpPr>
            <p:pic>
              <p:nvPicPr>
                <p:cNvPr id="7194" name="Picture 24"/>
                <p:cNvPicPr>
                  <a:picLocks noChangeAspect="1" noChangeArrowheads="1"/>
                </p:cNvPicPr>
                <p:nvPr/>
              </p:nvPicPr>
              <p:blipFill>
                <a:blip r:embed="rId59" cstate="print"/>
                <a:srcRect/>
                <a:stretch>
                  <a:fillRect/>
                </a:stretch>
              </p:blipFill>
              <p:spPr bwMode="auto">
                <a:xfrm>
                  <a:off x="-2829719" y="1917486"/>
                  <a:ext cx="6726238" cy="455242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  <p:pic>
              <p:nvPicPr>
                <p:cNvPr id="7195" name="Picture 32" descr="http://www.clinicalpharmacology.com/apps/images/photo_us/002/invi001t.jpg"/>
                <p:cNvPicPr>
                  <a:picLocks noChangeAspect="1" noChangeArrowheads="1"/>
                </p:cNvPicPr>
                <p:nvPr/>
              </p:nvPicPr>
              <p:blipFill>
                <a:blip r:embed="rId60" cstate="print"/>
                <a:srcRect/>
                <a:stretch>
                  <a:fillRect/>
                </a:stretch>
              </p:blipFill>
              <p:spPr bwMode="auto">
                <a:xfrm>
                  <a:off x="897223" y="4495800"/>
                  <a:ext cx="2988977" cy="197801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pic>
            <p:nvPicPr>
              <p:cNvPr id="7188" name="Picture 32"/>
              <p:cNvPicPr>
                <a:picLocks noChangeAspect="1" noChangeArrowheads="1"/>
              </p:cNvPicPr>
              <p:nvPr/>
            </p:nvPicPr>
            <p:blipFill>
              <a:blip r:embed="rId61" cstate="print"/>
              <a:srcRect t="17999" r="3857" b="24850"/>
              <a:stretch>
                <a:fillRect/>
              </a:stretch>
            </p:blipFill>
            <p:spPr bwMode="auto">
              <a:xfrm>
                <a:off x="-3429001" y="5257800"/>
                <a:ext cx="1443603" cy="6359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89" name="Picture 39"/>
              <p:cNvPicPr>
                <a:picLocks noChangeAspect="1" noChangeArrowheads="1"/>
              </p:cNvPicPr>
              <p:nvPr/>
            </p:nvPicPr>
            <p:blipFill>
              <a:blip r:embed="rId62" cstate="print"/>
              <a:srcRect/>
              <a:stretch>
                <a:fillRect/>
              </a:stretch>
            </p:blipFill>
            <p:spPr bwMode="auto">
              <a:xfrm>
                <a:off x="-3419868" y="3528473"/>
                <a:ext cx="1432234" cy="1729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90" name="Picture 41" descr="http://www.drugsdb.eu/images/zidovudine_6cab4f5f-257c-4709-aa1c-1f43706cd9c1-02.jpg"/>
              <p:cNvPicPr>
                <a:picLocks noChangeAspect="1" noChangeArrowheads="1"/>
              </p:cNvPicPr>
              <p:nvPr/>
            </p:nvPicPr>
            <p:blipFill>
              <a:blip r:embed="rId63" cstate="print"/>
              <a:srcRect/>
              <a:stretch>
                <a:fillRect/>
              </a:stretch>
            </p:blipFill>
            <p:spPr bwMode="auto">
              <a:xfrm>
                <a:off x="-3443516" y="3048000"/>
                <a:ext cx="1455882" cy="5885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91" name="Picture 39" descr="http://www.cdc.gov/mmwr/preview/mmwrhtml/figures/00001688.gif"/>
              <p:cNvPicPr>
                <a:picLocks noChangeAspect="1" noChangeArrowheads="1"/>
              </p:cNvPicPr>
              <p:nvPr/>
            </p:nvPicPr>
            <p:blipFill>
              <a:blip r:embed="rId64" cstate="print"/>
              <a:srcRect/>
              <a:stretch>
                <a:fillRect/>
              </a:stretch>
            </p:blipFill>
            <p:spPr bwMode="auto">
              <a:xfrm>
                <a:off x="-3429000" y="2109167"/>
                <a:ext cx="1443603" cy="101503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92" name="Picture 33"/>
              <p:cNvPicPr>
                <a:picLocks noChangeAspect="1" noChangeArrowheads="1"/>
              </p:cNvPicPr>
              <p:nvPr/>
            </p:nvPicPr>
            <p:blipFill>
              <a:blip r:embed="rId65" cstate="print"/>
              <a:srcRect l="41341" t="22350" r="23103" b="57481"/>
              <a:stretch>
                <a:fillRect/>
              </a:stretch>
            </p:blipFill>
            <p:spPr bwMode="auto">
              <a:xfrm>
                <a:off x="-3443516" y="1640946"/>
                <a:ext cx="1455883" cy="4926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7193" name="Picture 24"/>
              <p:cNvPicPr>
                <a:picLocks noChangeAspect="1" noChangeArrowheads="1"/>
              </p:cNvPicPr>
              <p:nvPr/>
            </p:nvPicPr>
            <p:blipFill>
              <a:blip r:embed="rId66" cstate="print"/>
              <a:srcRect/>
              <a:stretch>
                <a:fillRect/>
              </a:stretch>
            </p:blipFill>
            <p:spPr bwMode="auto">
              <a:xfrm>
                <a:off x="-3429000" y="759385"/>
                <a:ext cx="1443603" cy="91701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7182" name="Picture 28"/>
          <p:cNvPicPr>
            <a:picLocks noChangeAspect="1" noChangeArrowheads="1"/>
          </p:cNvPicPr>
          <p:nvPr/>
        </p:nvPicPr>
        <p:blipFill>
          <a:blip r:embed="rId67" cstate="print"/>
          <a:srcRect/>
          <a:stretch>
            <a:fillRect/>
          </a:stretch>
        </p:blipFill>
        <p:spPr bwMode="auto">
          <a:xfrm>
            <a:off x="2209800" y="3429000"/>
            <a:ext cx="925513" cy="69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83" name="TextBox 135"/>
          <p:cNvSpPr txBox="1">
            <a:spLocks noChangeArrowheads="1"/>
          </p:cNvSpPr>
          <p:nvPr/>
        </p:nvSpPr>
        <p:spPr bwMode="auto">
          <a:xfrm>
            <a:off x="5957888" y="2971800"/>
            <a:ext cx="890587" cy="4778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500" b="1">
                <a:solidFill>
                  <a:prstClr val="black"/>
                </a:solidFill>
                <a:latin typeface="Perpetua" pitchFamily="18" charset="0"/>
                <a:cs typeface="Arial" pitchFamily="34" charset="0"/>
              </a:rPr>
              <a:t>Early AZT takes a pounding in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500" b="1">
                <a:solidFill>
                  <a:prstClr val="black"/>
                </a:solidFill>
                <a:latin typeface="Perpetua" pitchFamily="18" charset="0"/>
                <a:cs typeface="Arial" pitchFamily="34" charset="0"/>
              </a:rPr>
              <a:t>French-British 'Concorde' trial J Cohen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500" b="1" i="1">
                <a:solidFill>
                  <a:prstClr val="black"/>
                </a:solidFill>
                <a:latin typeface="Perpetua" pitchFamily="18" charset="0"/>
                <a:cs typeface="Arial" pitchFamily="34" charset="0"/>
              </a:rPr>
              <a:t>Science 9 April 1993: 157</a:t>
            </a:r>
            <a:endParaRPr kumimoji="0" lang="en-US" altLang="ja-JP" sz="500" b="1">
              <a:solidFill>
                <a:prstClr val="black"/>
              </a:solidFill>
              <a:latin typeface="Perpetua" pitchFamily="18" charset="0"/>
              <a:cs typeface="Arial" pitchFamily="34" charset="0"/>
            </a:endParaRPr>
          </a:p>
        </p:txBody>
      </p:sp>
      <p:pic>
        <p:nvPicPr>
          <p:cNvPr id="7184" name="Picture 52"/>
          <p:cNvPicPr>
            <a:picLocks noChangeAspect="1" noChangeArrowheads="1"/>
          </p:cNvPicPr>
          <p:nvPr/>
        </p:nvPicPr>
        <p:blipFill>
          <a:blip r:embed="rId68" cstate="print"/>
          <a:srcRect l="999" t="30528" r="50436" b="22408"/>
          <a:stretch>
            <a:fillRect/>
          </a:stretch>
        </p:blipFill>
        <p:spPr bwMode="auto">
          <a:xfrm>
            <a:off x="6858000" y="5700713"/>
            <a:ext cx="83820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2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altLang="ja-JP" sz="3600" smtClean="0"/>
              <a:t>Evolution of HIV treatment paradigms</a:t>
            </a:r>
          </a:p>
        </p:txBody>
      </p:sp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609600" y="1096963"/>
            <a:ext cx="8077200" cy="1089025"/>
          </a:xfrm>
          <a:prstGeom prst="rect">
            <a:avLst/>
          </a:prstGeom>
          <a:solidFill>
            <a:srgbClr val="77933C">
              <a:alpha val="25098"/>
            </a:srgb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AZT               ddI           d4T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   ddC          3TC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kumimoji="0" lang="en-US" altLang="ja-JP" b="1">
              <a:solidFill>
                <a:prstClr val="black"/>
              </a:solidFill>
              <a:latin typeface="Arial Narrow" pitchFamily="34" charset="0"/>
              <a:cs typeface="Arial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prstClr val="black"/>
                </a:solidFill>
                <a:latin typeface="Arial Narrow" pitchFamily="34" charset="0"/>
                <a:cs typeface="Arial" pitchFamily="34" charset="0"/>
              </a:rPr>
              <a:t>                        </a:t>
            </a:r>
          </a:p>
        </p:txBody>
      </p:sp>
      <p:sp>
        <p:nvSpPr>
          <p:cNvPr id="45060" name="TextBox 10"/>
          <p:cNvSpPr txBox="1">
            <a:spLocks noChangeArrowheads="1"/>
          </p:cNvSpPr>
          <p:nvPr/>
        </p:nvSpPr>
        <p:spPr bwMode="auto">
          <a:xfrm>
            <a:off x="0" y="6335713"/>
            <a:ext cx="8686800" cy="369887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r>
              <a:rPr kumimoji="0" lang="en-US" altLang="ja-JP" sz="2000" b="1">
                <a:solidFill>
                  <a:srgbClr val="D60093"/>
                </a:solidFill>
                <a:latin typeface="Arial Narrow" pitchFamily="34" charset="0"/>
                <a:cs typeface="Arial" pitchFamily="34" charset="0"/>
              </a:rPr>
              <a:t>            </a:t>
            </a:r>
            <a:r>
              <a:rPr kumimoji="0" lang="en-US" altLang="ja-JP" sz="2000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CD4 &lt;500</a:t>
            </a:r>
            <a:endParaRPr kumimoji="0" lang="en-US" altLang="ja-JP" sz="2000" b="1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</p:txBody>
      </p:sp>
      <p:grpSp>
        <p:nvGrpSpPr>
          <p:cNvPr id="3" name="Group 38"/>
          <p:cNvGrpSpPr>
            <a:grpSpLocks/>
          </p:cNvGrpSpPr>
          <p:nvPr/>
        </p:nvGrpSpPr>
        <p:grpSpPr bwMode="auto">
          <a:xfrm>
            <a:off x="0" y="3514725"/>
            <a:ext cx="9158288" cy="2571750"/>
            <a:chOff x="152401" y="3276600"/>
            <a:chExt cx="8991599" cy="457200"/>
          </a:xfrm>
        </p:grpSpPr>
        <p:sp>
          <p:nvSpPr>
            <p:cNvPr id="45214" name="AutoShape 29"/>
            <p:cNvSpPr>
              <a:spLocks noChangeArrowheads="1"/>
            </p:cNvSpPr>
            <p:nvPr/>
          </p:nvSpPr>
          <p:spPr bwMode="auto">
            <a:xfrm>
              <a:off x="152401" y="3276600"/>
              <a:ext cx="342899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5215" name="AutoShape 37"/>
            <p:cNvSpPr>
              <a:spLocks noChangeArrowheads="1"/>
            </p:cNvSpPr>
            <p:nvPr/>
          </p:nvSpPr>
          <p:spPr bwMode="auto">
            <a:xfrm>
              <a:off x="7467600" y="3278278"/>
              <a:ext cx="1676400" cy="455522"/>
            </a:xfrm>
            <a:prstGeom prst="rightArrow">
              <a:avLst>
                <a:gd name="adj1" fmla="val 39574"/>
                <a:gd name="adj2" fmla="val 27244"/>
              </a:avLst>
            </a:prstGeom>
            <a:gradFill rotWithShape="0">
              <a:gsLst>
                <a:gs pos="0">
                  <a:srgbClr val="FF9900"/>
                </a:gs>
                <a:gs pos="100000">
                  <a:srgbClr val="FF0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5216" name="AutoShape 29"/>
            <p:cNvSpPr>
              <a:spLocks noChangeArrowheads="1"/>
            </p:cNvSpPr>
            <p:nvPr/>
          </p:nvSpPr>
          <p:spPr bwMode="auto">
            <a:xfrm>
              <a:off x="495300" y="3276600"/>
              <a:ext cx="1078549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5217" name="AutoShape 29"/>
            <p:cNvSpPr>
              <a:spLocks noChangeArrowheads="1"/>
            </p:cNvSpPr>
            <p:nvPr/>
          </p:nvSpPr>
          <p:spPr bwMode="auto">
            <a:xfrm>
              <a:off x="1573849" y="3276600"/>
              <a:ext cx="16764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5218" name="AutoShape 29"/>
            <p:cNvSpPr>
              <a:spLocks noChangeArrowheads="1"/>
            </p:cNvSpPr>
            <p:nvPr/>
          </p:nvSpPr>
          <p:spPr bwMode="auto">
            <a:xfrm>
              <a:off x="3250249" y="3276600"/>
              <a:ext cx="2769551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8000"/>
                </a:gs>
                <a:gs pos="4200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45219" name="AutoShape 29"/>
            <p:cNvSpPr>
              <a:spLocks noChangeArrowheads="1"/>
            </p:cNvSpPr>
            <p:nvPr/>
          </p:nvSpPr>
          <p:spPr bwMode="auto">
            <a:xfrm>
              <a:off x="6019800" y="3276600"/>
              <a:ext cx="1447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FFFF00"/>
                </a:gs>
                <a:gs pos="72000">
                  <a:srgbClr val="FF9900"/>
                </a:gs>
                <a:gs pos="100000">
                  <a:srgbClr val="FF99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0" y="1066800"/>
          <a:ext cx="8686800" cy="4265614"/>
        </p:xfrm>
        <a:graphic>
          <a:graphicData uri="http://schemas.openxmlformats.org/drawingml/2006/table">
            <a:tbl>
              <a:tblPr/>
              <a:tblGrid>
                <a:gridCol w="293688"/>
                <a:gridCol w="295275"/>
                <a:gridCol w="293687"/>
                <a:gridCol w="295275"/>
                <a:gridCol w="293688"/>
                <a:gridCol w="293687"/>
                <a:gridCol w="295275"/>
                <a:gridCol w="293688"/>
                <a:gridCol w="293687"/>
                <a:gridCol w="295275"/>
                <a:gridCol w="293688"/>
                <a:gridCol w="295275"/>
                <a:gridCol w="293687"/>
                <a:gridCol w="293688"/>
                <a:gridCol w="295275"/>
                <a:gridCol w="293687"/>
                <a:gridCol w="293688"/>
                <a:gridCol w="295275"/>
                <a:gridCol w="293687"/>
                <a:gridCol w="295275"/>
                <a:gridCol w="293688"/>
                <a:gridCol w="293687"/>
                <a:gridCol w="295275"/>
                <a:gridCol w="293688"/>
                <a:gridCol w="293687"/>
                <a:gridCol w="295275"/>
                <a:gridCol w="293688"/>
                <a:gridCol w="295275"/>
                <a:gridCol w="446087"/>
              </a:tblGrid>
              <a:tr h="10874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R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T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9"/>
                          </a:solidFill>
                          <a:effectLst/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I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080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620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5086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0" i="0" u="none" strike="noStrike" cap="none" normalizeH="0" baseline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57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7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4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9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ja-JP" sz="1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C0C0C0"/>
                            </a:outerShdw>
                          </a:effectLst>
                          <a:latin typeface="Calibri" pitchFamily="34" charset="0"/>
                          <a:ea typeface="ＭＳ Ｐゴシック" pitchFamily="50" charset="-128"/>
                          <a:cs typeface="Arial" pitchFamily="34" charset="0"/>
                        </a:rPr>
                        <a:t>5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ja-JP" altLang="ja-JP" sz="1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C0C0C0"/>
                          </a:outerShdw>
                        </a:effectLst>
                        <a:latin typeface="Calibri" pitchFamily="34" charset="0"/>
                        <a:ea typeface="ＭＳ Ｐゴシック" pitchFamily="50" charset="-128"/>
                        <a:cs typeface="Arial" pitchFamily="34" charset="0"/>
                      </a:endParaRP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5213" name="TextBox 10"/>
          <p:cNvSpPr txBox="1">
            <a:spLocks noChangeArrowheads="1"/>
          </p:cNvSpPr>
          <p:nvPr/>
        </p:nvSpPr>
        <p:spPr bwMode="auto">
          <a:xfrm>
            <a:off x="0" y="5334000"/>
            <a:ext cx="8686800" cy="984250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000099"/>
                </a:solidFill>
                <a:latin typeface="Arial Narrow" pitchFamily="34" charset="0"/>
                <a:cs typeface="Arial" pitchFamily="34" charset="0"/>
              </a:rPr>
              <a:t> No      </a:t>
            </a:r>
            <a:r>
              <a:rPr kumimoji="0" lang="en-US" altLang="ja-JP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AZT              </a:t>
            </a:r>
            <a:r>
              <a:rPr kumimoji="0" lang="en-US" altLang="ja-JP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Sequential</a:t>
            </a:r>
            <a:endParaRPr kumimoji="0" lang="en-US" altLang="ja-JP" sz="2000" b="1">
              <a:solidFill>
                <a:srgbClr val="009900"/>
              </a:solidFill>
              <a:latin typeface="Arial Narrow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D60093"/>
                </a:solidFill>
                <a:latin typeface="Arial Narrow" pitchFamily="34" charset="0"/>
                <a:cs typeface="Arial" pitchFamily="34" charset="0"/>
              </a:rPr>
              <a:t> </a:t>
            </a:r>
            <a:r>
              <a:rPr kumimoji="0" lang="en-US" altLang="ja-JP" b="1">
                <a:solidFill>
                  <a:srgbClr val="2D4E77"/>
                </a:solidFill>
                <a:latin typeface="Arial Narrow" pitchFamily="34" charset="0"/>
                <a:cs typeface="Arial" pitchFamily="34" charset="0"/>
              </a:rPr>
              <a:t>ART   </a:t>
            </a:r>
            <a:r>
              <a:rPr kumimoji="0" lang="en-US" altLang="ja-JP" b="1">
                <a:solidFill>
                  <a:srgbClr val="0000FF"/>
                </a:solidFill>
                <a:latin typeface="Arial Narrow" pitchFamily="34" charset="0"/>
                <a:cs typeface="Arial" pitchFamily="34" charset="0"/>
              </a:rPr>
              <a:t>Mono-Tx   </a:t>
            </a:r>
            <a:r>
              <a:rPr kumimoji="0" lang="en-US" altLang="ja-JP" b="1">
                <a:solidFill>
                  <a:srgbClr val="2D4E77"/>
                </a:solidFill>
                <a:latin typeface="Arial Narrow" pitchFamily="34" charset="0"/>
                <a:cs typeface="Arial" pitchFamily="34" charset="0"/>
              </a:rPr>
              <a:t>    </a:t>
            </a:r>
            <a:r>
              <a:rPr kumimoji="0" lang="en-US" altLang="ja-JP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Mono-NRTI</a:t>
            </a:r>
            <a:endParaRPr kumimoji="0" lang="en-US" altLang="ja-JP" b="1">
              <a:solidFill>
                <a:srgbClr val="68D000"/>
              </a:solidFill>
              <a:latin typeface="Arial Narrow" pitchFamily="34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en-US" altLang="ja-JP" b="1">
                <a:solidFill>
                  <a:srgbClr val="2D4E77"/>
                </a:solidFill>
                <a:latin typeface="Arial Narrow" pitchFamily="34" charset="0"/>
                <a:cs typeface="Arial" pitchFamily="34" charset="0"/>
              </a:rPr>
              <a:t>                                 </a:t>
            </a:r>
            <a:r>
              <a:rPr kumimoji="0" lang="en-US" altLang="ja-JP" b="1">
                <a:solidFill>
                  <a:srgbClr val="008080"/>
                </a:solidFill>
                <a:latin typeface="Arial Narrow" pitchFamily="34" charset="0"/>
                <a:cs typeface="Arial" pitchFamily="34" charset="0"/>
              </a:rPr>
              <a:t>and Dual-NRTI</a:t>
            </a:r>
            <a:endParaRPr kumimoji="0" lang="en-US" altLang="ja-JP" sz="2000" b="1">
              <a:solidFill>
                <a:srgbClr val="68D000"/>
              </a:solidFill>
              <a:latin typeface="Arial Narrow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4"/>
          <p:cNvGrpSpPr>
            <a:grpSpLocks/>
          </p:cNvGrpSpPr>
          <p:nvPr/>
        </p:nvGrpSpPr>
        <p:grpSpPr bwMode="auto">
          <a:xfrm>
            <a:off x="1219200" y="1066800"/>
            <a:ext cx="6667500" cy="5562600"/>
            <a:chOff x="1219200" y="-2286000"/>
            <a:chExt cx="6667500" cy="5562600"/>
          </a:xfrm>
        </p:grpSpPr>
        <p:sp>
          <p:nvSpPr>
            <p:cNvPr id="9" name="TextBox 31"/>
            <p:cNvSpPr txBox="1">
              <a:spLocks noChangeArrowheads="1"/>
            </p:cNvSpPr>
            <p:nvPr/>
          </p:nvSpPr>
          <p:spPr bwMode="auto">
            <a:xfrm>
              <a:off x="1219200" y="-2286000"/>
              <a:ext cx="6667500" cy="52322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1987: First human HIV vaccine trial</a:t>
              </a:r>
            </a:p>
          </p:txBody>
        </p:sp>
        <p:pic>
          <p:nvPicPr>
            <p:cNvPr id="10" name="Picture 1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133600" y="-1600200"/>
              <a:ext cx="4876800" cy="4876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152400" y="76200"/>
            <a:ext cx="8763000" cy="1066800"/>
            <a:chOff x="152400" y="76200"/>
            <a:chExt cx="8763000" cy="1066800"/>
          </a:xfrm>
        </p:grpSpPr>
        <p:sp>
          <p:nvSpPr>
            <p:cNvPr id="3" name="TextBox 12"/>
            <p:cNvSpPr txBox="1">
              <a:spLocks noChangeArrowheads="1"/>
            </p:cNvSpPr>
            <p:nvPr/>
          </p:nvSpPr>
          <p:spPr bwMode="auto">
            <a:xfrm>
              <a:off x="1143000" y="76200"/>
              <a:ext cx="6705600" cy="830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lnSpc>
                  <a:spcPct val="150000"/>
                </a:lnSpc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32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The Early-Treatment Era: 1987-1995</a:t>
              </a:r>
            </a:p>
          </p:txBody>
        </p:sp>
        <p:sp>
          <p:nvSpPr>
            <p:cNvPr id="4" name="AutoShape 29"/>
            <p:cNvSpPr>
              <a:spLocks noChangeArrowheads="1"/>
            </p:cNvSpPr>
            <p:nvPr/>
          </p:nvSpPr>
          <p:spPr bwMode="auto">
            <a:xfrm>
              <a:off x="533400" y="685800"/>
              <a:ext cx="4572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66"/>
                </a:gs>
                <a:gs pos="100000">
                  <a:srgbClr val="0000CC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5" name="AutoShape 29"/>
            <p:cNvSpPr>
              <a:spLocks noChangeArrowheads="1"/>
            </p:cNvSpPr>
            <p:nvPr/>
          </p:nvSpPr>
          <p:spPr bwMode="auto">
            <a:xfrm>
              <a:off x="152400" y="685800"/>
              <a:ext cx="3810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CC0099"/>
                </a:gs>
                <a:gs pos="100000">
                  <a:srgbClr val="000066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6" name="AutoShape 29"/>
            <p:cNvSpPr>
              <a:spLocks noChangeArrowheads="1"/>
            </p:cNvSpPr>
            <p:nvPr/>
          </p:nvSpPr>
          <p:spPr bwMode="auto">
            <a:xfrm>
              <a:off x="8153400" y="685800"/>
              <a:ext cx="762000" cy="457200"/>
            </a:xfrm>
            <a:prstGeom prst="rightArrow">
              <a:avLst>
                <a:gd name="adj1" fmla="val 39046"/>
                <a:gd name="adj2" fmla="val 33333"/>
              </a:avLst>
            </a:prstGeom>
            <a:gradFill rotWithShape="0">
              <a:gsLst>
                <a:gs pos="0">
                  <a:srgbClr val="0080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  <p:sp>
          <p:nvSpPr>
            <p:cNvPr id="7" name="AutoShape 29"/>
            <p:cNvSpPr>
              <a:spLocks noChangeArrowheads="1"/>
            </p:cNvSpPr>
            <p:nvPr/>
          </p:nvSpPr>
          <p:spPr bwMode="auto">
            <a:xfrm>
              <a:off x="990600" y="685800"/>
              <a:ext cx="7162800" cy="457200"/>
            </a:xfrm>
            <a:prstGeom prst="rightArrow">
              <a:avLst>
                <a:gd name="adj1" fmla="val 39046"/>
                <a:gd name="adj2" fmla="val 0"/>
              </a:avLst>
            </a:prstGeom>
            <a:gradFill rotWithShape="0">
              <a:gsLst>
                <a:gs pos="0">
                  <a:srgbClr val="0000CC"/>
                </a:gs>
                <a:gs pos="100000">
                  <a:srgbClr val="008000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es-MX" altLang="ja-JP">
                <a:solidFill>
                  <a:prstClr val="black"/>
                </a:solidFill>
                <a:latin typeface="Arial Narrow" pitchFamily="34" charset="0"/>
                <a:cs typeface="Arial" pitchFamily="34" charset="0"/>
              </a:endParaRPr>
            </a:p>
          </p:txBody>
        </p:sp>
      </p:grpSp>
      <p:grpSp>
        <p:nvGrpSpPr>
          <p:cNvPr id="8" name="Group 1"/>
          <p:cNvGrpSpPr>
            <a:grpSpLocks/>
          </p:cNvGrpSpPr>
          <p:nvPr/>
        </p:nvGrpSpPr>
        <p:grpSpPr bwMode="auto">
          <a:xfrm>
            <a:off x="304800" y="1066800"/>
            <a:ext cx="8534400" cy="5548313"/>
            <a:chOff x="1830506" y="1686580"/>
            <a:chExt cx="9273198" cy="6192719"/>
          </a:xfrm>
        </p:grpSpPr>
        <p:pic>
          <p:nvPicPr>
            <p:cNvPr id="9" name="Picture 51"/>
            <p:cNvPicPr>
              <a:picLocks noChangeAspect="1" noChangeArrowheads="1"/>
            </p:cNvPicPr>
            <p:nvPr/>
          </p:nvPicPr>
          <p:blipFill>
            <a:blip r:embed="rId2" cstate="print"/>
            <a:srcRect l="13641" t="15187" r="45612" b="18677"/>
            <a:stretch>
              <a:fillRect/>
            </a:stretch>
          </p:blipFill>
          <p:spPr bwMode="auto">
            <a:xfrm>
              <a:off x="3320840" y="2209800"/>
              <a:ext cx="6209731" cy="56694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>
              <a:off x="1830506" y="1686580"/>
              <a:ext cx="9273198" cy="58398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en-US" altLang="ja-JP" sz="2800" b="1">
                  <a:solidFill>
                    <a:srgbClr val="008080"/>
                  </a:solidFill>
                  <a:latin typeface="Arial Narrow" pitchFamily="34" charset="0"/>
                  <a:cs typeface="Arial" pitchFamily="34" charset="0"/>
                </a:rPr>
                <a:t>  1987: Japanese Foundation for AIDS Prevention created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1319</Words>
  <Application>Microsoft Office PowerPoint</Application>
  <PresentationFormat>画面に合わせる (4:3)</PresentationFormat>
  <Paragraphs>247</Paragraphs>
  <Slides>74</Slides>
  <Notes>2</Notes>
  <HiddenSlides>0</HiddenSlides>
  <MMClips>0</MMClips>
  <ScaleCrop>false</ScaleCrop>
  <HeadingPairs>
    <vt:vector size="6" baseType="variant">
      <vt:variant>
        <vt:lpstr>テーマ</vt:lpstr>
      </vt:variant>
      <vt:variant>
        <vt:i4>2</vt:i4>
      </vt:variant>
      <vt:variant>
        <vt:lpstr>埋め込まれた OLE サーバー</vt:lpstr>
      </vt:variant>
      <vt:variant>
        <vt:i4>1</vt:i4>
      </vt:variant>
      <vt:variant>
        <vt:lpstr>スライド タイトル</vt:lpstr>
      </vt:variant>
      <vt:variant>
        <vt:i4>74</vt:i4>
      </vt:variant>
    </vt:vector>
  </HeadingPairs>
  <TitlesOfParts>
    <vt:vector size="77" baseType="lpstr">
      <vt:lpstr>Office テーマ</vt:lpstr>
      <vt:lpstr>Office Theme</vt:lpstr>
      <vt:lpstr>Microsoft Excel Chart</vt:lpstr>
      <vt:lpstr>スライド 1</vt:lpstr>
      <vt:lpstr>スライド 2</vt:lpstr>
      <vt:lpstr>スライド 3</vt:lpstr>
      <vt:lpstr>スライド 4</vt:lpstr>
      <vt:lpstr>スライド 5</vt:lpstr>
      <vt:lpstr>スライド 6</vt:lpstr>
      <vt:lpstr>スライド 7</vt:lpstr>
      <vt:lpstr>スライド 8</vt:lpstr>
      <vt:lpstr>スライド 9</vt:lpstr>
      <vt:lpstr>スライド 10</vt:lpstr>
      <vt:lpstr>スライド 11</vt:lpstr>
      <vt:lpstr>スライド 12</vt:lpstr>
      <vt:lpstr>スライド 13</vt:lpstr>
      <vt:lpstr>スライド 14</vt:lpstr>
      <vt:lpstr>スライド 15</vt:lpstr>
      <vt:lpstr>スライド 16</vt:lpstr>
      <vt:lpstr>スライド 17</vt:lpstr>
      <vt:lpstr>スライド 18</vt:lpstr>
      <vt:lpstr>スライド 19</vt:lpstr>
      <vt:lpstr>スライド 20</vt:lpstr>
      <vt:lpstr>スライド 21</vt:lpstr>
      <vt:lpstr>スライド 22</vt:lpstr>
      <vt:lpstr>スライド 23</vt:lpstr>
      <vt:lpstr>スライド 24</vt:lpstr>
      <vt:lpstr>スライド 25</vt:lpstr>
      <vt:lpstr>スライド 26</vt:lpstr>
      <vt:lpstr>スライド 27</vt:lpstr>
      <vt:lpstr>スライド 28</vt:lpstr>
      <vt:lpstr>スライド 29</vt:lpstr>
      <vt:lpstr>スライド 30</vt:lpstr>
      <vt:lpstr>スライド 31</vt:lpstr>
      <vt:lpstr>スライド 32</vt:lpstr>
      <vt:lpstr>スライド 33</vt:lpstr>
      <vt:lpstr>スライド 34</vt:lpstr>
      <vt:lpstr>スライド 35</vt:lpstr>
      <vt:lpstr>スライド 36</vt:lpstr>
      <vt:lpstr>スライド 37</vt:lpstr>
      <vt:lpstr>スライド 38</vt:lpstr>
      <vt:lpstr>スライド 39</vt:lpstr>
      <vt:lpstr>スライド 40</vt:lpstr>
      <vt:lpstr>スライド 41</vt:lpstr>
      <vt:lpstr>スライド 42</vt:lpstr>
      <vt:lpstr>スライド 43</vt:lpstr>
      <vt:lpstr>スライド 44</vt:lpstr>
      <vt:lpstr>スライド 45</vt:lpstr>
      <vt:lpstr>スライド 46</vt:lpstr>
      <vt:lpstr>スライド 47</vt:lpstr>
      <vt:lpstr>スライド 48</vt:lpstr>
      <vt:lpstr>スライド 49</vt:lpstr>
      <vt:lpstr>スライド 50</vt:lpstr>
      <vt:lpstr>スライド 51</vt:lpstr>
      <vt:lpstr>スライド 52</vt:lpstr>
      <vt:lpstr>スライド 53</vt:lpstr>
      <vt:lpstr>スライド 54</vt:lpstr>
      <vt:lpstr>スライド 55</vt:lpstr>
      <vt:lpstr>スライド 56</vt:lpstr>
      <vt:lpstr>スライド 57</vt:lpstr>
      <vt:lpstr>スライド 58</vt:lpstr>
      <vt:lpstr>スライド 59</vt:lpstr>
      <vt:lpstr>スライド 60</vt:lpstr>
      <vt:lpstr>スライド 61</vt:lpstr>
      <vt:lpstr>スライド 62</vt:lpstr>
      <vt:lpstr>スライド 63</vt:lpstr>
      <vt:lpstr>スライド 64</vt:lpstr>
      <vt:lpstr>スライド 65</vt:lpstr>
      <vt:lpstr>スライド 66</vt:lpstr>
      <vt:lpstr>スライド 67</vt:lpstr>
      <vt:lpstr>スライド 68</vt:lpstr>
      <vt:lpstr>スライド 69</vt:lpstr>
      <vt:lpstr>スライド 70</vt:lpstr>
      <vt:lpstr>スライド 71</vt:lpstr>
      <vt:lpstr>スライド 72</vt:lpstr>
      <vt:lpstr>スライド 73</vt:lpstr>
      <vt:lpstr>Evolution of HIV treatment paradigms</vt:lpstr>
    </vt:vector>
  </TitlesOfParts>
  <Company>GlaxoSmithKline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sqf9485</dc:creator>
  <cp:lastModifiedBy>sqf9485</cp:lastModifiedBy>
  <cp:revision>2</cp:revision>
  <dcterms:created xsi:type="dcterms:W3CDTF">2011-12-14T05:00:45Z</dcterms:created>
  <dcterms:modified xsi:type="dcterms:W3CDTF">2011-12-14T05:29:23Z</dcterms:modified>
</cp:coreProperties>
</file>