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7" r:id="rId5"/>
    <p:sldId id="259" r:id="rId6"/>
    <p:sldId id="279" r:id="rId7"/>
    <p:sldId id="280" r:id="rId8"/>
    <p:sldId id="260" r:id="rId9"/>
    <p:sldId id="261" r:id="rId10"/>
    <p:sldId id="262" r:id="rId11"/>
    <p:sldId id="263" r:id="rId12"/>
    <p:sldId id="284" r:id="rId13"/>
    <p:sldId id="285" r:id="rId14"/>
    <p:sldId id="264" r:id="rId15"/>
    <p:sldId id="265" r:id="rId16"/>
    <p:sldId id="289" r:id="rId17"/>
    <p:sldId id="290" r:id="rId18"/>
    <p:sldId id="291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4660"/>
  </p:normalViewPr>
  <p:slideViewPr>
    <p:cSldViewPr>
      <p:cViewPr varScale="1">
        <p:scale>
          <a:sx n="104" d="100"/>
          <a:sy n="104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D3A5D-526F-4F2E-A56A-ECA7ACC5DB63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96859-B43D-4598-AC40-FA45DE5C8C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B4105A-3A11-45F1-B140-D08EDE40FC20}" type="slidenum">
              <a:rPr lang="en-US" altLang="ja-JP">
                <a:solidFill>
                  <a:prstClr val="black"/>
                </a:solidFill>
              </a:rPr>
              <a:pPr/>
              <a:t>1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EAACD2E-59F9-42C2-8240-9507CC393FD3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EAACD2E-59F9-42C2-8240-9507CC393FD3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EBE143C-C3AB-43F9-895E-07C797D36A9E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49A2B5-D091-47D3-9CB5-0155587EFBFE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EAACD2E-59F9-42C2-8240-9507CC393FD3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EAACD2E-59F9-42C2-8240-9507CC393FD3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2EC6756-255B-420E-9422-43BECDBC3F31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D728922-712A-475A-BB2F-EA40A3F68DE3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EAACD2E-59F9-42C2-8240-9507CC393FD3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EAACD2E-59F9-42C2-8240-9507CC393FD3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36685F8-FC82-47F4-A1D0-5E1AFE0B68DB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EAACD2E-59F9-42C2-8240-9507CC393FD3}" type="slidenum">
              <a:rPr kumimoji="0" lang="ja-JP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kumimoji="0" lang="en-US" altLang="ja-JP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DE89-CA17-415A-A7A4-1A4B3CF6B50B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FB8F-0AD7-4144-9782-54205BF3605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F247-E853-44A8-BDC3-19D52BEA4CD7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3DA3-C9DF-4302-ABD4-FFFB45B09E0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48FB-9B0F-431D-8AD7-EEA6BBC54231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AC11-A7D0-48B5-B7E5-C84D773124E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2E66-BD5F-4BB4-BB31-83231D675DCA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AB2B-3CBE-4119-B9E5-9C14B6D95D6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C731-EBC8-444E-AB28-E11D7C53EBBA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03DC-DA7E-4115-AE1A-27AD45B12A1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DCAB-E8D5-4CC8-B317-C8B33DBBFC8F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E2C9-AEBB-4079-A9DF-3AFDA53EC4E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2BBA2-64D3-498A-8A10-28A39E3E5EC9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3505-E192-49C2-A9EE-A824050B4AC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D932-CCCD-44BE-B087-C532E0CE3C9D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33DC5-9E2B-45E0-9DF5-FB4F1AF62DF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F698-608A-46E4-B63C-8AD0FB07BBED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6918-06FB-418E-A36E-053580BEA5C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A645-B26B-4F4E-B280-C08FCBA6DCBE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2153-B5AB-40DB-A974-F039F229541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BE32-7BC1-4516-8997-438F5B1CA0D2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94C6-284F-4C33-9ADA-6CA6ED933F1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D69F-7D46-4BF4-9BEB-A258BC8035BE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4129-B0F8-4E80-8843-521648649D54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F690-1743-4FC8-B512-6F8F121EFF66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F486-2158-4BF9-BBE5-4BCD14714DC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2AED-3D57-4CBC-B333-3E42A0A88D48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AF01-D34C-4EBD-9410-A64AD32EED35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DAEB-0C77-48EB-A4B4-0367A0116518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2CCB-C9CE-4777-B6C5-8CC38D3A4C05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3E5D-6D71-4704-8A39-AB64B8259EBF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0D7E-54F9-496F-8FA8-FB6CF74FC852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C2F4-B44A-4EB4-BCCB-CB6F79F5408B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B3FC-E648-42AC-B572-A01735757F0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8A09-D73D-416A-AED0-7DBF54B0DAC1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AEDF-8BA1-4148-AD92-4084D21F9B1F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3330-D647-4F5E-A844-B446EEF90190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35D9-957B-4CB9-B61D-532C2D210459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87BE-9872-4D06-85FA-C384A79044DF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FF95-0257-457D-A3A9-0E7800CE70B1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2779-5BC4-420D-B24C-480791A978E4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27EE-D9F6-449C-95AA-8C966ED5DF0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1D15-C2CE-46F8-A05A-A1D1C6E794DE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0AD42-7A31-4F14-B2C3-6D52350906C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5AFF-6B65-4AEF-B067-9E8FBE1E14F7}" type="datetimeFigureOut">
              <a:rPr kumimoji="1" lang="ja-JP" altLang="en-US" smtClean="0"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3182-55EF-41F7-A926-3D404F221618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lum bright="73000" contrast="-74000"/>
            <a:extLst/>
          </a:blip>
          <a:stretch>
            <a:fillRect/>
          </a:stretch>
        </p:blipFill>
        <p:spPr>
          <a:xfrm>
            <a:off x="381000" y="1066800"/>
            <a:ext cx="1676400" cy="4876800"/>
          </a:xfrm>
          <a:prstGeom prst="rect">
            <a:avLst/>
          </a:prstGeom>
          <a:solidFill>
            <a:srgbClr val="C0C0C0"/>
          </a:solidFill>
          <a:effectLst>
            <a:glow rad="127000">
              <a:srgbClr val="CBD9EB">
                <a:alpha val="0"/>
              </a:srgbClr>
            </a:glow>
          </a:effec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319E8-B788-4A83-ADC9-D8B7A1798119}" type="datetimeFigureOut">
              <a:rPr kumimoji="0"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12/14/2011</a:t>
            </a:fld>
            <a:endParaRPr kumimoji="0"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6CE263-1A04-4157-B687-3113BE7EEBB6}" type="slidenum">
              <a:rPr kumimoji="0"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C6FB4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C6FB4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C6FB4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C6FB4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lang="en-US" sz="3200" kern="1200" dirty="0">
          <a:solidFill>
            <a:srgbClr val="333399"/>
          </a:solidFill>
          <a:latin typeface="+mj-lt"/>
          <a:ea typeface="+mj-ea"/>
          <a:cs typeface="+mj-cs"/>
        </a:defRPr>
      </a:lvl1pPr>
      <a:lvl2pPr marL="1028700" indent="-5715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lang="en-US" sz="3000" kern="1200" dirty="0">
          <a:solidFill>
            <a:srgbClr val="333399"/>
          </a:solidFill>
          <a:latin typeface="+mj-lt"/>
          <a:ea typeface="+mj-ea"/>
          <a:cs typeface="+mj-cs"/>
        </a:defRPr>
      </a:lvl2pPr>
      <a:lvl3pPr marL="1485900" indent="-5715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lang="en-US" sz="2800" kern="1200" dirty="0">
          <a:solidFill>
            <a:srgbClr val="333399"/>
          </a:solidFill>
          <a:latin typeface="+mj-lt"/>
          <a:ea typeface="+mj-ea"/>
          <a:cs typeface="+mj-cs"/>
        </a:defRPr>
      </a:lvl3pPr>
      <a:lvl4pPr marL="1943100" indent="-5715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lang="en-US" sz="2600" kern="1200" dirty="0">
          <a:solidFill>
            <a:srgbClr val="333399"/>
          </a:solidFill>
          <a:latin typeface="+mj-lt"/>
          <a:ea typeface="+mj-ea"/>
          <a:cs typeface="+mj-cs"/>
        </a:defRPr>
      </a:lvl4pPr>
      <a:lvl5pPr marL="2400300" indent="-5715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lang="en-US" sz="2400" kern="1200" dirty="0">
          <a:solidFill>
            <a:srgbClr val="333399"/>
          </a:solidFill>
          <a:latin typeface="+mj-lt"/>
          <a:ea typeface="+mj-ea"/>
          <a:cs typeface="+mj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lum bright="73000" contrast="-74000"/>
            <a:extLst/>
          </a:blip>
          <a:stretch>
            <a:fillRect/>
          </a:stretch>
        </p:blipFill>
        <p:spPr>
          <a:xfrm>
            <a:off x="381000" y="1066800"/>
            <a:ext cx="1676400" cy="4876800"/>
          </a:xfrm>
          <a:prstGeom prst="rect">
            <a:avLst/>
          </a:prstGeom>
          <a:solidFill>
            <a:srgbClr val="C0C0C0"/>
          </a:solidFill>
          <a:effectLst>
            <a:glow rad="127000">
              <a:srgbClr val="CBD9EB">
                <a:alpha val="0"/>
              </a:srgbClr>
            </a:glow>
          </a:effectLst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D0A68-0A52-49EF-82CF-26A49FCD4D81}" type="datetimeFigureOut">
              <a:rPr kumimoji="0" lang="ja-JP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2011/12/14</a:t>
            </a:fld>
            <a:endParaRPr kumimoji="0" lang="en-US" altLang="ja-JP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05C4F8-DB1A-44C1-9030-6EAF2711F451}" type="slidenum">
              <a:rPr kumimoji="0" lang="ja-JP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3200">
          <a:solidFill>
            <a:srgbClr val="333399"/>
          </a:solidFill>
          <a:latin typeface="+mn-lt"/>
          <a:ea typeface="+mn-ea"/>
          <a:cs typeface="+mn-cs"/>
        </a:defRPr>
      </a:lvl1pPr>
      <a:lvl2pPr marL="1028700" indent="-5715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kumimoji="1" sz="3000">
          <a:solidFill>
            <a:srgbClr val="333399"/>
          </a:solidFill>
          <a:latin typeface="+mn-lt"/>
          <a:ea typeface="+mn-ea"/>
        </a:defRPr>
      </a:lvl2pPr>
      <a:lvl3pPr marL="1485900" indent="-5715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800">
          <a:solidFill>
            <a:srgbClr val="333399"/>
          </a:solidFill>
          <a:latin typeface="+mn-lt"/>
          <a:ea typeface="+mn-ea"/>
        </a:defRPr>
      </a:lvl3pPr>
      <a:lvl4pPr marL="1943100" indent="-5715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kumimoji="1" sz="2600">
          <a:solidFill>
            <a:srgbClr val="333399"/>
          </a:solidFill>
          <a:latin typeface="+mn-lt"/>
          <a:ea typeface="+mn-ea"/>
        </a:defRPr>
      </a:lvl4pPr>
      <a:lvl5pPr marL="2400300" indent="-5715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400">
          <a:solidFill>
            <a:srgbClr val="333399"/>
          </a:solidFill>
          <a:latin typeface="+mn-lt"/>
          <a:ea typeface="+mn-ea"/>
        </a:defRPr>
      </a:lvl5pPr>
      <a:lvl6pPr marL="2857500" indent="-571500" algn="l" rtl="0" fontAlgn="base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400">
          <a:solidFill>
            <a:srgbClr val="333399"/>
          </a:solidFill>
          <a:latin typeface="+mn-lt"/>
          <a:ea typeface="+mn-ea"/>
        </a:defRPr>
      </a:lvl6pPr>
      <a:lvl7pPr marL="3314700" indent="-571500" algn="l" rtl="0" fontAlgn="base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400">
          <a:solidFill>
            <a:srgbClr val="333399"/>
          </a:solidFill>
          <a:latin typeface="+mn-lt"/>
          <a:ea typeface="+mn-ea"/>
        </a:defRPr>
      </a:lvl7pPr>
      <a:lvl8pPr marL="3771900" indent="-571500" algn="l" rtl="0" fontAlgn="base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400">
          <a:solidFill>
            <a:srgbClr val="333399"/>
          </a:solidFill>
          <a:latin typeface="+mn-lt"/>
          <a:ea typeface="+mn-ea"/>
        </a:defRPr>
      </a:lvl8pPr>
      <a:lvl9pPr marL="4229100" indent="-571500" algn="l" rtl="0" fontAlgn="base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4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11" Type="http://schemas.openxmlformats.org/officeDocument/2006/relationships/image" Target="../media/image31.jpeg"/><Relationship Id="rId5" Type="http://schemas.openxmlformats.org/officeDocument/2006/relationships/image" Target="../media/image23.jpeg"/><Relationship Id="rId10" Type="http://schemas.openxmlformats.org/officeDocument/2006/relationships/image" Target="../media/image33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45.jpeg"/><Relationship Id="rId18" Type="http://schemas.openxmlformats.org/officeDocument/2006/relationships/image" Target="../media/image31.jpeg"/><Relationship Id="rId3" Type="http://schemas.openxmlformats.org/officeDocument/2006/relationships/image" Target="../media/image41.jpeg"/><Relationship Id="rId7" Type="http://schemas.openxmlformats.org/officeDocument/2006/relationships/image" Target="../media/image24.jpeg"/><Relationship Id="rId12" Type="http://schemas.openxmlformats.org/officeDocument/2006/relationships/image" Target="../media/image44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11" Type="http://schemas.openxmlformats.org/officeDocument/2006/relationships/image" Target="../media/image43.jpeg"/><Relationship Id="rId5" Type="http://schemas.openxmlformats.org/officeDocument/2006/relationships/image" Target="../media/image22.jpeg"/><Relationship Id="rId15" Type="http://schemas.openxmlformats.org/officeDocument/2006/relationships/image" Target="../media/image46.jpeg"/><Relationship Id="rId10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43.jpeg"/><Relationship Id="rId18" Type="http://schemas.openxmlformats.org/officeDocument/2006/relationships/image" Target="../media/image25.jpeg"/><Relationship Id="rId3" Type="http://schemas.openxmlformats.org/officeDocument/2006/relationships/image" Target="../media/image49.jpeg"/><Relationship Id="rId7" Type="http://schemas.openxmlformats.org/officeDocument/2006/relationships/image" Target="../media/image22.jpeg"/><Relationship Id="rId12" Type="http://schemas.openxmlformats.org/officeDocument/2006/relationships/image" Target="../media/image42.jpe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eg"/><Relationship Id="rId11" Type="http://schemas.openxmlformats.org/officeDocument/2006/relationships/image" Target="../media/image29.jpeg"/><Relationship Id="rId5" Type="http://schemas.openxmlformats.org/officeDocument/2006/relationships/image" Target="../media/image41.jpeg"/><Relationship Id="rId15" Type="http://schemas.openxmlformats.org/officeDocument/2006/relationships/image" Target="../media/image45.jpeg"/><Relationship Id="rId10" Type="http://schemas.openxmlformats.org/officeDocument/2006/relationships/image" Target="../media/image32.jpeg"/><Relationship Id="rId19" Type="http://schemas.openxmlformats.org/officeDocument/2006/relationships/image" Target="../media/image33.jpeg"/><Relationship Id="rId4" Type="http://schemas.openxmlformats.org/officeDocument/2006/relationships/image" Target="../media/image50.jpeg"/><Relationship Id="rId9" Type="http://schemas.openxmlformats.org/officeDocument/2006/relationships/image" Target="../media/image24.jpeg"/><Relationship Id="rId1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2"/>
          <p:cNvSpPr txBox="1">
            <a:spLocks noChangeArrowheads="1"/>
          </p:cNvSpPr>
          <p:nvPr/>
        </p:nvSpPr>
        <p:spPr bwMode="auto">
          <a:xfrm>
            <a:off x="838200" y="206375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The Eras of the HIV Epidemic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13716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62" name="AutoShape 37"/>
            <p:cNvSpPr>
              <a:spLocks noChangeArrowheads="1"/>
            </p:cNvSpPr>
            <p:nvPr/>
          </p:nvSpPr>
          <p:spPr bwMode="auto">
            <a:xfrm>
              <a:off x="7467600" y="3276600"/>
              <a:ext cx="1524000" cy="457200"/>
            </a:xfrm>
            <a:prstGeom prst="rightArrow">
              <a:avLst>
                <a:gd name="adj1" fmla="val 37981"/>
                <a:gd name="adj2" fmla="val 47469"/>
              </a:avLst>
            </a:prstGeom>
            <a:gradFill rotWithShape="0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63" name="AutoShape 29"/>
            <p:cNvSpPr>
              <a:spLocks noChangeArrowheads="1"/>
            </p:cNvSpPr>
            <p:nvPr/>
          </p:nvSpPr>
          <p:spPr bwMode="auto">
            <a:xfrm>
              <a:off x="1447800" y="3276600"/>
              <a:ext cx="14478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64" name="AutoShape 29"/>
            <p:cNvSpPr>
              <a:spLocks noChangeArrowheads="1"/>
            </p:cNvSpPr>
            <p:nvPr/>
          </p:nvSpPr>
          <p:spPr bwMode="auto">
            <a:xfrm>
              <a:off x="2895600" y="3276600"/>
              <a:ext cx="16764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65" name="AutoShape 29"/>
            <p:cNvSpPr>
              <a:spLocks noChangeArrowheads="1"/>
            </p:cNvSpPr>
            <p:nvPr/>
          </p:nvSpPr>
          <p:spPr bwMode="auto">
            <a:xfrm>
              <a:off x="4572000" y="3276600"/>
              <a:ext cx="1524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66" name="AutoShape 29"/>
            <p:cNvSpPr>
              <a:spLocks noChangeArrowheads="1"/>
            </p:cNvSpPr>
            <p:nvPr/>
          </p:nvSpPr>
          <p:spPr bwMode="auto">
            <a:xfrm>
              <a:off x="6096000" y="3276600"/>
              <a:ext cx="13716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14325" y="990600"/>
            <a:ext cx="1514475" cy="5645150"/>
            <a:chOff x="197655" y="990600"/>
            <a:chExt cx="1515189" cy="5644435"/>
          </a:xfrm>
        </p:grpSpPr>
        <p:sp>
          <p:nvSpPr>
            <p:cNvPr id="18438" name="TextBox 9"/>
            <p:cNvSpPr txBox="1">
              <a:spLocks noChangeArrowheads="1"/>
            </p:cNvSpPr>
            <p:nvPr/>
          </p:nvSpPr>
          <p:spPr bwMode="auto">
            <a:xfrm>
              <a:off x="228600" y="990600"/>
              <a:ext cx="1447800" cy="57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1930-1980</a:t>
              </a:r>
            </a:p>
          </p:txBody>
        </p:sp>
        <p:grpSp>
          <p:nvGrpSpPr>
            <p:cNvPr id="4" name="Group 135"/>
            <p:cNvGrpSpPr>
              <a:grpSpLocks/>
            </p:cNvGrpSpPr>
            <p:nvPr/>
          </p:nvGrpSpPr>
          <p:grpSpPr bwMode="auto">
            <a:xfrm>
              <a:off x="197655" y="1533335"/>
              <a:ext cx="757626" cy="4777616"/>
              <a:chOff x="11322855" y="-2174268"/>
              <a:chExt cx="757626" cy="4777616"/>
            </a:xfrm>
          </p:grpSpPr>
          <p:pic>
            <p:nvPicPr>
              <p:cNvPr id="18452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329127" y="114071"/>
                <a:ext cx="751354" cy="531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137"/>
              <p:cNvGrpSpPr>
                <a:grpSpLocks/>
              </p:cNvGrpSpPr>
              <p:nvPr/>
            </p:nvGrpSpPr>
            <p:grpSpPr bwMode="auto">
              <a:xfrm>
                <a:off x="11322855" y="-2174268"/>
                <a:ext cx="757626" cy="4777616"/>
                <a:chOff x="9251438" y="-3668966"/>
                <a:chExt cx="757626" cy="4777616"/>
              </a:xfrm>
            </p:grpSpPr>
            <p:pic>
              <p:nvPicPr>
                <p:cNvPr id="18454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253723" y="-3668966"/>
                  <a:ext cx="753842" cy="5016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5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251438" y="-3167318"/>
                  <a:ext cx="756127" cy="5139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6" name="Picture 1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53723" y="-2653413"/>
                  <a:ext cx="753842" cy="4096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7" name="Picture 7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9257709" y="-2243718"/>
                  <a:ext cx="751354" cy="858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8" name="Picture 8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b="15465"/>
                <a:stretch>
                  <a:fillRect/>
                </a:stretch>
              </p:blipFill>
              <p:spPr bwMode="auto">
                <a:xfrm>
                  <a:off x="9251438" y="-366818"/>
                  <a:ext cx="757626" cy="896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9" name="Picture 1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9253723" y="-848770"/>
                  <a:ext cx="755341" cy="485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60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9251438" y="529827"/>
                  <a:ext cx="757626" cy="578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949476" y="1533335"/>
              <a:ext cx="763368" cy="5101700"/>
              <a:chOff x="949476" y="1533335"/>
              <a:chExt cx="763368" cy="5101700"/>
            </a:xfrm>
          </p:grpSpPr>
          <p:grpSp>
            <p:nvGrpSpPr>
              <p:cNvPr id="7" name="Group 2"/>
              <p:cNvGrpSpPr>
                <a:grpSpLocks/>
              </p:cNvGrpSpPr>
              <p:nvPr/>
            </p:nvGrpSpPr>
            <p:grpSpPr bwMode="auto">
              <a:xfrm>
                <a:off x="949476" y="1533335"/>
                <a:ext cx="763368" cy="5101700"/>
                <a:chOff x="949476" y="1533335"/>
                <a:chExt cx="763368" cy="5101700"/>
              </a:xfrm>
            </p:grpSpPr>
            <p:grpSp>
              <p:nvGrpSpPr>
                <p:cNvPr id="8" name="Group 1"/>
                <p:cNvGrpSpPr>
                  <a:grpSpLocks/>
                </p:cNvGrpSpPr>
                <p:nvPr/>
              </p:nvGrpSpPr>
              <p:grpSpPr bwMode="auto">
                <a:xfrm>
                  <a:off x="949476" y="2012090"/>
                  <a:ext cx="763368" cy="4622945"/>
                  <a:chOff x="949476" y="2012090"/>
                  <a:chExt cx="763368" cy="4622945"/>
                </a:xfrm>
              </p:grpSpPr>
              <p:grpSp>
                <p:nvGrpSpPr>
                  <p:cNvPr id="9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949476" y="3084922"/>
                    <a:ext cx="763368" cy="3550113"/>
                    <a:chOff x="9121354" y="1070157"/>
                    <a:chExt cx="763368" cy="3550113"/>
                  </a:xfrm>
                </p:grpSpPr>
                <p:pic>
                  <p:nvPicPr>
                    <p:cNvPr id="18447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127159" y="1070157"/>
                      <a:ext cx="757563" cy="5061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48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127159" y="1549522"/>
                      <a:ext cx="757563" cy="51477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49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/>
                    <a:srcRect l="77414" t="31517" r="1379" b="22578"/>
                    <a:stretch>
                      <a:fillRect/>
                    </a:stretch>
                  </p:blipFill>
                  <p:spPr bwMode="auto">
                    <a:xfrm>
                      <a:off x="9130335" y="2064296"/>
                      <a:ext cx="745763" cy="9080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121355" y="2972306"/>
                      <a:ext cx="757563" cy="49100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5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 l="77725" t="18460" r="1689" b="24484"/>
                    <a:stretch>
                      <a:fillRect/>
                    </a:stretch>
                  </p:blipFill>
                  <p:spPr bwMode="auto">
                    <a:xfrm>
                      <a:off x="9121354" y="3461095"/>
                      <a:ext cx="754743" cy="1159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46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961164" y="2012090"/>
                    <a:ext cx="748899" cy="6828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8444" name="Picture 9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 l="39307" t="2457" b="5156"/>
                <a:stretch>
                  <a:fillRect/>
                </a:stretch>
              </p:blipFill>
              <p:spPr bwMode="auto">
                <a:xfrm>
                  <a:off x="952500" y="1533335"/>
                  <a:ext cx="757563" cy="4787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42" name="Picture 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l="18539" r="7767"/>
              <a:stretch>
                <a:fillRect/>
              </a:stretch>
            </p:blipFill>
            <p:spPr bwMode="auto">
              <a:xfrm>
                <a:off x="949477" y="2694920"/>
                <a:ext cx="755233" cy="390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" name="TextBox 22"/>
          <p:cNvSpPr txBox="1">
            <a:spLocks noChangeArrowheads="1"/>
          </p:cNvSpPr>
          <p:nvPr/>
        </p:nvSpPr>
        <p:spPr bwMode="auto">
          <a:xfrm>
            <a:off x="1752600" y="990600"/>
            <a:ext cx="1447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1981-1986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Pre-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Treatment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0483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4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5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425575" y="1066800"/>
            <a:ext cx="6346825" cy="5486400"/>
            <a:chOff x="3289101" y="1752600"/>
            <a:chExt cx="2780364" cy="3271966"/>
          </a:xfrm>
        </p:grpSpPr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3289101" y="1752600"/>
              <a:ext cx="2780364" cy="312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              </a:t>
              </a: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1984: Discovery of HIV virus             </a:t>
              </a:r>
              <a:endParaRPr kumimoji="0" lang="en-US" altLang="ja-JP" sz="2800" b="1">
                <a:solidFill>
                  <a:srgbClr val="0000CC"/>
                </a:solidFill>
                <a:cs typeface="Arial" pitchFamily="34" charset="0"/>
              </a:endParaRPr>
            </a:p>
          </p:txBody>
        </p:sp>
        <p:pic>
          <p:nvPicPr>
            <p:cNvPr id="8" name="Picture 14" descr="http://upload.wikimedia.org/wikipedia/commons/2/2f/HTLV-1_and_HIV-1_EM_8241_lo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34017" y="2057400"/>
              <a:ext cx="2590801" cy="296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0483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4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5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662113" y="1066800"/>
            <a:ext cx="5881687" cy="5486400"/>
            <a:chOff x="-4114800" y="4068763"/>
            <a:chExt cx="5882251" cy="5486353"/>
          </a:xfrm>
        </p:grpSpPr>
        <p:sp>
          <p:nvSpPr>
            <p:cNvPr id="7" name="TextBox 16"/>
            <p:cNvSpPr txBox="1">
              <a:spLocks noChangeArrowheads="1"/>
            </p:cNvSpPr>
            <p:nvPr/>
          </p:nvSpPr>
          <p:spPr bwMode="auto">
            <a:xfrm>
              <a:off x="-4114800" y="4068763"/>
              <a:ext cx="5882251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1984: US AIDS Cohort Study Established</a:t>
              </a:r>
            </a:p>
          </p:txBody>
        </p:sp>
        <p:pic>
          <p:nvPicPr>
            <p:cNvPr id="8" name="Picture 13" descr="http://pittmensstudy.files.wordpress.com/2010/04/macs_logo.jpg?w=121&amp;h=1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328424" y="4626202"/>
              <a:ext cx="4410075" cy="4928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6627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628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629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31875" y="1066800"/>
            <a:ext cx="4759325" cy="4614863"/>
            <a:chOff x="228600" y="1066807"/>
            <a:chExt cx="4759325" cy="4614385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28600" y="1066807"/>
              <a:ext cx="4759325" cy="3210327"/>
              <a:chOff x="228600" y="1066807"/>
              <a:chExt cx="4759002" cy="3210328"/>
            </a:xfrm>
          </p:grpSpPr>
          <p:grpSp>
            <p:nvGrpSpPr>
              <p:cNvPr id="4" name="Group 53"/>
              <p:cNvGrpSpPr>
                <a:grpSpLocks/>
              </p:cNvGrpSpPr>
              <p:nvPr/>
            </p:nvGrpSpPr>
            <p:grpSpPr bwMode="auto">
              <a:xfrm>
                <a:off x="228600" y="1066807"/>
                <a:ext cx="4759002" cy="3210328"/>
                <a:chOff x="228600" y="1123897"/>
                <a:chExt cx="4759002" cy="3210328"/>
              </a:xfrm>
            </p:grpSpPr>
            <p:grpSp>
              <p:nvGrpSpPr>
                <p:cNvPr id="5" name="Group 52"/>
                <p:cNvGrpSpPr>
                  <a:grpSpLocks/>
                </p:cNvGrpSpPr>
                <p:nvPr/>
              </p:nvGrpSpPr>
              <p:grpSpPr bwMode="auto">
                <a:xfrm>
                  <a:off x="228600" y="1123897"/>
                  <a:ext cx="3309645" cy="3210328"/>
                  <a:chOff x="228600" y="1123897"/>
                  <a:chExt cx="3309645" cy="3210328"/>
                </a:xfrm>
              </p:grpSpPr>
              <p:grpSp>
                <p:nvGrpSpPr>
                  <p:cNvPr id="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362200" y="1123898"/>
                    <a:ext cx="1176045" cy="1523992"/>
                    <a:chOff x="1142999" y="892594"/>
                    <a:chExt cx="1176045" cy="1523992"/>
                  </a:xfrm>
                </p:grpSpPr>
                <p:sp>
                  <p:nvSpPr>
                    <p:cNvPr id="26650" name="TextBox 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19050" y="892594"/>
                      <a:ext cx="838634" cy="5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altLang="ja-JP" sz="2800" b="1">
                          <a:solidFill>
                            <a:srgbClr val="0000CC"/>
                          </a:solidFill>
                          <a:latin typeface="Arial Narrow" pitchFamily="34" charset="0"/>
                          <a:cs typeface="Arial" pitchFamily="34" charset="0"/>
                        </a:rPr>
                        <a:t>1983</a:t>
                      </a:r>
                    </a:p>
                  </p:txBody>
                </p:sp>
                <p:pic>
                  <p:nvPicPr>
                    <p:cNvPr id="26651" name="Picture 2" descr="http://www.borderstan.com/wp-content/uploads/2010/12/Vigil-550x39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42999" y="1502186"/>
                      <a:ext cx="1176045" cy="9144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7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28600" y="1123897"/>
                    <a:ext cx="2133600" cy="3210328"/>
                    <a:chOff x="228600" y="1123897"/>
                    <a:chExt cx="2133600" cy="3210328"/>
                  </a:xfrm>
                </p:grpSpPr>
                <p:grpSp>
                  <p:nvGrpSpPr>
                    <p:cNvPr id="8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5400" y="1123897"/>
                      <a:ext cx="1066800" cy="3210328"/>
                      <a:chOff x="1295400" y="1123897"/>
                      <a:chExt cx="1066800" cy="3210328"/>
                    </a:xfrm>
                  </p:grpSpPr>
                  <p:pic>
                    <p:nvPicPr>
                      <p:cNvPr id="26646" name="Picture 2" descr="http://scrapetv.com/News/News%20Pages/Health/Images/african-aids-patient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 t="27614"/>
                      <a:stretch>
                        <a:fillRect/>
                      </a:stretch>
                    </p:blipFill>
                    <p:spPr bwMode="auto">
                      <a:xfrm>
                        <a:off x="1295400" y="3486090"/>
                        <a:ext cx="1066800" cy="8481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9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5401" y="1123897"/>
                        <a:ext cx="1066799" cy="2379458"/>
                        <a:chOff x="3005010" y="2896673"/>
                        <a:chExt cx="1299259" cy="2402385"/>
                      </a:xfrm>
                    </p:grpSpPr>
                    <p:sp>
                      <p:nvSpPr>
                        <p:cNvPr id="26648" name="Text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97719" y="2896673"/>
                          <a:ext cx="1021376" cy="5282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kumimoji="0" lang="en-US" altLang="ja-JP" sz="2800" b="1">
                              <a:solidFill>
                                <a:srgbClr val="0000CC"/>
                              </a:solidFill>
                              <a:latin typeface="Arial Narrow" pitchFamily="34" charset="0"/>
                              <a:cs typeface="Arial" pitchFamily="34" charset="0"/>
                            </a:rPr>
                            <a:t>1982</a:t>
                          </a:r>
                          <a:endParaRPr kumimoji="0" lang="en-US" altLang="ja-JP" b="1">
                            <a:solidFill>
                              <a:srgbClr val="0000CC"/>
                            </a:solidFill>
                            <a:latin typeface="Arial Narrow" pitchFamily="34" charset="0"/>
                            <a:cs typeface="Arial" pitchFamily="34" charset="0"/>
                          </a:endParaRPr>
                        </a:p>
                      </p:txBody>
                    </p:sp>
                    <p:pic>
                      <p:nvPicPr>
                        <p:cNvPr id="26649" name="Picture 30" descr="http://medicalpicturesinfo.com/wp-content/uploads/2011/08/Blood-Transfusion-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010" y="4435350"/>
                          <a:ext cx="1299259" cy="8637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  <p:grpSp>
                  <p:nvGrpSpPr>
                    <p:cNvPr id="10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600" y="1123898"/>
                      <a:ext cx="1066800" cy="1466902"/>
                      <a:chOff x="-2438398" y="2105431"/>
                      <a:chExt cx="5957548" cy="8014773"/>
                    </a:xfrm>
                  </p:grpSpPr>
                  <p:sp>
                    <p:nvSpPr>
                      <p:cNvPr id="26644" name="Text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-1587377" y="2105431"/>
                        <a:ext cx="4683356" cy="28584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kumimoji="0" lang="en-US" altLang="ja-JP" sz="2800" b="1">
                            <a:solidFill>
                              <a:srgbClr val="0000CC"/>
                            </a:solidFill>
                            <a:latin typeface="Arial Narrow" pitchFamily="34" charset="0"/>
                            <a:cs typeface="Arial" pitchFamily="34" charset="0"/>
                          </a:rPr>
                          <a:t>1981</a:t>
                        </a:r>
                      </a:p>
                    </p:txBody>
                  </p:sp>
                  <p:pic>
                    <p:nvPicPr>
                      <p:cNvPr id="26645" name="Picture 16" descr="http://www.cdc.gov/nchhstp/newsroom/images/1981-AIDS-MMWR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38398" y="5302594"/>
                        <a:ext cx="5957548" cy="48176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</p:grpSp>
            <p:sp>
              <p:nvSpPr>
                <p:cNvPr id="26637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810088" y="1123898"/>
                  <a:ext cx="1177514" cy="523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ja-JP" sz="2800" b="1">
                      <a:solidFill>
                        <a:srgbClr val="0000CC"/>
                      </a:solidFill>
                      <a:latin typeface="Arial Narrow" pitchFamily="34" charset="0"/>
                      <a:cs typeface="Arial" pitchFamily="34" charset="0"/>
                    </a:rPr>
                    <a:t>1984</a:t>
                  </a:r>
                  <a:endParaRPr kumimoji="0" lang="en-US" altLang="ja-JP" sz="3600" b="1">
                    <a:solidFill>
                      <a:srgbClr val="0000CC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26638" name="Picture 22" descr="http://imgs.sfgate.com/c/pictures/2004/06/07/ba_aidsward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505199" y="1733491"/>
                  <a:ext cx="1230924" cy="9335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639" name="Picture 18" descr="http://ts3.mm.bing.net/images/thumbnail.aspx?q=1177314603446&amp;id=2e09ab8b6077248768d162f6d2cfa3a2&amp;url=http%3a%2f%2fimages.lightstalkers.org%2fimages%2f830805%2f015_The__Kiss_large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657601" y="2628780"/>
                  <a:ext cx="1066799" cy="10859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6635" name="Picture 2" descr="http://www.revolutionp.com/wp-content/uploads/2010/10/aids-cbc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39680"/>
              <a:stretch>
                <a:fillRect/>
              </a:stretch>
            </p:blipFill>
            <p:spPr bwMode="auto">
              <a:xfrm>
                <a:off x="1295401" y="1676400"/>
                <a:ext cx="10668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32" name="Picture 14" descr="http://upload.wikimedia.org/wikipedia/commons/2/2f/HTLV-1_and_HIV-1_EM_8241_lores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57514" y="3692376"/>
              <a:ext cx="1066886" cy="89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13" descr="http://pittmensstudy.files.wordpress.com/2010/04/macs_logo.jpg?w=121&amp;h=15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90786" y="4572000"/>
              <a:ext cx="1033614" cy="1109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7651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652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653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066800" y="1030288"/>
            <a:ext cx="7010400" cy="4608512"/>
            <a:chOff x="-2275951" y="-1948848"/>
            <a:chExt cx="6085952" cy="3777648"/>
          </a:xfrm>
        </p:grpSpPr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228600" y="-1930789"/>
              <a:ext cx="3581401" cy="3759589"/>
              <a:chOff x="5715000" y="1643050"/>
              <a:chExt cx="3095626" cy="3195651"/>
            </a:xfrm>
          </p:grpSpPr>
          <p:pic>
            <p:nvPicPr>
              <p:cNvPr id="27667" name="Picture 6" descr="http://blu.stb.s-msn.com/i/41/148FD4E0905DFDF61B1520A9E04A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5001" y="1981201"/>
                <a:ext cx="3095625" cy="285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68" name="TextBox 27"/>
              <p:cNvSpPr txBox="1">
                <a:spLocks noChangeArrowheads="1"/>
              </p:cNvSpPr>
              <p:nvPr/>
            </p:nvSpPr>
            <p:spPr bwMode="auto">
              <a:xfrm>
                <a:off x="5715000" y="1643050"/>
                <a:ext cx="3095625" cy="4349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2400" b="1">
                    <a:solidFill>
                      <a:srgbClr val="0000CC"/>
                    </a:solidFill>
                    <a:latin typeface="Arial Narrow" pitchFamily="34" charset="0"/>
                    <a:cs typeface="Arial" pitchFamily="34" charset="0"/>
                  </a:rPr>
                  <a:t>  </a:t>
                </a:r>
                <a:r>
                  <a:rPr kumimoji="0" lang="en-US" altLang="ja-JP" sz="2400" b="1">
                    <a:solidFill>
                      <a:srgbClr val="0000CC"/>
                    </a:solidFill>
                    <a:latin typeface="Arial Narrow" pitchFamily="34" charset="0"/>
                    <a:cs typeface="Arial" pitchFamily="34" charset="0"/>
                  </a:rPr>
                  <a:t>Ryan White barred from school  </a:t>
                </a:r>
              </a:p>
            </p:txBody>
          </p:sp>
        </p:grpSp>
        <p:grpSp>
          <p:nvGrpSpPr>
            <p:cNvPr id="4" name="Group 64"/>
            <p:cNvGrpSpPr>
              <a:grpSpLocks/>
            </p:cNvGrpSpPr>
            <p:nvPr/>
          </p:nvGrpSpPr>
          <p:grpSpPr bwMode="auto">
            <a:xfrm>
              <a:off x="-2275951" y="-1948848"/>
              <a:ext cx="2509365" cy="3777648"/>
              <a:chOff x="-2301346" y="-43848"/>
              <a:chExt cx="2509196" cy="3777649"/>
            </a:xfrm>
          </p:grpSpPr>
          <p:pic>
            <p:nvPicPr>
              <p:cNvPr id="27665" name="Picture 42" descr="http://img.webmd.com/dtmcms/live/webmd/consumer_assets/site_images/articles/health_tools/AIDS_retrospective_slideshow/ap_rm_photo_of_burk_family_1985.jpg">
                <a:hlinkClick r:id="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4442" r="25253"/>
              <a:stretch>
                <a:fillRect/>
              </a:stretch>
            </p:blipFill>
            <p:spPr bwMode="auto">
              <a:xfrm>
                <a:off x="-2278749" y="485931"/>
                <a:ext cx="2481785" cy="3247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66" name="TextBox 63"/>
              <p:cNvSpPr txBox="1">
                <a:spLocks noChangeArrowheads="1"/>
              </p:cNvSpPr>
              <p:nvPr/>
            </p:nvSpPr>
            <p:spPr bwMode="auto">
              <a:xfrm>
                <a:off x="-2301346" y="-43848"/>
                <a:ext cx="2509196" cy="5297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2000" b="1">
                    <a:solidFill>
                      <a:srgbClr val="0000CC"/>
                    </a:solidFill>
                    <a:latin typeface="Arial Narrow" pitchFamily="34" charset="0"/>
                    <a:cs typeface="Arial" pitchFamily="34" charset="0"/>
                  </a:rPr>
                  <a:t>      </a:t>
                </a:r>
                <a:r>
                  <a:rPr kumimoji="0" lang="en-US" altLang="ja-JP" sz="2000" b="1">
                    <a:solidFill>
                      <a:srgbClr val="0000CC"/>
                    </a:solidFill>
                    <a:latin typeface="Arial Narrow" pitchFamily="34" charset="0"/>
                    <a:cs typeface="Arial" pitchFamily="34" charset="0"/>
                  </a:rPr>
                  <a:t>1985: Heterosexual  </a:t>
                </a:r>
                <a:br>
                  <a:rPr kumimoji="0" lang="en-US" altLang="ja-JP" sz="2000" b="1">
                    <a:solidFill>
                      <a:srgbClr val="0000CC"/>
                    </a:solidFill>
                    <a:latin typeface="Arial Narrow" pitchFamily="34" charset="0"/>
                    <a:cs typeface="Arial" pitchFamily="34" charset="0"/>
                  </a:rPr>
                </a:br>
                <a:r>
                  <a:rPr kumimoji="0" lang="en-US" altLang="ja-JP" sz="2000" b="1">
                    <a:solidFill>
                      <a:srgbClr val="0000CC"/>
                    </a:solidFill>
                    <a:latin typeface="Arial Narrow" pitchFamily="34" charset="0"/>
                    <a:cs typeface="Arial" pitchFamily="34" charset="0"/>
                  </a:rPr>
                  <a:t>   transmission recognized 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0483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4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5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6" name="Group 80"/>
          <p:cNvGrpSpPr/>
          <p:nvPr/>
        </p:nvGrpSpPr>
        <p:grpSpPr>
          <a:xfrm>
            <a:off x="762000" y="1066800"/>
            <a:ext cx="7620000" cy="4167176"/>
            <a:chOff x="1216454" y="2514600"/>
            <a:chExt cx="7345405" cy="3846776"/>
          </a:xfrm>
          <a:solidFill>
            <a:schemeClr val="bg1"/>
          </a:solidFill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1216454" y="2514600"/>
              <a:ext cx="7051589" cy="3846776"/>
              <a:chOff x="2524529" y="1905000"/>
              <a:chExt cx="8268396" cy="4803756"/>
            </a:xfrm>
            <a:grpFill/>
          </p:grpSpPr>
          <p:sp>
            <p:nvSpPr>
              <p:cNvPr id="9" name="TextBox 28"/>
              <p:cNvSpPr txBox="1">
                <a:spLocks noChangeArrowheads="1"/>
              </p:cNvSpPr>
              <p:nvPr/>
            </p:nvSpPr>
            <p:spPr bwMode="auto">
              <a:xfrm>
                <a:off x="2880084" y="1905000"/>
                <a:ext cx="7912841" cy="6031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dirty="0">
                    <a:solidFill>
                      <a:srgbClr val="0000CC"/>
                    </a:solidFill>
                    <a:latin typeface="Arial Narrow" pitchFamily="34" charset="0"/>
                    <a:cs typeface="Arial" pitchFamily="34" charset="0"/>
                  </a:rPr>
                  <a:t>1985: 1st HIV blood test; blood screening in USA</a:t>
                </a:r>
              </a:p>
            </p:txBody>
          </p:sp>
          <p:pic>
            <p:nvPicPr>
              <p:cNvPr id="10" name="Picture 28" descr="http://www.sciencephoto.com/image/274183/large/M5300426-AIDS_blood_testing-SP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24529" y="2519882"/>
                <a:ext cx="3272907" cy="41888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32" descr="http://www.freemilitaryphotos.com/files/342364%20(Large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4254" y="3006989"/>
              <a:ext cx="4627605" cy="31653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0483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4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5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739775" y="1066800"/>
            <a:ext cx="7656513" cy="4419600"/>
            <a:chOff x="-7120575" y="3200400"/>
            <a:chExt cx="7656836" cy="4419600"/>
          </a:xfrm>
        </p:grpSpPr>
        <p:sp>
          <p:nvSpPr>
            <p:cNvPr id="7" name="TextBox 27"/>
            <p:cNvSpPr txBox="1">
              <a:spLocks noChangeArrowheads="1"/>
            </p:cNvSpPr>
            <p:nvPr/>
          </p:nvSpPr>
          <p:spPr bwMode="auto">
            <a:xfrm>
              <a:off x="-7120575" y="3200400"/>
              <a:ext cx="7619999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          </a:t>
              </a: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1985: AIDS in every region of the world</a:t>
              </a:r>
            </a:p>
          </p:txBody>
        </p:sp>
        <p:pic>
          <p:nvPicPr>
            <p:cNvPr id="8" name="Picture 8" descr="http://ak.imgfarm.com/images/fwp/myfuncards/Everyday/lg/AIDSmap.jpg"/>
            <p:cNvPicPr>
              <a:picLocks noChangeAspect="1" noChangeArrowheads="1"/>
            </p:cNvPicPr>
            <p:nvPr/>
          </p:nvPicPr>
          <p:blipFill>
            <a:blip r:embed="rId3" cstate="print"/>
            <a:srcRect b="28416"/>
            <a:stretch>
              <a:fillRect/>
            </a:stretch>
          </p:blipFill>
          <p:spPr bwMode="auto">
            <a:xfrm>
              <a:off x="-7044375" y="3673475"/>
              <a:ext cx="7580636" cy="394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0483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4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5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457200" y="1066800"/>
            <a:ext cx="8305800" cy="4781550"/>
            <a:chOff x="-8170649" y="-369332"/>
            <a:chExt cx="7580168" cy="4088069"/>
          </a:xfrm>
        </p:grpSpPr>
        <p:sp>
          <p:nvSpPr>
            <p:cNvPr id="7" name="TextBox 26"/>
            <p:cNvSpPr txBox="1">
              <a:spLocks noChangeArrowheads="1"/>
            </p:cNvSpPr>
            <p:nvPr/>
          </p:nvSpPr>
          <p:spPr bwMode="auto">
            <a:xfrm>
              <a:off x="-8101107" y="-369332"/>
              <a:ext cx="7441084" cy="4472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1985: 1st International AIDS Conference                  </a:t>
              </a:r>
            </a:p>
          </p:txBody>
        </p:sp>
        <p:pic>
          <p:nvPicPr>
            <p:cNvPr id="8" name="Picture 62" descr="http://visitbulgaria.info/files/who2_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346274" y="151778"/>
              <a:ext cx="3755793" cy="343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4" descr="http://elev8.com/files/2011/04/cdc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170649" y="86639"/>
              <a:ext cx="3894399" cy="363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8675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676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677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31875" y="1066800"/>
            <a:ext cx="6980238" cy="4614863"/>
            <a:chOff x="228600" y="1066807"/>
            <a:chExt cx="6980533" cy="4614385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28600" y="1066807"/>
              <a:ext cx="6980533" cy="3886193"/>
              <a:chOff x="228600" y="1066807"/>
              <a:chExt cx="6980059" cy="3886194"/>
            </a:xfrm>
          </p:grpSpPr>
          <p:grpSp>
            <p:nvGrpSpPr>
              <p:cNvPr id="4" name="Group 84"/>
              <p:cNvGrpSpPr>
                <a:grpSpLocks/>
              </p:cNvGrpSpPr>
              <p:nvPr/>
            </p:nvGrpSpPr>
            <p:grpSpPr bwMode="auto">
              <a:xfrm>
                <a:off x="228600" y="1066807"/>
                <a:ext cx="6980059" cy="3886194"/>
                <a:chOff x="228600" y="1066807"/>
                <a:chExt cx="6980059" cy="3886194"/>
              </a:xfrm>
            </p:grpSpPr>
            <p:pic>
              <p:nvPicPr>
                <p:cNvPr id="28684" name="Picture 42" descr="http://img.webmd.com/dtmcms/live/webmd/consumer_assets/site_images/articles/health_tools/AIDS_retrospective_slideshow/ap_rm_photo_of_burk_family_1985.jpg">
                  <a:hlinkClick r:id="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4442" r="25253"/>
                <a:stretch>
                  <a:fillRect/>
                </a:stretch>
              </p:blipFill>
              <p:spPr bwMode="auto">
                <a:xfrm>
                  <a:off x="4724401" y="1676400"/>
                  <a:ext cx="761999" cy="1056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53"/>
                <p:cNvGrpSpPr>
                  <a:grpSpLocks/>
                </p:cNvGrpSpPr>
                <p:nvPr/>
              </p:nvGrpSpPr>
              <p:grpSpPr bwMode="auto">
                <a:xfrm>
                  <a:off x="228600" y="1066807"/>
                  <a:ext cx="6980059" cy="3210328"/>
                  <a:chOff x="228600" y="1123897"/>
                  <a:chExt cx="6980059" cy="3210328"/>
                </a:xfrm>
              </p:grpSpPr>
              <p:grpSp>
                <p:nvGrpSpPr>
                  <p:cNvPr id="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228600" y="1123897"/>
                    <a:ext cx="3309645" cy="3210328"/>
                    <a:chOff x="228600" y="1123897"/>
                    <a:chExt cx="3309645" cy="3210328"/>
                  </a:xfrm>
                </p:grpSpPr>
                <p:grpSp>
                  <p:nvGrpSpPr>
                    <p:cNvPr id="7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62200" y="1123898"/>
                      <a:ext cx="1176045" cy="1523992"/>
                      <a:chOff x="1142999" y="892594"/>
                      <a:chExt cx="1176045" cy="1523992"/>
                    </a:xfrm>
                  </p:grpSpPr>
                  <p:sp>
                    <p:nvSpPr>
                      <p:cNvPr id="28706" name="TextBox 7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9050" y="892594"/>
                        <a:ext cx="838634" cy="5231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kumimoji="0" lang="en-US" altLang="ja-JP" sz="2800" b="1">
                            <a:solidFill>
                              <a:srgbClr val="0000CC"/>
                            </a:solidFill>
                            <a:latin typeface="Arial Narrow" pitchFamily="34" charset="0"/>
                            <a:cs typeface="Arial" pitchFamily="34" charset="0"/>
                          </a:rPr>
                          <a:t>1983</a:t>
                        </a:r>
                      </a:p>
                    </p:txBody>
                  </p:sp>
                  <p:pic>
                    <p:nvPicPr>
                      <p:cNvPr id="28707" name="Picture 2" descr="http://www.borderstan.com/wp-content/uploads/2010/12/Vigil-550x39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9" y="1502186"/>
                        <a:ext cx="1176045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grpSp>
                  <p:nvGrpSpPr>
                    <p:cNvPr id="8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600" y="1123897"/>
                      <a:ext cx="2133600" cy="3210328"/>
                      <a:chOff x="228600" y="1123897"/>
                      <a:chExt cx="2133600" cy="3210328"/>
                    </a:xfrm>
                  </p:grpSpPr>
                  <p:grpSp>
                    <p:nvGrpSpPr>
                      <p:cNvPr id="9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5400" y="1123897"/>
                        <a:ext cx="1066800" cy="3210328"/>
                        <a:chOff x="1295400" y="1123897"/>
                        <a:chExt cx="1066800" cy="3210328"/>
                      </a:xfrm>
                    </p:grpSpPr>
                    <p:pic>
                      <p:nvPicPr>
                        <p:cNvPr id="28702" name="Picture 2" descr="http://scrapetv.com/News/News%20Pages/Health/Images/african-aids-patient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 t="27614"/>
                        <a:stretch>
                          <a:fillRect/>
                        </a:stretch>
                      </p:blipFill>
                      <p:spPr bwMode="auto">
                        <a:xfrm>
                          <a:off x="1295400" y="3486090"/>
                          <a:ext cx="1066800" cy="8481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grpSp>
                      <p:nvGrpSpPr>
                        <p:cNvPr id="10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5401" y="1123897"/>
                          <a:ext cx="1066799" cy="2379458"/>
                          <a:chOff x="3005010" y="2896673"/>
                          <a:chExt cx="1299259" cy="2402385"/>
                        </a:xfrm>
                      </p:grpSpPr>
                      <p:sp>
                        <p:nvSpPr>
                          <p:cNvPr id="28704" name="TextBox 2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7719" y="2896673"/>
                            <a:ext cx="1021376" cy="52820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kumimoji="0" lang="en-US" altLang="ja-JP" sz="2800" b="1">
                                <a:solidFill>
                                  <a:srgbClr val="0000CC"/>
                                </a:solidFill>
                                <a:latin typeface="Arial Narrow" pitchFamily="34" charset="0"/>
                                <a:cs typeface="Arial" pitchFamily="34" charset="0"/>
                              </a:rPr>
                              <a:t>1982</a:t>
                            </a:r>
                            <a:endParaRPr kumimoji="0" lang="en-US" altLang="ja-JP" b="1">
                              <a:solidFill>
                                <a:srgbClr val="0000CC"/>
                              </a:solidFill>
                              <a:latin typeface="Arial Narrow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pic>
                        <p:nvPicPr>
                          <p:cNvPr id="28705" name="Picture 30" descr="http://medicalpicturesinfo.com/wp-content/uploads/2011/08/Blood-Transfusion-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05010" y="4435350"/>
                            <a:ext cx="1299259" cy="86370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</p:grpSp>
                  <p:grpSp>
                    <p:nvGrpSpPr>
                      <p:cNvPr id="11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8600" y="1123898"/>
                        <a:ext cx="1066800" cy="1466902"/>
                        <a:chOff x="-2438398" y="2105431"/>
                        <a:chExt cx="5957548" cy="8014773"/>
                      </a:xfrm>
                    </p:grpSpPr>
                    <p:sp>
                      <p:nvSpPr>
                        <p:cNvPr id="28700" name="TextBox 2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587377" y="2105431"/>
                          <a:ext cx="4683356" cy="285844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kumimoji="0" lang="en-US" altLang="ja-JP" sz="2800" b="1">
                              <a:solidFill>
                                <a:srgbClr val="0000CC"/>
                              </a:solidFill>
                              <a:latin typeface="Arial Narrow" pitchFamily="34" charset="0"/>
                              <a:cs typeface="Arial" pitchFamily="34" charset="0"/>
                            </a:rPr>
                            <a:t>1981</a:t>
                          </a:r>
                        </a:p>
                      </p:txBody>
                    </p:sp>
                    <p:pic>
                      <p:nvPicPr>
                        <p:cNvPr id="28701" name="Picture 16" descr="http://www.cdc.gov/nchhstp/newsroom/images/1981-AIDS-MMWR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438398" y="5302594"/>
                          <a:ext cx="5957548" cy="48176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</p:grpSp>
              <p:sp>
                <p:nvSpPr>
                  <p:cNvPr id="28693" name="Text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0088" y="1123898"/>
                    <a:ext cx="3398571" cy="523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0" lang="en-US" altLang="ja-JP" sz="2800" b="1">
                        <a:solidFill>
                          <a:srgbClr val="0000CC"/>
                        </a:solidFill>
                        <a:latin typeface="Arial Narrow" pitchFamily="34" charset="0"/>
                        <a:cs typeface="Arial" pitchFamily="34" charset="0"/>
                      </a:rPr>
                      <a:t>1984       1985</a:t>
                    </a:r>
                    <a:endParaRPr kumimoji="0" lang="en-US" altLang="ja-JP" sz="3600" b="1">
                      <a:solidFill>
                        <a:srgbClr val="0000CC"/>
                      </a:solidFill>
                      <a:latin typeface="Arial Narrow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28694" name="Picture 22" descr="http://imgs.sfgate.com/c/pictures/2004/06/07/ba_aidsward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505199" y="1733491"/>
                    <a:ext cx="1230924" cy="9335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695" name="Picture 18" descr="http://ts3.mm.bing.net/images/thumbnail.aspx?q=1177314603446&amp;id=2e09ab8b6077248768d162f6d2cfa3a2&amp;url=http%3a%2f%2fimages.lightstalkers.org%2fimages%2f830805%2f015_The__Kiss_large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3657601" y="2628780"/>
                    <a:ext cx="1066799" cy="10859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8686" name="Picture 62" descr="http://visitbulgaria.info/files/who2_0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5486400" y="4191000"/>
                  <a:ext cx="781472" cy="7620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87" name="Picture 64" descr="http://elev8.com/files/2011/04/cdc_logo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724400" y="4191000"/>
                  <a:ext cx="762000" cy="758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88" name="Picture 32" descr="http://www.freemilitaryphotos.com/files/342364%20(Large).jp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334000" y="2514600"/>
                  <a:ext cx="990600" cy="838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89" name="Picture 28" descr="http://www.sciencephoto.com/image/274183/large/M5300426-AIDS_blood_testing-SPL.jp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724400" y="2514600"/>
                  <a:ext cx="667926" cy="838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90" name="Picture 6" descr="http://blu.stb.s-msn.com/i/41/148FD4E0905DFDF61B1520A9E04A2.jp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86400" y="1676400"/>
                  <a:ext cx="843117" cy="838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91" name="Picture 8" descr="http://ak.imgfarm.com/images/fwp/myfuncards/Everyday/lg/AIDSmap.jp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 b="28416"/>
                <a:stretch>
                  <a:fillRect/>
                </a:stretch>
              </p:blipFill>
              <p:spPr bwMode="auto">
                <a:xfrm>
                  <a:off x="4714554" y="3352800"/>
                  <a:ext cx="1610046" cy="838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8683" name="Picture 2" descr="http://www.revolutionp.com/wp-content/uploads/2010/10/aids-cbc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39680"/>
              <a:stretch>
                <a:fillRect/>
              </a:stretch>
            </p:blipFill>
            <p:spPr bwMode="auto">
              <a:xfrm>
                <a:off x="1295401" y="1676400"/>
                <a:ext cx="10668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680" name="Picture 14" descr="http://upload.wikimedia.org/wikipedia/commons/2/2f/HTLV-1_and_HIV-1_EM_8241_lores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57514" y="3692376"/>
              <a:ext cx="1066886" cy="89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13" descr="http://pittmensstudy.files.wordpress.com/2010/04/macs_logo.jpg?w=121&amp;h=15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90786" y="4572000"/>
              <a:ext cx="1033614" cy="1109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9699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700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701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371600" y="1066800"/>
            <a:ext cx="6400800" cy="5367338"/>
            <a:chOff x="-6532344" y="5136920"/>
            <a:chExt cx="9925816" cy="6017507"/>
          </a:xfrm>
        </p:grpSpPr>
        <p:pic>
          <p:nvPicPr>
            <p:cNvPr id="29706" name="Picture 36" descr="http://img.webmd.com/dtmcms/live/webmd/consumer_assets/site_images/articles/health_tools/AIDS_retrospective_slideshow/corbis_rm_photo_of_man_with_aids_ks.jpg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14604" r="9128"/>
            <a:stretch>
              <a:fillRect/>
            </a:stretch>
          </p:blipFill>
          <p:spPr bwMode="auto">
            <a:xfrm>
              <a:off x="-5941522" y="5550937"/>
              <a:ext cx="8507842" cy="5603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7" name="TextBox 69"/>
            <p:cNvSpPr txBox="1">
              <a:spLocks noChangeArrowheads="1"/>
            </p:cNvSpPr>
            <p:nvPr/>
          </p:nvSpPr>
          <p:spPr bwMode="auto">
            <a:xfrm>
              <a:off x="-6532344" y="5136920"/>
              <a:ext cx="9925816" cy="586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1986: Antidiscrimination lawsuit by lawyer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371600" y="1066800"/>
            <a:ext cx="6781800" cy="5486400"/>
            <a:chOff x="-1098193" y="2819400"/>
            <a:chExt cx="9498378" cy="5853224"/>
          </a:xfrm>
        </p:grpSpPr>
        <p:sp>
          <p:nvSpPr>
            <p:cNvPr id="29704" name="TextBox 29"/>
            <p:cNvSpPr txBox="1">
              <a:spLocks noChangeArrowheads="1"/>
            </p:cNvSpPr>
            <p:nvPr/>
          </p:nvSpPr>
          <p:spPr bwMode="auto">
            <a:xfrm>
              <a:off x="-1098193" y="2819400"/>
              <a:ext cx="9498378" cy="5582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        </a:t>
              </a: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1986: AIDS Memorial Quilt founded</a:t>
              </a:r>
            </a:p>
          </p:txBody>
        </p:sp>
        <p:pic>
          <p:nvPicPr>
            <p:cNvPr id="29705" name="Picture 34" descr="http://img.webmd.com/dtmcms/live/webmd/consumer_assets/site_images/articles/health_tools/AIDS_retrospective_slideshow/corbis_rm_photo_of_AIDS_quilt_on_mall.jpg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64576" y="3374538"/>
              <a:ext cx="7796886" cy="5298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30723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724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725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31875" y="1066800"/>
            <a:ext cx="7121525" cy="4614863"/>
            <a:chOff x="228600" y="1066807"/>
            <a:chExt cx="7121525" cy="4614385"/>
          </a:xfrm>
        </p:grpSpPr>
        <p:grpSp>
          <p:nvGrpSpPr>
            <p:cNvPr id="3" name="Group 91"/>
            <p:cNvGrpSpPr>
              <a:grpSpLocks/>
            </p:cNvGrpSpPr>
            <p:nvPr/>
          </p:nvGrpSpPr>
          <p:grpSpPr bwMode="auto">
            <a:xfrm>
              <a:off x="228600" y="1066807"/>
              <a:ext cx="7121525" cy="3886193"/>
              <a:chOff x="228600" y="1066807"/>
              <a:chExt cx="7121042" cy="3886194"/>
            </a:xfrm>
          </p:grpSpPr>
          <p:pic>
            <p:nvPicPr>
              <p:cNvPr id="30730" name="Picture 34" descr="http://img.webmd.com/dtmcms/live/webmd/consumer_assets/site_images/articles/health_tools/AIDS_retrospective_slideshow/corbis_rm_photo_of_AIDS_quilt_on_mall.jpg">
                <a:hlinkClick r:id="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24600" y="2667001"/>
                <a:ext cx="1025042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31" name="Picture 36" descr="http://img.webmd.com/dtmcms/live/webmd/consumer_assets/site_images/articles/health_tools/AIDS_retrospective_slideshow/corbis_rm_photo_of_man_with_aids_ks.jpg">
                <a:hlinkClick r:id="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4604" r="9128"/>
              <a:stretch>
                <a:fillRect/>
              </a:stretch>
            </p:blipFill>
            <p:spPr bwMode="auto">
              <a:xfrm>
                <a:off x="6324600" y="1676401"/>
                <a:ext cx="1022936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42"/>
              <p:cNvGrpSpPr>
                <a:grpSpLocks/>
              </p:cNvGrpSpPr>
              <p:nvPr/>
            </p:nvGrpSpPr>
            <p:grpSpPr bwMode="auto">
              <a:xfrm>
                <a:off x="228600" y="1066807"/>
                <a:ext cx="6980059" cy="3886194"/>
                <a:chOff x="228600" y="1066807"/>
                <a:chExt cx="6980059" cy="3886194"/>
              </a:xfrm>
            </p:grpSpPr>
            <p:grpSp>
              <p:nvGrpSpPr>
                <p:cNvPr id="5" name="Group 84"/>
                <p:cNvGrpSpPr>
                  <a:grpSpLocks/>
                </p:cNvGrpSpPr>
                <p:nvPr/>
              </p:nvGrpSpPr>
              <p:grpSpPr bwMode="auto">
                <a:xfrm>
                  <a:off x="228600" y="1066807"/>
                  <a:ext cx="6980059" cy="3886194"/>
                  <a:chOff x="228600" y="1066807"/>
                  <a:chExt cx="6980059" cy="3886194"/>
                </a:xfrm>
              </p:grpSpPr>
              <p:pic>
                <p:nvPicPr>
                  <p:cNvPr id="30735" name="Picture 42" descr="http://img.webmd.com/dtmcms/live/webmd/consumer_assets/site_images/articles/health_tools/AIDS_retrospective_slideshow/ap_rm_photo_of_burk_family_1985.jpg">
                    <a:hlinkClick r:id="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24442" r="25253"/>
                  <a:stretch>
                    <a:fillRect/>
                  </a:stretch>
                </p:blipFill>
                <p:spPr bwMode="auto">
                  <a:xfrm>
                    <a:off x="4724401" y="1676400"/>
                    <a:ext cx="761999" cy="10561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6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28600" y="1066807"/>
                    <a:ext cx="6980059" cy="3210328"/>
                    <a:chOff x="228600" y="1123897"/>
                    <a:chExt cx="6980059" cy="3210328"/>
                  </a:xfrm>
                </p:grpSpPr>
                <p:grpSp>
                  <p:nvGrpSpPr>
                    <p:cNvPr id="7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600" y="1123897"/>
                      <a:ext cx="3309645" cy="3210328"/>
                      <a:chOff x="228600" y="1123897"/>
                      <a:chExt cx="3309645" cy="3210328"/>
                    </a:xfrm>
                  </p:grpSpPr>
                  <p:grpSp>
                    <p:nvGrpSpPr>
                      <p:cNvPr id="8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62200" y="1123898"/>
                        <a:ext cx="1176045" cy="1523992"/>
                        <a:chOff x="1142999" y="892594"/>
                        <a:chExt cx="1176045" cy="1523992"/>
                      </a:xfrm>
                    </p:grpSpPr>
                    <p:sp>
                      <p:nvSpPr>
                        <p:cNvPr id="30757" name="TextBox 7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19050" y="892594"/>
                          <a:ext cx="838634" cy="5231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kumimoji="0" lang="en-US" altLang="ja-JP" sz="2800" b="1">
                              <a:solidFill>
                                <a:srgbClr val="0000CC"/>
                              </a:solidFill>
                              <a:latin typeface="Arial Narrow" pitchFamily="34" charset="0"/>
                              <a:cs typeface="Arial" pitchFamily="34" charset="0"/>
                            </a:rPr>
                            <a:t>1983</a:t>
                          </a:r>
                        </a:p>
                      </p:txBody>
                    </p:sp>
                    <p:pic>
                      <p:nvPicPr>
                        <p:cNvPr id="30758" name="Picture 2" descr="http://www.borderstan.com/wp-content/uploads/2010/12/Vigil-550x39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2999" y="1502186"/>
                          <a:ext cx="1176045" cy="914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9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8600" y="1123897"/>
                        <a:ext cx="2133600" cy="3210328"/>
                        <a:chOff x="228600" y="1123897"/>
                        <a:chExt cx="2133600" cy="3210328"/>
                      </a:xfrm>
                    </p:grpSpPr>
                    <p:grpSp>
                      <p:nvGrpSpPr>
                        <p:cNvPr id="10" name="Group 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5400" y="1123897"/>
                          <a:ext cx="1066800" cy="3210328"/>
                          <a:chOff x="1295400" y="1123897"/>
                          <a:chExt cx="1066800" cy="3210328"/>
                        </a:xfrm>
                      </p:grpSpPr>
                      <p:pic>
                        <p:nvPicPr>
                          <p:cNvPr id="30753" name="Picture 2" descr="http://scrapetv.com/News/News%20Pages/Health/Images/african-aids-patient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 cstate="print"/>
                          <a:srcRect t="2761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5400" y="3486090"/>
                            <a:ext cx="1066800" cy="84813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grpSp>
                        <p:nvGrpSpPr>
                          <p:cNvPr id="11" name="Group 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95401" y="1123897"/>
                            <a:ext cx="1066799" cy="2379458"/>
                            <a:chOff x="3005010" y="2896673"/>
                            <a:chExt cx="1299259" cy="2402385"/>
                          </a:xfrm>
                        </p:grpSpPr>
                        <p:sp>
                          <p:nvSpPr>
                            <p:cNvPr id="30755" name="TextBox 2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97719" y="2896673"/>
                              <a:ext cx="1021376" cy="52820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r>
                                <a:rPr kumimoji="0" lang="en-US" altLang="ja-JP" sz="2800" b="1">
                                  <a:solidFill>
                                    <a:srgbClr val="0000CC"/>
                                  </a:solidFill>
                                  <a:latin typeface="Arial Narrow" pitchFamily="34" charset="0"/>
                                  <a:cs typeface="Arial" pitchFamily="34" charset="0"/>
                                </a:rPr>
                                <a:t>1982</a:t>
                              </a:r>
                              <a:endParaRPr kumimoji="0" lang="en-US" altLang="ja-JP" b="1">
                                <a:solidFill>
                                  <a:srgbClr val="0000CC"/>
                                </a:solidFill>
                                <a:latin typeface="Arial Narrow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pic>
                          <p:nvPicPr>
                            <p:cNvPr id="30756" name="Picture 30" descr="http://medicalpicturesinfo.com/wp-content/uploads/2011/08/Blood-Transfusion-2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5010" y="4435350"/>
                              <a:ext cx="1299259" cy="86370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</p:grpSp>
                    <p:grpSp>
                      <p:nvGrpSpPr>
                        <p:cNvPr id="12" name="Group 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8600" y="1123898"/>
                          <a:ext cx="1066800" cy="1466902"/>
                          <a:chOff x="-2438398" y="2105431"/>
                          <a:chExt cx="5957548" cy="8014773"/>
                        </a:xfrm>
                      </p:grpSpPr>
                      <p:sp>
                        <p:nvSpPr>
                          <p:cNvPr id="30751" name="TextBox 2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1587377" y="2105431"/>
                            <a:ext cx="4683356" cy="285844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kumimoji="0" lang="en-US" altLang="ja-JP" sz="2800" b="1">
                                <a:solidFill>
                                  <a:srgbClr val="0000CC"/>
                                </a:solidFill>
                                <a:latin typeface="Arial Narrow" pitchFamily="34" charset="0"/>
                                <a:cs typeface="Arial" pitchFamily="34" charset="0"/>
                              </a:rPr>
                              <a:t>1981</a:t>
                            </a:r>
                          </a:p>
                        </p:txBody>
                      </p:sp>
                      <p:pic>
                        <p:nvPicPr>
                          <p:cNvPr id="30752" name="Picture 16" descr="http://www.cdc.gov/nchhstp/newsroom/images/1981-AIDS-MMWR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2438398" y="5302594"/>
                            <a:ext cx="5957548" cy="48176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</p:grpSp>
                </p:grpSp>
                <p:sp>
                  <p:nvSpPr>
                    <p:cNvPr id="30744" name="Text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10088" y="1123898"/>
                      <a:ext cx="3398571" cy="5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altLang="ja-JP" sz="2800" b="1">
                          <a:solidFill>
                            <a:srgbClr val="0000CC"/>
                          </a:solidFill>
                          <a:latin typeface="Arial Narrow" pitchFamily="34" charset="0"/>
                          <a:cs typeface="Arial" pitchFamily="34" charset="0"/>
                        </a:rPr>
                        <a:t>1984       1985        1986</a:t>
                      </a:r>
                      <a:endParaRPr kumimoji="0" lang="en-US" altLang="ja-JP" sz="3600" b="1">
                        <a:solidFill>
                          <a:srgbClr val="0000CC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p:txBody>
                </p:sp>
                <p:pic>
                  <p:nvPicPr>
                    <p:cNvPr id="30745" name="Picture 22" descr="http://imgs.sfgate.com/c/pictures/2004/06/07/ba_aidsward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05199" y="1733491"/>
                      <a:ext cx="1230924" cy="9335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0746" name="Picture 18" descr="http://ts3.mm.bing.net/images/thumbnail.aspx?q=1177314603446&amp;id=2e09ab8b6077248768d162f6d2cfa3a2&amp;url=http%3a%2f%2fimages.lightstalkers.org%2fimages%2f830805%2f015_The__Kiss_large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657601" y="2628780"/>
                      <a:ext cx="1066799" cy="10859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0737" name="Picture 62" descr="http://visitbulgaria.info/files/who2_0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5486400" y="4191000"/>
                    <a:ext cx="781472" cy="7620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38" name="Picture 64" descr="http://elev8.com/files/2011/04/cdc_logo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4724400" y="4191000"/>
                    <a:ext cx="762000" cy="7587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39" name="Picture 32" descr="http://www.freemilitaryphotos.com/files/342364%20(Large)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5334000" y="2514600"/>
                    <a:ext cx="99060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40" name="Picture 28" descr="http://www.sciencephoto.com/image/274183/large/M5300426-AIDS_blood_testing-SPL.jpg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4724400" y="2514600"/>
                    <a:ext cx="667926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41" name="Picture 6" descr="http://blu.stb.s-msn.com/i/41/148FD4E0905DFDF61B1520A9E04A2.jpg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5486400" y="1676400"/>
                    <a:ext cx="843117" cy="838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42" name="Picture 8" descr="http://ak.imgfarm.com/images/fwp/myfuncards/Everyday/lg/AIDSmap.jp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 b="28416"/>
                  <a:stretch>
                    <a:fillRect/>
                  </a:stretch>
                </p:blipFill>
                <p:spPr bwMode="auto">
                  <a:xfrm>
                    <a:off x="4714554" y="3352800"/>
                    <a:ext cx="1610046" cy="838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0734" name="Picture 2" descr="http://www.revolutionp.com/wp-content/uploads/2010/10/aids-cbc.jpg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 l="39680"/>
                <a:stretch>
                  <a:fillRect/>
                </a:stretch>
              </p:blipFill>
              <p:spPr bwMode="auto">
                <a:xfrm>
                  <a:off x="1295401" y="1676400"/>
                  <a:ext cx="1066800" cy="914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30728" name="Picture 14" descr="http://upload.wikimedia.org/wikipedia/commons/2/2f/HTLV-1_and_HIV-1_EM_8241_lores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657514" y="3692376"/>
              <a:ext cx="1066886" cy="89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13" descr="http://pittmensstudy.files.wordpress.com/2010/04/macs_logo.jpg?w=121&amp;h=15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690786" y="4572000"/>
              <a:ext cx="1033614" cy="1109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19460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461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462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04800" y="1066800"/>
            <a:ext cx="8496300" cy="5486400"/>
            <a:chOff x="-2488808" y="2209800"/>
            <a:chExt cx="5620829" cy="4817610"/>
          </a:xfrm>
        </p:grpSpPr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-2488808" y="2209800"/>
              <a:ext cx="5620829" cy="45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1981: CDC reports clusters of PCP &amp; KS in MSM in LA &amp; NY</a:t>
              </a:r>
            </a:p>
          </p:txBody>
        </p:sp>
        <p:pic>
          <p:nvPicPr>
            <p:cNvPr id="11" name="Picture 16" descr="http://www.cdc.gov/nchhstp/newsroom/images/1981-AIDS-MMW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8398" y="2584106"/>
              <a:ext cx="5494677" cy="444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1507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508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509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139825" y="1066800"/>
            <a:ext cx="6861175" cy="5410200"/>
            <a:chOff x="5713413" y="990600"/>
            <a:chExt cx="6861174" cy="5410200"/>
          </a:xfrm>
        </p:grpSpPr>
        <p:pic>
          <p:nvPicPr>
            <p:cNvPr id="21517" name="Picture 2" descr="http://www.revolutionp.com/wp-content/uploads/2010/10/aids-cbc.jpg"/>
            <p:cNvPicPr>
              <a:picLocks noChangeAspect="1" noChangeArrowheads="1"/>
            </p:cNvPicPr>
            <p:nvPr/>
          </p:nvPicPr>
          <p:blipFill>
            <a:blip r:embed="rId2" cstate="print"/>
            <a:srcRect l="39680"/>
            <a:stretch>
              <a:fillRect/>
            </a:stretch>
          </p:blipFill>
          <p:spPr bwMode="auto">
            <a:xfrm>
              <a:off x="6554787" y="1524000"/>
              <a:ext cx="55626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/>
            <p:cNvSpPr txBox="1"/>
            <p:nvPr/>
          </p:nvSpPr>
          <p:spPr>
            <a:xfrm>
              <a:off x="5713413" y="990600"/>
              <a:ext cx="6861174" cy="5238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2800" b="1" dirty="0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1982: “Acquired Immune Deficiency Syndrome"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0483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4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5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447800" y="1066800"/>
            <a:ext cx="6253163" cy="5410200"/>
            <a:chOff x="3034416" y="-3327872"/>
            <a:chExt cx="4410318" cy="2733553"/>
          </a:xfrm>
        </p:grpSpPr>
        <p:sp>
          <p:nvSpPr>
            <p:cNvPr id="7" name="TextBox 22"/>
            <p:cNvSpPr txBox="1">
              <a:spLocks noChangeArrowheads="1"/>
            </p:cNvSpPr>
            <p:nvPr/>
          </p:nvSpPr>
          <p:spPr bwMode="auto">
            <a:xfrm>
              <a:off x="3034416" y="-3327872"/>
              <a:ext cx="4410318" cy="264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1982: 1st AIDS case from blood transfusion</a:t>
              </a:r>
            </a:p>
          </p:txBody>
        </p:sp>
        <p:pic>
          <p:nvPicPr>
            <p:cNvPr id="8" name="Picture 30" descr="http://medicalpicturesinfo.com/wp-content/uploads/2011/08/Blood-Transfusion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602" y="-3058367"/>
              <a:ext cx="4139061" cy="2464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0483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4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5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468438" y="1066800"/>
            <a:ext cx="6227762" cy="5295900"/>
            <a:chOff x="-4343400" y="2895600"/>
            <a:chExt cx="6227731" cy="5296003"/>
          </a:xfrm>
        </p:grpSpPr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-4343400" y="2895600"/>
              <a:ext cx="6227731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          </a:t>
              </a: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1982: 1st case of AIDS in Africa</a:t>
              </a:r>
            </a:p>
          </p:txBody>
        </p:sp>
        <p:pic>
          <p:nvPicPr>
            <p:cNvPr id="8" name="Picture 2" descr="http://scrapetv.com/News/News%20Pages/Health/Images/african-aids-patient.jpg"/>
            <p:cNvPicPr>
              <a:picLocks noChangeAspect="1" noChangeArrowheads="1"/>
            </p:cNvPicPr>
            <p:nvPr/>
          </p:nvPicPr>
          <p:blipFill>
            <a:blip r:embed="rId3" cstate="print"/>
            <a:srcRect t="27614"/>
            <a:stretch>
              <a:fillRect/>
            </a:stretch>
          </p:blipFill>
          <p:spPr bwMode="auto">
            <a:xfrm>
              <a:off x="-4038600" y="3429000"/>
              <a:ext cx="5562600" cy="4762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2531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532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533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031875" y="1066800"/>
            <a:ext cx="2133600" cy="3209925"/>
            <a:chOff x="228600" y="1066807"/>
            <a:chExt cx="2133601" cy="3210328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228600" y="1066807"/>
              <a:ext cx="2133600" cy="3210328"/>
              <a:chOff x="228600" y="1123897"/>
              <a:chExt cx="2133600" cy="3210328"/>
            </a:xfrm>
          </p:grpSpPr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1295400" y="1123897"/>
                <a:ext cx="1066800" cy="3210328"/>
                <a:chOff x="1295400" y="1123897"/>
                <a:chExt cx="1066800" cy="3210328"/>
              </a:xfrm>
            </p:grpSpPr>
            <p:pic>
              <p:nvPicPr>
                <p:cNvPr id="22541" name="Picture 2" descr="http://scrapetv.com/News/News%20Pages/Health/Images/african-aids-patient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27614"/>
                <a:stretch>
                  <a:fillRect/>
                </a:stretch>
              </p:blipFill>
              <p:spPr bwMode="auto">
                <a:xfrm>
                  <a:off x="1295400" y="3486090"/>
                  <a:ext cx="1066800" cy="848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49"/>
                <p:cNvGrpSpPr>
                  <a:grpSpLocks/>
                </p:cNvGrpSpPr>
                <p:nvPr/>
              </p:nvGrpSpPr>
              <p:grpSpPr bwMode="auto">
                <a:xfrm>
                  <a:off x="1295401" y="1123897"/>
                  <a:ext cx="1066799" cy="2379458"/>
                  <a:chOff x="3005010" y="2896673"/>
                  <a:chExt cx="1299259" cy="2402385"/>
                </a:xfrm>
              </p:grpSpPr>
              <p:sp>
                <p:nvSpPr>
                  <p:cNvPr id="22543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719" y="2896673"/>
                    <a:ext cx="1021376" cy="5282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0" lang="en-US" altLang="ja-JP" sz="2800" b="1">
                        <a:solidFill>
                          <a:srgbClr val="0000CC"/>
                        </a:solidFill>
                        <a:latin typeface="Arial Narrow" pitchFamily="34" charset="0"/>
                        <a:cs typeface="Arial" pitchFamily="34" charset="0"/>
                      </a:rPr>
                      <a:t>1982</a:t>
                    </a:r>
                    <a:endParaRPr kumimoji="0" lang="en-US" altLang="ja-JP" b="1">
                      <a:solidFill>
                        <a:srgbClr val="0000CC"/>
                      </a:solidFill>
                      <a:latin typeface="Arial Narrow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22544" name="Picture 30" descr="http://medicalpicturesinfo.com/wp-content/uploads/2011/08/Blood-Transfusion-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05010" y="4435350"/>
                    <a:ext cx="1299259" cy="8637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6" name="Group 37"/>
              <p:cNvGrpSpPr>
                <a:grpSpLocks/>
              </p:cNvGrpSpPr>
              <p:nvPr/>
            </p:nvGrpSpPr>
            <p:grpSpPr bwMode="auto">
              <a:xfrm>
                <a:off x="228600" y="1123898"/>
                <a:ext cx="1066800" cy="1466902"/>
                <a:chOff x="-2438398" y="2105431"/>
                <a:chExt cx="5957548" cy="8014773"/>
              </a:xfrm>
            </p:grpSpPr>
            <p:sp>
              <p:nvSpPr>
                <p:cNvPr id="22539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-1587377" y="2105431"/>
                  <a:ext cx="4683356" cy="2858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ja-JP" sz="2800" b="1">
                      <a:solidFill>
                        <a:srgbClr val="0000CC"/>
                      </a:solidFill>
                      <a:latin typeface="Arial Narrow" pitchFamily="34" charset="0"/>
                      <a:cs typeface="Arial" pitchFamily="34" charset="0"/>
                    </a:rPr>
                    <a:t>1981</a:t>
                  </a:r>
                </a:p>
              </p:txBody>
            </p:sp>
            <p:pic>
              <p:nvPicPr>
                <p:cNvPr id="22540" name="Picture 16" descr="http://www.cdc.gov/nchhstp/newsroom/images/1981-AIDS-MMWR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-2438398" y="5302594"/>
                  <a:ext cx="5957548" cy="4817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2536" name="Picture 2" descr="http://www.revolutionp.com/wp-content/uploads/2010/10/aids-cbc.jpg"/>
            <p:cNvPicPr>
              <a:picLocks noChangeAspect="1" noChangeArrowheads="1"/>
            </p:cNvPicPr>
            <p:nvPr/>
          </p:nvPicPr>
          <p:blipFill>
            <a:blip r:embed="rId6" cstate="print"/>
            <a:srcRect l="39680"/>
            <a:stretch>
              <a:fillRect/>
            </a:stretch>
          </p:blipFill>
          <p:spPr bwMode="auto">
            <a:xfrm>
              <a:off x="1295401" y="1676400"/>
              <a:ext cx="1066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3555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556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557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38200" y="1066800"/>
            <a:ext cx="7402513" cy="5410200"/>
            <a:chOff x="830394" y="987897"/>
            <a:chExt cx="1586654" cy="1254539"/>
          </a:xfrm>
        </p:grpSpPr>
        <p:pic>
          <p:nvPicPr>
            <p:cNvPr id="23559" name="Picture 2" descr="http://www.borderstan.com/wp-content/uploads/2010/12/Vigil-550x3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0394" y="1111584"/>
              <a:ext cx="1586654" cy="1130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TextBox 73"/>
            <p:cNvSpPr txBox="1">
              <a:spLocks noChangeArrowheads="1"/>
            </p:cNvSpPr>
            <p:nvPr/>
          </p:nvSpPr>
          <p:spPr bwMode="auto">
            <a:xfrm>
              <a:off x="1093997" y="987897"/>
              <a:ext cx="1127043" cy="1213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    </a:t>
              </a: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1983: 1</a:t>
              </a:r>
              <a:r>
                <a:rPr kumimoji="0" lang="en-US" altLang="ja-JP" sz="2800" b="1" baseline="30000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st</a:t>
              </a: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 AIDS Candlelight Vigil</a:t>
              </a:r>
              <a:endParaRPr kumimoji="0" lang="en-US" altLang="ja-JP" sz="36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4579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580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581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031875" y="1066800"/>
            <a:ext cx="3309938" cy="3209925"/>
            <a:chOff x="228600" y="1066807"/>
            <a:chExt cx="3309645" cy="3210328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228600" y="1066807"/>
              <a:ext cx="3309645" cy="3210328"/>
              <a:chOff x="228600" y="1123897"/>
              <a:chExt cx="3309645" cy="3210328"/>
            </a:xfrm>
          </p:grpSpPr>
          <p:grpSp>
            <p:nvGrpSpPr>
              <p:cNvPr id="4" name="Group 56"/>
              <p:cNvGrpSpPr>
                <a:grpSpLocks/>
              </p:cNvGrpSpPr>
              <p:nvPr/>
            </p:nvGrpSpPr>
            <p:grpSpPr bwMode="auto">
              <a:xfrm>
                <a:off x="2362200" y="1123898"/>
                <a:ext cx="1176045" cy="1523992"/>
                <a:chOff x="1142999" y="892594"/>
                <a:chExt cx="1176045" cy="1523992"/>
              </a:xfrm>
            </p:grpSpPr>
            <p:sp>
              <p:nvSpPr>
                <p:cNvPr id="24595" name="TextBox 73"/>
                <p:cNvSpPr txBox="1">
                  <a:spLocks noChangeArrowheads="1"/>
                </p:cNvSpPr>
                <p:nvPr/>
              </p:nvSpPr>
              <p:spPr bwMode="auto">
                <a:xfrm>
                  <a:off x="1219050" y="892594"/>
                  <a:ext cx="838634" cy="523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ja-JP" sz="2800" b="1">
                      <a:solidFill>
                        <a:srgbClr val="0000CC"/>
                      </a:solidFill>
                      <a:latin typeface="Arial Narrow" pitchFamily="34" charset="0"/>
                      <a:cs typeface="Arial" pitchFamily="34" charset="0"/>
                    </a:rPr>
                    <a:t>1983</a:t>
                  </a:r>
                </a:p>
              </p:txBody>
            </p:sp>
            <p:pic>
              <p:nvPicPr>
                <p:cNvPr id="24596" name="Picture 2" descr="http://www.borderstan.com/wp-content/uploads/2010/12/Vigil-550x392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99" y="1502186"/>
                  <a:ext cx="1176045" cy="914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228600" y="1123897"/>
                <a:ext cx="2133600" cy="3210328"/>
                <a:chOff x="228600" y="1123897"/>
                <a:chExt cx="2133600" cy="3210328"/>
              </a:xfrm>
            </p:grpSpPr>
            <p:grpSp>
              <p:nvGrpSpPr>
                <p:cNvPr id="6" name="Group 66"/>
                <p:cNvGrpSpPr>
                  <a:grpSpLocks/>
                </p:cNvGrpSpPr>
                <p:nvPr/>
              </p:nvGrpSpPr>
              <p:grpSpPr bwMode="auto">
                <a:xfrm>
                  <a:off x="1295400" y="1123897"/>
                  <a:ext cx="1066800" cy="3210328"/>
                  <a:chOff x="1295400" y="1123897"/>
                  <a:chExt cx="1066800" cy="3210328"/>
                </a:xfrm>
              </p:grpSpPr>
              <p:pic>
                <p:nvPicPr>
                  <p:cNvPr id="24591" name="Picture 2" descr="http://scrapetv.com/News/News%20Pages/Health/Images/african-aids-patient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t="27614"/>
                  <a:stretch>
                    <a:fillRect/>
                  </a:stretch>
                </p:blipFill>
                <p:spPr bwMode="auto">
                  <a:xfrm>
                    <a:off x="1295400" y="3486090"/>
                    <a:ext cx="1066800" cy="8481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7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1295401" y="1123897"/>
                    <a:ext cx="1066799" cy="2379458"/>
                    <a:chOff x="3005010" y="2896673"/>
                    <a:chExt cx="1299259" cy="2402385"/>
                  </a:xfrm>
                </p:grpSpPr>
                <p:sp>
                  <p:nvSpPr>
                    <p:cNvPr id="24593" name="Text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97719" y="2896673"/>
                      <a:ext cx="1021376" cy="52820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altLang="ja-JP" sz="2800" b="1">
                          <a:solidFill>
                            <a:srgbClr val="0000CC"/>
                          </a:solidFill>
                          <a:latin typeface="Arial Narrow" pitchFamily="34" charset="0"/>
                          <a:cs typeface="Arial" pitchFamily="34" charset="0"/>
                        </a:rPr>
                        <a:t>1982</a:t>
                      </a:r>
                      <a:endParaRPr kumimoji="0" lang="en-US" altLang="ja-JP" b="1">
                        <a:solidFill>
                          <a:srgbClr val="0000CC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p:txBody>
                </p:sp>
                <p:pic>
                  <p:nvPicPr>
                    <p:cNvPr id="24594" name="Picture 30" descr="http://medicalpicturesinfo.com/wp-content/uploads/2011/08/Blood-Transfusion-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005010" y="4435350"/>
                      <a:ext cx="1299259" cy="8637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8" name="Group 37"/>
                <p:cNvGrpSpPr>
                  <a:grpSpLocks/>
                </p:cNvGrpSpPr>
                <p:nvPr/>
              </p:nvGrpSpPr>
              <p:grpSpPr bwMode="auto">
                <a:xfrm>
                  <a:off x="228600" y="1123898"/>
                  <a:ext cx="1066800" cy="1466902"/>
                  <a:chOff x="-2438398" y="2105431"/>
                  <a:chExt cx="5957548" cy="8014773"/>
                </a:xfrm>
              </p:grpSpPr>
              <p:sp>
                <p:nvSpPr>
                  <p:cNvPr id="24589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587377" y="2105431"/>
                    <a:ext cx="4683356" cy="2858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0" lang="en-US" altLang="ja-JP" sz="2800" b="1">
                        <a:solidFill>
                          <a:srgbClr val="0000CC"/>
                        </a:solidFill>
                        <a:latin typeface="Arial Narrow" pitchFamily="34" charset="0"/>
                        <a:cs typeface="Arial" pitchFamily="34" charset="0"/>
                      </a:rPr>
                      <a:t>1981</a:t>
                    </a:r>
                  </a:p>
                </p:txBody>
              </p:sp>
              <p:pic>
                <p:nvPicPr>
                  <p:cNvPr id="24590" name="Picture 16" descr="http://www.cdc.gov/nchhstp/newsroom/images/1981-AIDS-MMWR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-2438398" y="5302594"/>
                    <a:ext cx="5957548" cy="4817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pic>
          <p:nvPicPr>
            <p:cNvPr id="24584" name="Picture 2" descr="http://www.revolutionp.com/wp-content/uploads/2010/10/aids-cbc.jpg"/>
            <p:cNvPicPr>
              <a:picLocks noChangeAspect="1" noChangeArrowheads="1"/>
            </p:cNvPicPr>
            <p:nvPr/>
          </p:nvPicPr>
          <p:blipFill>
            <a:blip r:embed="rId7" cstate="print"/>
            <a:srcRect l="39680"/>
            <a:stretch>
              <a:fillRect/>
            </a:stretch>
          </p:blipFill>
          <p:spPr bwMode="auto">
            <a:xfrm>
              <a:off x="1295401" y="1676400"/>
              <a:ext cx="1066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2"/>
          <p:cNvSpPr txBox="1">
            <a:spLocks noChangeArrowheads="1"/>
          </p:cNvSpPr>
          <p:nvPr/>
        </p:nvSpPr>
        <p:spPr bwMode="auto">
          <a:xfrm>
            <a:off x="1143000" y="76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altLang="ja-JP" sz="32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The Pre-Treatment Era: 1981-1986</a:t>
            </a:r>
          </a:p>
        </p:txBody>
      </p:sp>
      <p:sp>
        <p:nvSpPr>
          <p:cNvPr id="25603" name="AutoShape 29"/>
          <p:cNvSpPr>
            <a:spLocks noChangeArrowheads="1"/>
          </p:cNvSpPr>
          <p:nvPr/>
        </p:nvSpPr>
        <p:spPr bwMode="auto">
          <a:xfrm>
            <a:off x="838200" y="685800"/>
            <a:ext cx="73152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0000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604" name="AutoShape 29"/>
          <p:cNvSpPr>
            <a:spLocks noChangeArrowheads="1"/>
          </p:cNvSpPr>
          <p:nvPr/>
        </p:nvSpPr>
        <p:spPr bwMode="auto">
          <a:xfrm>
            <a:off x="152400" y="685800"/>
            <a:ext cx="762000" cy="457200"/>
          </a:xfrm>
          <a:prstGeom prst="rightArrow">
            <a:avLst>
              <a:gd name="adj1" fmla="val 39046"/>
              <a:gd name="adj2" fmla="val 0"/>
            </a:avLst>
          </a:prstGeom>
          <a:gradFill rotWithShape="0">
            <a:gsLst>
              <a:gs pos="0">
                <a:srgbClr val="CC0099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605" name="AutoShape 29"/>
          <p:cNvSpPr>
            <a:spLocks noChangeArrowheads="1"/>
          </p:cNvSpPr>
          <p:nvPr/>
        </p:nvSpPr>
        <p:spPr bwMode="auto">
          <a:xfrm>
            <a:off x="8153400" y="685800"/>
            <a:ext cx="762000" cy="457200"/>
          </a:xfrm>
          <a:prstGeom prst="rightArrow">
            <a:avLst>
              <a:gd name="adj1" fmla="val 39046"/>
              <a:gd name="adj2" fmla="val 33333"/>
            </a:avLst>
          </a:prstGeom>
          <a:gradFill rotWithShape="0">
            <a:gsLst>
              <a:gs pos="0">
                <a:srgbClr val="0000CC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MX" altLang="ja-JP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81000" y="1066800"/>
            <a:ext cx="8305800" cy="5624513"/>
            <a:chOff x="381000" y="1066799"/>
            <a:chExt cx="8305800" cy="5624562"/>
          </a:xfrm>
        </p:grpSpPr>
        <p:sp>
          <p:nvSpPr>
            <p:cNvPr id="25613" name="TextBox 23"/>
            <p:cNvSpPr txBox="1">
              <a:spLocks noChangeArrowheads="1"/>
            </p:cNvSpPr>
            <p:nvPr/>
          </p:nvSpPr>
          <p:spPr bwMode="auto">
            <a:xfrm>
              <a:off x="1219200" y="1066799"/>
              <a:ext cx="6682150" cy="516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        </a:t>
              </a:r>
              <a:r>
                <a:rPr kumimoji="0" lang="en-US" altLang="ja-JP" sz="28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1984: Specialized AIDS hospital wards      </a:t>
              </a:r>
            </a:p>
          </p:txBody>
        </p:sp>
        <p:pic>
          <p:nvPicPr>
            <p:cNvPr id="25614" name="Picture 22" descr="http://imgs.sfgate.com/c/pictures/2004/06/07/ba_aidswar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600199"/>
              <a:ext cx="4343400" cy="5091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18" descr="http://ts3.mm.bing.net/images/thumbnail.aspx?q=1177314603446&amp;id=2e09ab8b6077248768d162f6d2cfa3a2&amp;url=http%3a%2f%2fimages.lightstalkers.org%2fimages%2f830805%2f015_The__Kiss_lar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1600200"/>
              <a:ext cx="3962400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270</Words>
  <Application>Microsoft Office PowerPoint</Application>
  <PresentationFormat>画面に合わせる (4:3)</PresentationFormat>
  <Paragraphs>68</Paragraphs>
  <Slides>19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19</vt:i4>
      </vt:variant>
    </vt:vector>
  </HeadingPairs>
  <TitlesOfParts>
    <vt:vector size="22" baseType="lpstr">
      <vt:lpstr>Office テーマ</vt:lpstr>
      <vt:lpstr>Office Theme</vt:lpstr>
      <vt:lpstr>1_Office Theme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</vt:vector>
  </TitlesOfParts>
  <Company>GlaxoSmithKline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sqf9485</dc:creator>
  <cp:lastModifiedBy>sqf9485</cp:lastModifiedBy>
  <cp:revision>2</cp:revision>
  <dcterms:created xsi:type="dcterms:W3CDTF">2011-12-14T04:59:48Z</dcterms:created>
  <dcterms:modified xsi:type="dcterms:W3CDTF">2011-12-14T05:15:25Z</dcterms:modified>
</cp:coreProperties>
</file>