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8" r:id="rId4"/>
    <p:sldId id="259" r:id="rId5"/>
    <p:sldId id="276" r:id="rId6"/>
    <p:sldId id="266" r:id="rId7"/>
    <p:sldId id="262" r:id="rId8"/>
    <p:sldId id="264" r:id="rId9"/>
    <p:sldId id="268" r:id="rId10"/>
    <p:sldId id="265" r:id="rId11"/>
    <p:sldId id="269" r:id="rId12"/>
    <p:sldId id="271" r:id="rId13"/>
    <p:sldId id="272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9" autoAdjust="0"/>
    <p:restoredTop sz="94660"/>
  </p:normalViewPr>
  <p:slideViewPr>
    <p:cSldViewPr>
      <p:cViewPr varScale="1">
        <p:scale>
          <a:sx n="104" d="100"/>
          <a:sy n="104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DF00-5EB4-4CB6-95D2-847E3C60E660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58BE6-A0DA-43EB-9EC4-79215BC0593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205811-8E8E-4F96-9AE8-FA8615DA6F1C}" type="slidenum">
              <a:rPr lang="en-US" altLang="ja-JP">
                <a:solidFill>
                  <a:prstClr val="black"/>
                </a:solidFill>
              </a:rPr>
              <a:pPr/>
              <a:t>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D69F-7D46-4BF4-9BEB-A258BC8035BE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4129-B0F8-4E80-8843-521648649D5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2779-5BC4-420D-B24C-480791A978E4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27EE-D9F6-449C-95AA-8C966ED5DF0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1D15-C2CE-46F8-A05A-A1D1C6E794DE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AD42-7A31-4F14-B2C3-6D52350906C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DE89-CA17-415A-A7A4-1A4B3CF6B50B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FB8F-0AD7-4144-9782-54205BF3605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F247-E853-44A8-BDC3-19D52BEA4CD7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3DA3-C9DF-4302-ABD4-FFFB45B09E0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48FB-9B0F-431D-8AD7-EEA6BBC54231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AC11-A7D0-48B5-B7E5-C84D773124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2E66-BD5F-4BB4-BB31-83231D675DCA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AB2B-3CBE-4119-B9E5-9C14B6D95D6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C731-EBC8-444E-AB28-E11D7C53EBBA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03DC-DA7E-4115-AE1A-27AD45B12A1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DCAB-E8D5-4CC8-B317-C8B33DBBFC8F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E2C9-AEBB-4079-A9DF-3AFDA53EC4E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BBA2-64D3-498A-8A10-28A39E3E5EC9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3505-E192-49C2-A9EE-A824050B4A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D932-CCCD-44BE-B087-C532E0CE3C9D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33DC5-9E2B-45E0-9DF5-FB4F1AF62DF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F690-1743-4FC8-B512-6F8F121EFF66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F486-2158-4BF9-BBE5-4BCD14714DC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F698-608A-46E4-B63C-8AD0FB07BBED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6918-06FB-418E-A36E-053580BEA5C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A645-B26B-4F4E-B280-C08FCBA6DCBE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2153-B5AB-40DB-A974-F039F229541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BE32-7BC1-4516-8997-438F5B1CA0D2}" type="datetimeFigureOut">
              <a:rPr lang="en-US" altLang="ja-JP"/>
              <a:pPr>
                <a:defRPr/>
              </a:pPr>
              <a:t>12/14/2011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94C6-284F-4C33-9ADA-6CA6ED933F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2AED-3D57-4CBC-B333-3E42A0A88D48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AF01-D34C-4EBD-9410-A64AD32EED3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DAEB-0C77-48EB-A4B4-0367A0116518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2CCB-C9CE-4777-B6C5-8CC38D3A4C05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3E5D-6D71-4704-8A39-AB64B8259EBF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0D7E-54F9-496F-8FA8-FB6CF74FC85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C2F4-B44A-4EB4-BCCB-CB6F79F5408B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B3FC-E648-42AC-B572-A01735757F0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8A09-D73D-416A-AED0-7DBF54B0DAC1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AEDF-8BA1-4148-AD92-4084D21F9B1F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3330-D647-4F5E-A844-B446EEF90190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35D9-957B-4CB9-B61D-532C2D21045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7BE-9872-4D06-85FA-C384A79044DF}" type="datetimeFigureOut">
              <a:rPr lang="ja-JP" altLang="en-US"/>
              <a:pPr>
                <a:defRPr/>
              </a:pPr>
              <a:t>2011/12/14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FF95-0257-457D-A3A9-0E7800CE70B1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lum bright="73000" contrast="-74000"/>
            <a:extLst/>
          </a:blip>
          <a:stretch>
            <a:fillRect/>
          </a:stretch>
        </p:blipFill>
        <p:spPr>
          <a:xfrm>
            <a:off x="381000" y="1066800"/>
            <a:ext cx="1676400" cy="4876800"/>
          </a:xfrm>
          <a:prstGeom prst="rect">
            <a:avLst/>
          </a:prstGeom>
          <a:solidFill>
            <a:srgbClr val="C0C0C0"/>
          </a:solidFill>
          <a:effectLst>
            <a:glow rad="127000">
              <a:srgbClr val="CBD9EB">
                <a:alpha val="0"/>
              </a:srgbClr>
            </a:glow>
          </a:effec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D0A68-0A52-49EF-82CF-26A49FCD4D81}" type="datetimeFigureOut">
              <a:rPr kumimoji="0" lang="ja-JP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2011/12/14</a:t>
            </a:fld>
            <a:endParaRPr kumimoji="0" lang="en-US" altLang="ja-JP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5C4F8-DB1A-44C1-9030-6EAF2711F451}" type="slidenum">
              <a:rPr kumimoji="0" lang="ja-JP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3200">
          <a:solidFill>
            <a:srgbClr val="333399"/>
          </a:solidFill>
          <a:latin typeface="+mn-lt"/>
          <a:ea typeface="+mn-ea"/>
          <a:cs typeface="+mn-cs"/>
        </a:defRPr>
      </a:lvl1pPr>
      <a:lvl2pPr marL="10287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kumimoji="1" sz="3000">
          <a:solidFill>
            <a:srgbClr val="333399"/>
          </a:solidFill>
          <a:latin typeface="+mn-lt"/>
          <a:ea typeface="+mn-ea"/>
        </a:defRPr>
      </a:lvl2pPr>
      <a:lvl3pPr marL="14859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800">
          <a:solidFill>
            <a:srgbClr val="333399"/>
          </a:solidFill>
          <a:latin typeface="+mn-lt"/>
          <a:ea typeface="+mn-ea"/>
        </a:defRPr>
      </a:lvl3pPr>
      <a:lvl4pPr marL="19431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kumimoji="1" sz="2600">
          <a:solidFill>
            <a:srgbClr val="333399"/>
          </a:solidFill>
          <a:latin typeface="+mn-lt"/>
          <a:ea typeface="+mn-ea"/>
        </a:defRPr>
      </a:lvl4pPr>
      <a:lvl5pPr marL="24003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5pPr>
      <a:lvl6pPr marL="28575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6pPr>
      <a:lvl7pPr marL="33147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7pPr>
      <a:lvl8pPr marL="37719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8pPr>
      <a:lvl9pPr marL="4229100" indent="-571500" algn="l" rtl="0" fontAlgn="base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kumimoji="1" sz="24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lum bright="73000" contrast="-74000"/>
            <a:extLst/>
          </a:blip>
          <a:stretch>
            <a:fillRect/>
          </a:stretch>
        </p:blipFill>
        <p:spPr>
          <a:xfrm>
            <a:off x="381000" y="1066800"/>
            <a:ext cx="1676400" cy="4876800"/>
          </a:xfrm>
          <a:prstGeom prst="rect">
            <a:avLst/>
          </a:prstGeom>
          <a:solidFill>
            <a:srgbClr val="C0C0C0"/>
          </a:solidFill>
          <a:effectLst>
            <a:glow rad="127000">
              <a:srgbClr val="CBD9EB">
                <a:alpha val="0"/>
              </a:srgbClr>
            </a:glow>
          </a:effec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319E8-B788-4A83-ADC9-D8B7A1798119}" type="datetimeFigureOut">
              <a:rPr kumimoji="0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12/14/2011</a:t>
            </a:fld>
            <a:endParaRPr kumimoji="0"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6CE263-1A04-4157-B687-3113BE7EEBB6}" type="slidenum">
              <a:rPr kumimoji="0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kumimoji="0"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C6FB4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lang="en-US" sz="3200" kern="1200" dirty="0">
          <a:solidFill>
            <a:srgbClr val="333399"/>
          </a:solidFill>
          <a:latin typeface="+mj-lt"/>
          <a:ea typeface="+mj-ea"/>
          <a:cs typeface="+mj-cs"/>
        </a:defRPr>
      </a:lvl1pPr>
      <a:lvl2pPr marL="10287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lang="en-US" sz="3000" kern="1200" dirty="0">
          <a:solidFill>
            <a:srgbClr val="333399"/>
          </a:solidFill>
          <a:latin typeface="+mj-lt"/>
          <a:ea typeface="+mj-ea"/>
          <a:cs typeface="+mj-cs"/>
        </a:defRPr>
      </a:lvl2pPr>
      <a:lvl3pPr marL="14859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lang="en-US" sz="2800" kern="1200" dirty="0">
          <a:solidFill>
            <a:srgbClr val="333399"/>
          </a:solidFill>
          <a:latin typeface="+mj-lt"/>
          <a:ea typeface="+mj-ea"/>
          <a:cs typeface="+mj-cs"/>
        </a:defRPr>
      </a:lvl3pPr>
      <a:lvl4pPr marL="1943100" indent="-5715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lang="en-US" sz="2600" kern="1200" dirty="0">
          <a:solidFill>
            <a:srgbClr val="333399"/>
          </a:solidFill>
          <a:latin typeface="+mj-lt"/>
          <a:ea typeface="+mj-ea"/>
          <a:cs typeface="+mj-cs"/>
        </a:defRPr>
      </a:lvl4pPr>
      <a:lvl5pPr marL="2400300" indent="-5715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lang="en-US" sz="2400" kern="1200" dirty="0">
          <a:solidFill>
            <a:srgbClr val="333399"/>
          </a:solidFill>
          <a:latin typeface="+mj-lt"/>
          <a:ea typeface="+mj-ea"/>
          <a:cs typeface="+mj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b="1" smtClean="0"/>
              <a:t>HIV Epidemic at 30 Years</a:t>
            </a:r>
            <a:br>
              <a:rPr lang="en-US" altLang="ja-JP" b="1" smtClean="0"/>
            </a:br>
            <a:r>
              <a:rPr lang="en-US" altLang="ja-JP" sz="3200" b="1" smtClean="0"/>
              <a:t>Where we</a:t>
            </a:r>
            <a:r>
              <a:rPr lang="en-US" altLang="ja-JP" sz="3200" b="1" smtClean="0">
                <a:latin typeface="Arial" pitchFamily="34" charset="0"/>
              </a:rPr>
              <a:t>’</a:t>
            </a:r>
            <a:r>
              <a:rPr lang="en-US" altLang="ja-JP" sz="3200" b="1" smtClean="0"/>
              <a:t>ve been and where we</a:t>
            </a:r>
            <a:r>
              <a:rPr lang="en-US" altLang="ja-JP" sz="3200" b="1" smtClean="0">
                <a:latin typeface="Arial" pitchFamily="34" charset="0"/>
              </a:rPr>
              <a:t>’</a:t>
            </a:r>
            <a:r>
              <a:rPr lang="en-US" altLang="ja-JP" sz="3200" b="1" smtClean="0"/>
              <a:t>re going</a:t>
            </a:r>
            <a:endParaRPr lang="en-US" altLang="ja-JP" b="1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1600200" y="3733800"/>
            <a:ext cx="6400800" cy="1752600"/>
          </a:xfrm>
        </p:spPr>
        <p:txBody>
          <a:bodyPr/>
          <a:lstStyle/>
          <a:p>
            <a:pPr marL="342900" indent="-342900" algn="ctr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ja-JP" smtClean="0"/>
              <a:t>Ann M. Khalsa, MD, MSEd, AAHIVS</a:t>
            </a:r>
            <a:endParaRPr lang="en-US" altLang="ja-JP" sz="2400" smtClean="0"/>
          </a:p>
          <a:p>
            <a:pPr marL="342900" indent="-342900"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ja-JP" sz="2000" smtClean="0"/>
              <a:t>McDowell (HIV/AIDS) Healthcare Center, MIHS</a:t>
            </a:r>
          </a:p>
          <a:p>
            <a:pPr marL="342900" indent="-342900"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ja-JP" sz="2000" smtClean="0"/>
              <a:t>Arizona AIDS Education and Training Center</a:t>
            </a:r>
          </a:p>
          <a:p>
            <a:pPr marL="342900" indent="-342900"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ja-JP" sz="2000" smtClean="0"/>
              <a:t>Phoenix, Arizona,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5E5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4341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6324600"/>
            <a:ext cx="755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316663"/>
            <a:ext cx="762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295400" y="1066800"/>
            <a:ext cx="6675438" cy="4248150"/>
            <a:chOff x="1381728" y="609600"/>
            <a:chExt cx="6675225" cy="4248754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381728" y="609600"/>
              <a:ext cx="6675225" cy="4248754"/>
              <a:chOff x="1381728" y="609600"/>
              <a:chExt cx="6675225" cy="4248754"/>
            </a:xfrm>
          </p:grpSpPr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1381728" y="609600"/>
                <a:ext cx="6675225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 dirty="0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   1969: 16yo St Louis US teenager “Robert R” </a:t>
                </a:r>
                <a:br>
                  <a:rPr kumimoji="0" lang="en-US" altLang="ja-JP" sz="2800" b="1" dirty="0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kumimoji="0" lang="en-US" altLang="ja-JP" sz="2800" b="1" dirty="0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first confirmed case of AIDS in the US</a:t>
                </a:r>
              </a:p>
            </p:txBody>
          </p:sp>
          <p:sp>
            <p:nvSpPr>
              <p:cNvPr id="14" name="TextBox 20"/>
              <p:cNvSpPr txBox="1">
                <a:spLocks noChangeArrowheads="1"/>
              </p:cNvSpPr>
              <p:nvPr/>
            </p:nvSpPr>
            <p:spPr bwMode="auto">
              <a:xfrm>
                <a:off x="2664246" y="4489022"/>
                <a:ext cx="3648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i="1">
                    <a:solidFill>
                      <a:prstClr val="black"/>
                    </a:solidFill>
                    <a:cs typeface="Arial" pitchFamily="34" charset="0"/>
                  </a:rPr>
                  <a:t>Hillis, Science 2000; 288: 1757-1759. </a:t>
                </a:r>
                <a:endParaRPr kumimoji="0" lang="en-US" altLang="ja-JP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1288" y="1485408"/>
              <a:ext cx="4495205" cy="3003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811213" y="1066800"/>
            <a:ext cx="7540625" cy="5059363"/>
            <a:chOff x="792669" y="1563707"/>
            <a:chExt cx="7541359" cy="505938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6084" y="2478107"/>
              <a:ext cx="6099929" cy="4144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792669" y="1563707"/>
              <a:ext cx="7541359" cy="954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   1975: First reports of wasting disease in African, </a:t>
              </a:r>
              <a:b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later determined to be AIDS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946150" y="1066800"/>
            <a:ext cx="7207250" cy="2895600"/>
            <a:chOff x="4675388" y="-1491649"/>
            <a:chExt cx="7207404" cy="2895600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4675388" y="-1491649"/>
              <a:ext cx="6311343" cy="13849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   1976: Norwegian sailor Arvid Noe dies;</a:t>
              </a:r>
              <a:b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later determined to be AIDS </a:t>
              </a:r>
              <a:b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from 1960s contact in Camaroon and Kenya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276" t="53941" r="52531" b="36816"/>
            <a:stretch>
              <a:fillRect/>
            </a:stretch>
          </p:blipFill>
          <p:spPr bwMode="auto">
            <a:xfrm>
              <a:off x="4843133" y="611572"/>
              <a:ext cx="7039659" cy="792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276" t="26369" r="72974" b="64542"/>
            <a:stretch>
              <a:fillRect/>
            </a:stretch>
          </p:blipFill>
          <p:spPr bwMode="auto">
            <a:xfrm>
              <a:off x="6320192" y="-120049"/>
              <a:ext cx="3924324" cy="779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138238" y="1033463"/>
            <a:ext cx="7396162" cy="5443537"/>
            <a:chOff x="-4040053" y="3384208"/>
            <a:chExt cx="7395600" cy="5443561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-4040053" y="3384208"/>
              <a:ext cx="7395600" cy="5443561"/>
              <a:chOff x="6329610" y="1442957"/>
              <a:chExt cx="7395600" cy="5443561"/>
            </a:xfrm>
          </p:grpSpPr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6329610" y="1442957"/>
                <a:ext cx="4022315" cy="15936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 dirty="0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1977: Danish surgeon dies; </a:t>
                </a:r>
              </a:p>
              <a:p>
                <a:pPr algn="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 dirty="0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later determined to be AIDS contracted in Africa</a:t>
                </a: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414" t="31517" r="1379" b="7793"/>
              <a:stretch>
                <a:fillRect/>
              </a:stretch>
            </p:blipFill>
            <p:spPr bwMode="auto">
              <a:xfrm>
                <a:off x="10351925" y="1456352"/>
                <a:ext cx="3373285" cy="5430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-1908647" y="8426803"/>
              <a:ext cx="2565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>
                  <a:solidFill>
                    <a:prstClr val="black"/>
                  </a:solidFill>
                  <a:cs typeface="Arial" pitchFamily="34" charset="0"/>
                </a:rPr>
                <a:t>The Lancet, 23 April 1983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14350" y="1066800"/>
            <a:ext cx="8096250" cy="5213350"/>
            <a:chOff x="521045" y="-149900"/>
            <a:chExt cx="8095486" cy="5213866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521045" y="-149900"/>
              <a:ext cx="8095486" cy="9541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   1980: San Francisco man with KS reported to the CDC: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First case of AIDS recognized at the time in the US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2734" y="804207"/>
              <a:ext cx="6393635" cy="4259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28600" y="1066800"/>
            <a:ext cx="8677275" cy="5486400"/>
            <a:chOff x="2850461" y="801414"/>
            <a:chExt cx="8677204" cy="5486400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2850461" y="801414"/>
              <a:ext cx="5966697" cy="20138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   1980: French-Canadian flight attendant:</a:t>
              </a:r>
              <a:b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visits NY bathhouses,</a:t>
              </a:r>
              <a:b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known as “patient zero”</a:t>
              </a:r>
              <a:b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kumimoji="0" lang="en-US" altLang="ja-JP" sz="2800" b="1" dirty="0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source of the early US Aids cases</a:t>
              </a:r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77725" t="18459" r="1689" b="8160"/>
            <a:stretch>
              <a:fillRect/>
            </a:stretch>
          </p:blipFill>
          <p:spPr bwMode="auto">
            <a:xfrm>
              <a:off x="8797159" y="813082"/>
              <a:ext cx="2730506" cy="547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2"/>
          <p:cNvSpPr txBox="1">
            <a:spLocks noChangeArrowheads="1"/>
          </p:cNvSpPr>
          <p:nvPr/>
        </p:nvSpPr>
        <p:spPr bwMode="auto">
          <a:xfrm>
            <a:off x="838200" y="906463"/>
            <a:ext cx="739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4400" b="1">
                <a:solidFill>
                  <a:srgbClr val="333399"/>
                </a:solidFill>
                <a:cs typeface="Arial" pitchFamily="34" charset="0"/>
              </a:rPr>
              <a:t>The Eras of the HIV Epidemic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3581400"/>
            <a:ext cx="8839200" cy="457200"/>
            <a:chOff x="152400" y="3276600"/>
            <a:chExt cx="8839200" cy="457200"/>
          </a:xfrm>
        </p:grpSpPr>
        <p:sp>
          <p:nvSpPr>
            <p:cNvPr id="15371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13716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72" name="AutoShape 37"/>
            <p:cNvSpPr>
              <a:spLocks noChangeArrowheads="1"/>
            </p:cNvSpPr>
            <p:nvPr/>
          </p:nvSpPr>
          <p:spPr bwMode="auto">
            <a:xfrm>
              <a:off x="7467600" y="3276600"/>
              <a:ext cx="1524000" cy="457200"/>
            </a:xfrm>
            <a:prstGeom prst="rightArrow">
              <a:avLst>
                <a:gd name="adj1" fmla="val 37981"/>
                <a:gd name="adj2" fmla="val 47469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73" name="AutoShape 29"/>
            <p:cNvSpPr>
              <a:spLocks noChangeArrowheads="1"/>
            </p:cNvSpPr>
            <p:nvPr/>
          </p:nvSpPr>
          <p:spPr bwMode="auto">
            <a:xfrm>
              <a:off x="1447800" y="3276600"/>
              <a:ext cx="14478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74" name="AutoShape 29"/>
            <p:cNvSpPr>
              <a:spLocks noChangeArrowheads="1"/>
            </p:cNvSpPr>
            <p:nvPr/>
          </p:nvSpPr>
          <p:spPr bwMode="auto">
            <a:xfrm>
              <a:off x="2895600" y="3276600"/>
              <a:ext cx="16764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75" name="AutoShape 29"/>
            <p:cNvSpPr>
              <a:spLocks noChangeArrowheads="1"/>
            </p:cNvSpPr>
            <p:nvPr/>
          </p:nvSpPr>
          <p:spPr bwMode="auto">
            <a:xfrm>
              <a:off x="4572000" y="3276600"/>
              <a:ext cx="1524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76" name="AutoShape 29"/>
            <p:cNvSpPr>
              <a:spLocks noChangeArrowheads="1"/>
            </p:cNvSpPr>
            <p:nvPr/>
          </p:nvSpPr>
          <p:spPr bwMode="auto">
            <a:xfrm>
              <a:off x="6096000" y="3276600"/>
              <a:ext cx="13716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28600" y="2395538"/>
            <a:ext cx="8686800" cy="2862262"/>
            <a:chOff x="152400" y="2070101"/>
            <a:chExt cx="8686800" cy="2862262"/>
          </a:xfrm>
        </p:grpSpPr>
        <p:sp>
          <p:nvSpPr>
            <p:cNvPr id="15365" name="TextBox 9"/>
            <p:cNvSpPr txBox="1">
              <a:spLocks noChangeArrowheads="1"/>
            </p:cNvSpPr>
            <p:nvPr/>
          </p:nvSpPr>
          <p:spPr bwMode="auto">
            <a:xfrm>
              <a:off x="152400" y="2070101"/>
              <a:ext cx="1447800" cy="286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Pre-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Detection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24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1930s-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1980</a:t>
              </a:r>
            </a:p>
          </p:txBody>
        </p:sp>
        <p:sp>
          <p:nvSpPr>
            <p:cNvPr id="15366" name="TextBox 22"/>
            <p:cNvSpPr txBox="1">
              <a:spLocks noChangeArrowheads="1"/>
            </p:cNvSpPr>
            <p:nvPr/>
          </p:nvSpPr>
          <p:spPr bwMode="auto">
            <a:xfrm>
              <a:off x="1676400" y="2070101"/>
              <a:ext cx="1447800" cy="286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Pre-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Treatment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2400" b="1">
                <a:solidFill>
                  <a:srgbClr val="0000CC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1981-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00CC"/>
                  </a:solidFill>
                  <a:latin typeface="Arial Narrow" pitchFamily="34" charset="0"/>
                  <a:cs typeface="Arial" pitchFamily="34" charset="0"/>
                </a:rPr>
                <a:t>1986</a:t>
              </a:r>
            </a:p>
          </p:txBody>
        </p:sp>
        <p:sp>
          <p:nvSpPr>
            <p:cNvPr id="15367" name="TextBox 23"/>
            <p:cNvSpPr txBox="1">
              <a:spLocks noChangeArrowheads="1"/>
            </p:cNvSpPr>
            <p:nvPr/>
          </p:nvSpPr>
          <p:spPr bwMode="auto">
            <a:xfrm>
              <a:off x="4876800" y="2070101"/>
              <a:ext cx="1219200" cy="286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Early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HAART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2400" b="1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1996-2006</a:t>
              </a:r>
            </a:p>
          </p:txBody>
        </p:sp>
        <p:sp>
          <p:nvSpPr>
            <p:cNvPr id="15368" name="TextBox 25"/>
            <p:cNvSpPr txBox="1">
              <a:spLocks noChangeArrowheads="1"/>
            </p:cNvSpPr>
            <p:nvPr/>
          </p:nvSpPr>
          <p:spPr bwMode="auto">
            <a:xfrm>
              <a:off x="7391400" y="2090738"/>
              <a:ext cx="1447800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3</a:t>
              </a:r>
              <a:r>
                <a:rPr kumimoji="0" lang="en-US" altLang="ja-JP" sz="2400" b="1" baseline="30000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rd</a:t>
              </a:r>
              <a:r>
                <a:rPr kumimoji="0" lang="en-US" altLang="ja-JP" sz="24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 Gen.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HAART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24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2012 +</a:t>
              </a:r>
            </a:p>
          </p:txBody>
        </p:sp>
        <p:sp>
          <p:nvSpPr>
            <p:cNvPr id="15369" name="TextBox 28"/>
            <p:cNvSpPr txBox="1">
              <a:spLocks noChangeArrowheads="1"/>
            </p:cNvSpPr>
            <p:nvPr/>
          </p:nvSpPr>
          <p:spPr bwMode="auto">
            <a:xfrm>
              <a:off x="3276600" y="2070101"/>
              <a:ext cx="1447800" cy="286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8080"/>
                  </a:solidFill>
                  <a:latin typeface="Arial Narrow" pitchFamily="34" charset="0"/>
                  <a:cs typeface="Arial" pitchFamily="34" charset="0"/>
                </a:rPr>
                <a:t>Early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8080"/>
                  </a:solidFill>
                  <a:latin typeface="Arial Narrow" pitchFamily="34" charset="0"/>
                  <a:cs typeface="Arial" pitchFamily="34" charset="0"/>
                </a:rPr>
                <a:t>Treatment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2400" b="1">
                <a:solidFill>
                  <a:srgbClr val="00808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8080"/>
                  </a:solidFill>
                  <a:latin typeface="Arial Narrow" pitchFamily="34" charset="0"/>
                  <a:cs typeface="Arial" pitchFamily="34" charset="0"/>
                </a:rPr>
                <a:t>1987-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008080"/>
                  </a:solidFill>
                  <a:latin typeface="Arial Narrow" pitchFamily="34" charset="0"/>
                  <a:cs typeface="Arial" pitchFamily="34" charset="0"/>
                </a:rPr>
                <a:t>1996</a:t>
              </a:r>
            </a:p>
          </p:txBody>
        </p:sp>
        <p:sp>
          <p:nvSpPr>
            <p:cNvPr id="15370" name="TextBox 29"/>
            <p:cNvSpPr txBox="1">
              <a:spLocks noChangeArrowheads="1"/>
            </p:cNvSpPr>
            <p:nvPr/>
          </p:nvSpPr>
          <p:spPr bwMode="auto">
            <a:xfrm>
              <a:off x="6096000" y="2070101"/>
              <a:ext cx="1447800" cy="279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6600"/>
                  </a:solidFill>
                  <a:latin typeface="Arial Narrow" pitchFamily="34" charset="0"/>
                  <a:cs typeface="Arial" pitchFamily="34" charset="0"/>
                </a:rPr>
                <a:t>2nd Gen.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6600"/>
                  </a:solidFill>
                  <a:latin typeface="Arial Narrow" pitchFamily="34" charset="0"/>
                  <a:cs typeface="Arial" pitchFamily="34" charset="0"/>
                </a:rPr>
                <a:t>HAART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ja-JP" sz="2400" b="1">
                <a:solidFill>
                  <a:srgbClr val="FF66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6600"/>
                  </a:solidFill>
                  <a:latin typeface="Arial Narrow" pitchFamily="34" charset="0"/>
                  <a:cs typeface="Arial" pitchFamily="34" charset="0"/>
                </a:rPr>
                <a:t>2006-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b="1">
                  <a:solidFill>
                    <a:srgbClr val="FF6600"/>
                  </a:solidFill>
                  <a:latin typeface="Arial Narrow" pitchFamily="34" charset="0"/>
                  <a:cs typeface="Arial" pitchFamily="34" charset="0"/>
                </a:rPr>
                <a:t>2011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16422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23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24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25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26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27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19088" y="1066800"/>
            <a:ext cx="8505825" cy="5075238"/>
            <a:chOff x="318815" y="1066800"/>
            <a:chExt cx="8506368" cy="5075693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18815" y="1066800"/>
              <a:ext cx="8506368" cy="5075693"/>
              <a:chOff x="4646633" y="1409427"/>
              <a:chExt cx="8506368" cy="5075693"/>
            </a:xfrm>
          </p:grpSpPr>
          <p:sp>
            <p:nvSpPr>
              <p:cNvPr id="16420" name="TextBox 3"/>
              <p:cNvSpPr txBox="1">
                <a:spLocks noChangeArrowheads="1"/>
              </p:cNvSpPr>
              <p:nvPr/>
            </p:nvSpPr>
            <p:spPr bwMode="auto">
              <a:xfrm>
                <a:off x="4646633" y="1409427"/>
                <a:ext cx="8506368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   1930s: Hunter in central Africa, believed to have acquired </a:t>
                </a:r>
                <a:b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HIV-1 from a Pan troglodytes chimpanzee</a:t>
                </a:r>
              </a:p>
            </p:txBody>
          </p:sp>
          <p:pic>
            <p:nvPicPr>
              <p:cNvPr id="164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95018" y="3449582"/>
                <a:ext cx="4467225" cy="3035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41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133600"/>
              <a:ext cx="4415944" cy="2938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381000" y="1066800"/>
            <a:ext cx="8410575" cy="5243513"/>
            <a:chOff x="352025" y="2453430"/>
            <a:chExt cx="8410975" cy="5242770"/>
          </a:xfrm>
        </p:grpSpPr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52025" y="2453430"/>
              <a:ext cx="8410975" cy="5242770"/>
              <a:chOff x="-7441077" y="1996341"/>
              <a:chExt cx="8410975" cy="5242770"/>
            </a:xfrm>
          </p:grpSpPr>
          <p:pic>
            <p:nvPicPr>
              <p:cNvPr id="13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7335903" y="3462301"/>
                <a:ext cx="4884520" cy="2633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-7441077" y="1996341"/>
                <a:ext cx="8410975" cy="5242770"/>
                <a:chOff x="6903122" y="4999673"/>
                <a:chExt cx="8410975" cy="5242770"/>
              </a:xfrm>
            </p:grpSpPr>
            <p:sp>
              <p:nvSpPr>
                <p:cNvPr id="1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903122" y="4999673"/>
                  <a:ext cx="8360751" cy="138499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800" b="1" dirty="0">
                      <a:solidFill>
                        <a:srgbClr val="BC008B"/>
                      </a:solidFill>
                      <a:latin typeface="Arial Narrow" pitchFamily="34" charset="0"/>
                      <a:cs typeface="Arial" pitchFamily="34" charset="0"/>
                    </a:rPr>
                    <a:t>   1950s-60s: Viral infection spreads across Africa due to:</a:t>
                  </a:r>
                  <a:br>
                    <a:rPr kumimoji="0" lang="en-US" altLang="ja-JP" sz="2800" b="1" dirty="0">
                      <a:solidFill>
                        <a:srgbClr val="BC008B"/>
                      </a:solidFill>
                      <a:latin typeface="Arial Narrow" pitchFamily="34" charset="0"/>
                      <a:cs typeface="Arial" pitchFamily="34" charset="0"/>
                    </a:rPr>
                  </a:br>
                  <a:r>
                    <a:rPr kumimoji="0" lang="en-US" altLang="ja-JP" sz="2800" b="1" dirty="0">
                      <a:solidFill>
                        <a:srgbClr val="BC008B"/>
                      </a:solidFill>
                      <a:latin typeface="Arial Narrow" pitchFamily="34" charset="0"/>
                      <a:cs typeface="Arial" pitchFamily="34" charset="0"/>
                    </a:rPr>
                    <a:t>- Post-colonial urbanization and increase in the sex trade</a:t>
                  </a:r>
                  <a:br>
                    <a:rPr kumimoji="0" lang="en-US" altLang="ja-JP" sz="2800" b="1" dirty="0">
                      <a:solidFill>
                        <a:srgbClr val="BC008B"/>
                      </a:solidFill>
                      <a:latin typeface="Arial Narrow" pitchFamily="34" charset="0"/>
                      <a:cs typeface="Arial" pitchFamily="34" charset="0"/>
                    </a:rPr>
                  </a:br>
                  <a:r>
                    <a:rPr kumimoji="0" lang="en-US" altLang="ja-JP" sz="2800" b="1" dirty="0">
                      <a:solidFill>
                        <a:srgbClr val="BC008B"/>
                      </a:solidFill>
                      <a:latin typeface="Arial Narrow" pitchFamily="34" charset="0"/>
                      <a:cs typeface="Arial" pitchFamily="34" charset="0"/>
                    </a:rPr>
                    <a:t>- Medical reuse of increasingly available needles</a:t>
                  </a:r>
                </a:p>
              </p:txBody>
            </p:sp>
            <p:pic>
              <p:nvPicPr>
                <p:cNvPr id="16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732697" y="6447473"/>
                  <a:ext cx="3581400" cy="37949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" name="TextBox 36"/>
            <p:cNvSpPr txBox="1">
              <a:spLocks noChangeArrowheads="1"/>
            </p:cNvSpPr>
            <p:nvPr/>
          </p:nvSpPr>
          <p:spPr bwMode="auto">
            <a:xfrm>
              <a:off x="5267848" y="5846802"/>
              <a:ext cx="1285352" cy="5539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b="1">
                  <a:solidFill>
                    <a:prstClr val="black"/>
                  </a:solidFill>
                  <a:cs typeface="Arial" pitchFamily="34" charset="0"/>
                </a:rPr>
                <a:t>Urbanization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b="1">
                  <a:solidFill>
                    <a:prstClr val="black"/>
                  </a:solidFill>
                  <a:cs typeface="Arial" pitchFamily="34" charset="0"/>
                </a:rPr>
                <a:t>Rates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0" y="1066800"/>
            <a:ext cx="9102725" cy="5170488"/>
            <a:chOff x="6046897" y="-2158217"/>
            <a:chExt cx="9102172" cy="5170714"/>
          </a:xfrm>
        </p:grpSpPr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6046897" y="-2158217"/>
              <a:ext cx="9102172" cy="5170714"/>
              <a:chOff x="34317" y="2093893"/>
              <a:chExt cx="9102172" cy="5170714"/>
            </a:xfrm>
          </p:grpSpPr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34317" y="2093893"/>
                <a:ext cx="9102172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   1959: 1</a:t>
                </a:r>
                <a:r>
                  <a:rPr kumimoji="0" lang="en-US" altLang="ja-JP" sz="2800" b="1" baseline="30000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st</a:t>
                </a: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 known case of HIV in person who died in the Congo; </a:t>
                </a:r>
                <a:b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based on viral sequence analysis of stored blood samples</a:t>
                </a:r>
              </a:p>
            </p:txBody>
          </p:sp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9397" y="3084493"/>
                <a:ext cx="3657600" cy="4180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3815" y="-1167617"/>
              <a:ext cx="3982962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457200" y="1066800"/>
            <a:ext cx="8153400" cy="4794250"/>
            <a:chOff x="7803252" y="1824840"/>
            <a:chExt cx="8153400" cy="4794482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8690982" y="1824840"/>
              <a:ext cx="7265670" cy="4794482"/>
              <a:chOff x="1366759" y="3084493"/>
              <a:chExt cx="7265670" cy="4794482"/>
            </a:xfrm>
          </p:grpSpPr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1366759" y="3084493"/>
                <a:ext cx="6423297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   1959: British sailor dies of PCP pneumonia</a:t>
                </a:r>
              </a:p>
            </p:txBody>
          </p:sp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84758" y="3612236"/>
                <a:ext cx="3047671" cy="4266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03252" y="2352584"/>
              <a:ext cx="5105730" cy="328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90513" y="1066800"/>
            <a:ext cx="8548687" cy="5383213"/>
            <a:chOff x="749007" y="1217593"/>
            <a:chExt cx="8549007" cy="5383568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749007" y="1217593"/>
              <a:ext cx="8549007" cy="4183081"/>
              <a:chOff x="284134" y="3810000"/>
              <a:chExt cx="8549007" cy="4183081"/>
            </a:xfrm>
          </p:grpSpPr>
          <p:sp>
            <p:nvSpPr>
              <p:cNvPr id="13" name="TextBox 3"/>
              <p:cNvSpPr txBox="1">
                <a:spLocks noChangeArrowheads="1"/>
              </p:cNvSpPr>
              <p:nvPr/>
            </p:nvSpPr>
            <p:spPr bwMode="auto">
              <a:xfrm>
                <a:off x="284134" y="3810000"/>
                <a:ext cx="8549007" cy="954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   1960s: HIV-2 believed to have transferred to humans from </a:t>
                </a:r>
                <a:b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</a:br>
                <a:r>
                  <a:rPr kumimoji="0" lang="en-US" altLang="ja-JP" sz="2800" b="1">
                    <a:solidFill>
                      <a:srgbClr val="BC008B"/>
                    </a:solidFill>
                    <a:latin typeface="Arial Narrow" pitchFamily="34" charset="0"/>
                    <a:cs typeface="Arial" pitchFamily="34" charset="0"/>
                  </a:rPr>
                  <a:t>sooty mangabey monkeys in Guinea-Bissau</a:t>
                </a: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95787" y="4756188"/>
                <a:ext cx="4236796" cy="3236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1660" y="2163782"/>
              <a:ext cx="3429000" cy="443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22263" y="1066800"/>
            <a:ext cx="8440737" cy="5075238"/>
            <a:chOff x="-7691637" y="4285446"/>
            <a:chExt cx="8440644" cy="5075692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-7691637" y="4285446"/>
              <a:ext cx="8440644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   1964: AZT developed under NIH grant as anticancer drug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972467" y="4903768"/>
              <a:ext cx="5583621" cy="212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315201" y="4895045"/>
              <a:ext cx="4075522" cy="446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52400" y="762000"/>
            <a:ext cx="8839200" cy="457200"/>
            <a:chOff x="152400" y="3276600"/>
            <a:chExt cx="8839200" cy="457200"/>
          </a:xfrm>
        </p:grpSpPr>
        <p:sp>
          <p:nvSpPr>
            <p:cNvPr id="3" name="AutoShape 29"/>
            <p:cNvSpPr>
              <a:spLocks noChangeArrowheads="1"/>
            </p:cNvSpPr>
            <p:nvPr/>
          </p:nvSpPr>
          <p:spPr bwMode="auto">
            <a:xfrm>
              <a:off x="152400" y="3276600"/>
              <a:ext cx="69342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CC0099"/>
                </a:gs>
                <a:gs pos="80000">
                  <a:srgbClr val="CC0099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" name="AutoShape 37"/>
            <p:cNvSpPr>
              <a:spLocks noChangeArrowheads="1"/>
            </p:cNvSpPr>
            <p:nvPr/>
          </p:nvSpPr>
          <p:spPr bwMode="auto">
            <a:xfrm>
              <a:off x="8610600" y="3276600"/>
              <a:ext cx="381000" cy="457200"/>
            </a:xfrm>
            <a:prstGeom prst="rightArrow">
              <a:avLst>
                <a:gd name="adj1" fmla="val 37981"/>
                <a:gd name="adj2" fmla="val 47468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7086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7467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00CC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7848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008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229600" y="3276600"/>
              <a:ext cx="381000" cy="457200"/>
            </a:xfrm>
            <a:prstGeom prst="rightArrow">
              <a:avLst>
                <a:gd name="adj1" fmla="val 39046"/>
                <a:gd name="adj2" fmla="val 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es-MX" altLang="ja-JP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914400" y="762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>
                <a:solidFill>
                  <a:srgbClr val="BC008B"/>
                </a:solidFill>
                <a:latin typeface="Arial Narrow" pitchFamily="34" charset="0"/>
                <a:cs typeface="Arial" pitchFamily="34" charset="0"/>
              </a:rPr>
              <a:t>Pre-Detection: 1930s - 1980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77838" y="1066800"/>
            <a:ext cx="8208962" cy="5330825"/>
            <a:chOff x="412823" y="5496580"/>
            <a:chExt cx="8209299" cy="5330982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412823" y="5496580"/>
              <a:ext cx="8209299" cy="13849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HIV believed to have arrived in the Americas: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1966 in Haiti via worker from the Congo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b="1">
                  <a:solidFill>
                    <a:srgbClr val="BC008B"/>
                  </a:solidFill>
                  <a:latin typeface="Arial Narrow" pitchFamily="34" charset="0"/>
                  <a:cs typeface="Arial" pitchFamily="34" charset="0"/>
                </a:rPr>
                <a:t>1968 in US via Haiti, based on serotype mutation analysis</a:t>
              </a: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39307" t="2457" b="5156"/>
            <a:stretch>
              <a:fillRect/>
            </a:stretch>
          </p:blipFill>
          <p:spPr bwMode="auto">
            <a:xfrm>
              <a:off x="1494661" y="6956553"/>
              <a:ext cx="6125339" cy="387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325</Words>
  <Application>Microsoft Office PowerPoint</Application>
  <PresentationFormat>画面に合わせる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HIV Epidemic at 30 Years Where we’ve been and where we’re going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Company>GlaxoSmithKline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Epidemic at 30 Years Where we’ve been and where we’re going</dc:title>
  <dc:creator>sqf9485</dc:creator>
  <cp:lastModifiedBy>sqf9485</cp:lastModifiedBy>
  <cp:revision>3</cp:revision>
  <dcterms:created xsi:type="dcterms:W3CDTF">2011-12-14T04:58:02Z</dcterms:created>
  <dcterms:modified xsi:type="dcterms:W3CDTF">2011-12-14T09:10:16Z</dcterms:modified>
</cp:coreProperties>
</file>